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theme/theme11.xml" ContentType="application/vnd.openxmlformats-officedocument.theme+xml"/>
  <Override PartName="/ppt/slideLayouts/slideLayout38.xml" ContentType="application/vnd.openxmlformats-officedocument.presentationml.slideLayout+xml"/>
  <Override PartName="/ppt/theme/theme12.xml" ContentType="application/vnd.openxmlformats-officedocument.theme+xml"/>
  <Override PartName="/ppt/slideLayouts/slideLayout39.xml" ContentType="application/vnd.openxmlformats-officedocument.presentationml.slideLayout+xml"/>
  <Override PartName="/ppt/theme/theme13.xml" ContentType="application/vnd.openxmlformats-officedocument.theme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theme/theme15.xml" ContentType="application/vnd.openxmlformats-officedocument.theme+xml"/>
  <Override PartName="/ppt/slideLayouts/slideLayout42.xml" ContentType="application/vnd.openxmlformats-officedocument.presentationml.slideLayout+xml"/>
  <Override PartName="/ppt/theme/theme16.xml" ContentType="application/vnd.openxmlformats-officedocument.theme+xml"/>
  <Override PartName="/ppt/slideLayouts/slideLayout43.xml" ContentType="application/vnd.openxmlformats-officedocument.presentationml.slideLayout+xml"/>
  <Override PartName="/ppt/theme/theme17.xml" ContentType="application/vnd.openxmlformats-officedocument.theme+xml"/>
  <Override PartName="/ppt/slideLayouts/slideLayout44.xml" ContentType="application/vnd.openxmlformats-officedocument.presentationml.slideLayout+xml"/>
  <Override PartName="/ppt/theme/theme18.xml" ContentType="application/vnd.openxmlformats-officedocument.theme+xml"/>
  <Override PartName="/ppt/slideLayouts/slideLayout45.xml" ContentType="application/vnd.openxmlformats-officedocument.presentationml.slideLayout+xml"/>
  <Override PartName="/ppt/theme/theme19.xml" ContentType="application/vnd.openxmlformats-officedocument.theme+xml"/>
  <Override PartName="/ppt/slideLayouts/slideLayout46.xml" ContentType="application/vnd.openxmlformats-officedocument.presentationml.slideLayout+xml"/>
  <Override PartName="/ppt/theme/theme20.xml" ContentType="application/vnd.openxmlformats-officedocument.theme+xml"/>
  <Override PartName="/ppt/slideLayouts/slideLayout47.xml" ContentType="application/vnd.openxmlformats-officedocument.presentationml.slideLayout+xml"/>
  <Override PartName="/ppt/theme/theme21.xml" ContentType="application/vnd.openxmlformats-officedocument.theme+xml"/>
  <Override PartName="/ppt/slideLayouts/slideLayout48.xml" ContentType="application/vnd.openxmlformats-officedocument.presentationml.slideLayout+xml"/>
  <Override PartName="/ppt/theme/theme22.xml" ContentType="application/vnd.openxmlformats-officedocument.theme+xml"/>
  <Override PartName="/ppt/slideLayouts/slideLayout49.xml" ContentType="application/vnd.openxmlformats-officedocument.presentationml.slideLayout+xml"/>
  <Override PartName="/ppt/theme/theme23.xml" ContentType="application/vnd.openxmlformats-officedocument.theme+xml"/>
  <Override PartName="/ppt/slideLayouts/slideLayout50.xml" ContentType="application/vnd.openxmlformats-officedocument.presentationml.slideLayout+xml"/>
  <Override PartName="/ppt/theme/theme24.xml" ContentType="application/vnd.openxmlformats-officedocument.theme+xml"/>
  <Override PartName="/ppt/slideLayouts/slideLayout51.xml" ContentType="application/vnd.openxmlformats-officedocument.presentationml.slideLayout+xml"/>
  <Override PartName="/ppt/theme/theme25.xml" ContentType="application/vnd.openxmlformats-officedocument.theme+xml"/>
  <Override PartName="/ppt/slideLayouts/slideLayout52.xml" ContentType="application/vnd.openxmlformats-officedocument.presentationml.slideLayout+xml"/>
  <Override PartName="/ppt/theme/theme26.xml" ContentType="application/vnd.openxmlformats-officedocument.theme+xml"/>
  <Override PartName="/ppt/slideLayouts/slideLayout53.xml" ContentType="application/vnd.openxmlformats-officedocument.presentationml.slideLayout+xml"/>
  <Override PartName="/ppt/theme/theme27.xml" ContentType="application/vnd.openxmlformats-officedocument.theme+xml"/>
  <Override PartName="/ppt/slideLayouts/slideLayout54.xml" ContentType="application/vnd.openxmlformats-officedocument.presentationml.slideLayout+xml"/>
  <Override PartName="/ppt/theme/theme28.xml" ContentType="application/vnd.openxmlformats-officedocument.theme+xml"/>
  <Override PartName="/ppt/slideLayouts/slideLayout55.xml" ContentType="application/vnd.openxmlformats-officedocument.presentationml.slideLayout+xml"/>
  <Override PartName="/ppt/theme/theme29.xml" ContentType="application/vnd.openxmlformats-officedocument.theme+xml"/>
  <Override PartName="/ppt/slideLayouts/slideLayout56.xml" ContentType="application/vnd.openxmlformats-officedocument.presentationml.slideLayout+xml"/>
  <Override PartName="/ppt/theme/theme30.xml" ContentType="application/vnd.openxmlformats-officedocument.theme+xml"/>
  <Override PartName="/ppt/slideLayouts/slideLayout57.xml" ContentType="application/vnd.openxmlformats-officedocument.presentationml.slideLayout+xml"/>
  <Override PartName="/ppt/theme/theme31.xml" ContentType="application/vnd.openxmlformats-officedocument.theme+xml"/>
  <Override PartName="/ppt/slideLayouts/slideLayout58.xml" ContentType="application/vnd.openxmlformats-officedocument.presentationml.slideLayout+xml"/>
  <Override PartName="/ppt/theme/theme32.xml" ContentType="application/vnd.openxmlformats-officedocument.theme+xml"/>
  <Override PartName="/ppt/slideLayouts/slideLayout59.xml" ContentType="application/vnd.openxmlformats-officedocument.presentationml.slideLayout+xml"/>
  <Override PartName="/ppt/theme/theme33.xml" ContentType="application/vnd.openxmlformats-officedocument.theme+xml"/>
  <Override PartName="/ppt/slideLayouts/slideLayout60.xml" ContentType="application/vnd.openxmlformats-officedocument.presentationml.slideLayout+xml"/>
  <Override PartName="/ppt/theme/theme34.xml" ContentType="application/vnd.openxmlformats-officedocument.theme+xml"/>
  <Override PartName="/ppt/slideLayouts/slideLayout61.xml" ContentType="application/vnd.openxmlformats-officedocument.presentationml.slideLayout+xml"/>
  <Override PartName="/ppt/theme/theme3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84" r:id="rId1"/>
    <p:sldMasterId id="2147483790" r:id="rId2"/>
    <p:sldMasterId id="2147483843" r:id="rId3"/>
    <p:sldMasterId id="2147483858" r:id="rId4"/>
    <p:sldMasterId id="2147483860" r:id="rId5"/>
    <p:sldMasterId id="2147483862" r:id="rId6"/>
    <p:sldMasterId id="2147483864" r:id="rId7"/>
    <p:sldMasterId id="2147483866" r:id="rId8"/>
    <p:sldMasterId id="2147483868" r:id="rId9"/>
    <p:sldMasterId id="2147483870" r:id="rId10"/>
    <p:sldMasterId id="2147483872" r:id="rId11"/>
    <p:sldMasterId id="2147483874" r:id="rId12"/>
    <p:sldMasterId id="2147483876" r:id="rId13"/>
    <p:sldMasterId id="2147483878" r:id="rId14"/>
    <p:sldMasterId id="2147483880" r:id="rId15"/>
    <p:sldMasterId id="2147483882" r:id="rId16"/>
    <p:sldMasterId id="2147483884" r:id="rId17"/>
    <p:sldMasterId id="2147483886" r:id="rId18"/>
    <p:sldMasterId id="2147483888" r:id="rId19"/>
    <p:sldMasterId id="2147483890" r:id="rId20"/>
    <p:sldMasterId id="2147483892" r:id="rId21"/>
    <p:sldMasterId id="2147483894" r:id="rId22"/>
    <p:sldMasterId id="2147483896" r:id="rId23"/>
    <p:sldMasterId id="2147483898" r:id="rId24"/>
    <p:sldMasterId id="2147483900" r:id="rId25"/>
    <p:sldMasterId id="2147483902" r:id="rId26"/>
    <p:sldMasterId id="2147483904" r:id="rId27"/>
    <p:sldMasterId id="2147483906" r:id="rId28"/>
    <p:sldMasterId id="2147483908" r:id="rId29"/>
    <p:sldMasterId id="2147483910" r:id="rId30"/>
    <p:sldMasterId id="2147483912" r:id="rId31"/>
    <p:sldMasterId id="2147483914" r:id="rId32"/>
    <p:sldMasterId id="2147483916" r:id="rId33"/>
    <p:sldMasterId id="2147483918" r:id="rId34"/>
    <p:sldMasterId id="2147483920" r:id="rId35"/>
    <p:sldMasterId id="2147483922" r:id="rId36"/>
    <p:sldMasterId id="2147483928" r:id="rId37"/>
    <p:sldMasterId id="2147483931" r:id="rId38"/>
    <p:sldMasterId id="2147483934" r:id="rId39"/>
    <p:sldMasterId id="2147483937" r:id="rId40"/>
    <p:sldMasterId id="2147483940" r:id="rId41"/>
    <p:sldMasterId id="2147483943" r:id="rId42"/>
    <p:sldMasterId id="2147483946" r:id="rId43"/>
    <p:sldMasterId id="2147483949" r:id="rId44"/>
    <p:sldMasterId id="2147483952" r:id="rId45"/>
    <p:sldMasterId id="2147483955" r:id="rId46"/>
    <p:sldMasterId id="2147483958" r:id="rId47"/>
  </p:sldMasterIdLst>
  <p:notesMasterIdLst>
    <p:notesMasterId r:id="rId94"/>
  </p:notesMasterIdLst>
  <p:handoutMasterIdLst>
    <p:handoutMasterId r:id="rId95"/>
  </p:handoutMasterIdLst>
  <p:sldIdLst>
    <p:sldId id="344" r:id="rId48"/>
    <p:sldId id="291" r:id="rId49"/>
    <p:sldId id="284" r:id="rId50"/>
    <p:sldId id="323" r:id="rId51"/>
    <p:sldId id="259" r:id="rId52"/>
    <p:sldId id="326" r:id="rId53"/>
    <p:sldId id="282" r:id="rId54"/>
    <p:sldId id="294" r:id="rId55"/>
    <p:sldId id="325" r:id="rId56"/>
    <p:sldId id="262" r:id="rId57"/>
    <p:sldId id="296" r:id="rId58"/>
    <p:sldId id="327" r:id="rId59"/>
    <p:sldId id="264" r:id="rId60"/>
    <p:sldId id="328" r:id="rId61"/>
    <p:sldId id="329" r:id="rId62"/>
    <p:sldId id="299" r:id="rId63"/>
    <p:sldId id="267" r:id="rId64"/>
    <p:sldId id="330" r:id="rId65"/>
    <p:sldId id="331" r:id="rId66"/>
    <p:sldId id="270" r:id="rId67"/>
    <p:sldId id="302" r:id="rId68"/>
    <p:sldId id="332" r:id="rId69"/>
    <p:sldId id="333" r:id="rId70"/>
    <p:sldId id="334" r:id="rId71"/>
    <p:sldId id="306" r:id="rId72"/>
    <p:sldId id="307" r:id="rId73"/>
    <p:sldId id="308" r:id="rId74"/>
    <p:sldId id="309" r:id="rId75"/>
    <p:sldId id="273" r:id="rId76"/>
    <p:sldId id="310" r:id="rId77"/>
    <p:sldId id="335" r:id="rId78"/>
    <p:sldId id="336" r:id="rId79"/>
    <p:sldId id="276" r:id="rId80"/>
    <p:sldId id="337" r:id="rId81"/>
    <p:sldId id="338" r:id="rId82"/>
    <p:sldId id="339" r:id="rId83"/>
    <p:sldId id="340" r:id="rId84"/>
    <p:sldId id="341" r:id="rId85"/>
    <p:sldId id="319" r:id="rId86"/>
    <p:sldId id="320" r:id="rId87"/>
    <p:sldId id="343" r:id="rId88"/>
    <p:sldId id="288" r:id="rId89"/>
    <p:sldId id="312" r:id="rId90"/>
    <p:sldId id="279" r:id="rId91"/>
    <p:sldId id="342" r:id="rId92"/>
    <p:sldId id="281" r:id="rId9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95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pos="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995"/>
        <p:guide orient="horz" pos="288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slide" Target="slides/slide16.xml"/><Relationship Id="rId68" Type="http://schemas.openxmlformats.org/officeDocument/2006/relationships/slide" Target="slides/slide21.xml"/><Relationship Id="rId76" Type="http://schemas.openxmlformats.org/officeDocument/2006/relationships/slide" Target="slides/slide29.xml"/><Relationship Id="rId84" Type="http://schemas.openxmlformats.org/officeDocument/2006/relationships/slide" Target="slides/slide37.xml"/><Relationship Id="rId89" Type="http://schemas.openxmlformats.org/officeDocument/2006/relationships/slide" Target="slides/slide42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4.xml"/><Relationship Id="rId92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slide" Target="slides/slide19.xml"/><Relationship Id="rId74" Type="http://schemas.openxmlformats.org/officeDocument/2006/relationships/slide" Target="slides/slide27.xml"/><Relationship Id="rId79" Type="http://schemas.openxmlformats.org/officeDocument/2006/relationships/slide" Target="slides/slide32.xml"/><Relationship Id="rId87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4.xml"/><Relationship Id="rId82" Type="http://schemas.openxmlformats.org/officeDocument/2006/relationships/slide" Target="slides/slide35.xml"/><Relationship Id="rId90" Type="http://schemas.openxmlformats.org/officeDocument/2006/relationships/slide" Target="slides/slide43.xml"/><Relationship Id="rId95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slide" Target="slides/slide17.xml"/><Relationship Id="rId69" Type="http://schemas.openxmlformats.org/officeDocument/2006/relationships/slide" Target="slides/slide22.xml"/><Relationship Id="rId77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slide" Target="slides/slide25.xml"/><Relationship Id="rId80" Type="http://schemas.openxmlformats.org/officeDocument/2006/relationships/slide" Target="slides/slide33.xml"/><Relationship Id="rId85" Type="http://schemas.openxmlformats.org/officeDocument/2006/relationships/slide" Target="slides/slide38.xml"/><Relationship Id="rId93" Type="http://schemas.openxmlformats.org/officeDocument/2006/relationships/slide" Target="slides/slide46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2.xml"/><Relationship Id="rId67" Type="http://schemas.openxmlformats.org/officeDocument/2006/relationships/slide" Target="slides/slide2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slide" Target="slides/slide15.xml"/><Relationship Id="rId70" Type="http://schemas.openxmlformats.org/officeDocument/2006/relationships/slide" Target="slides/slide23.xml"/><Relationship Id="rId75" Type="http://schemas.openxmlformats.org/officeDocument/2006/relationships/slide" Target="slides/slide28.xml"/><Relationship Id="rId83" Type="http://schemas.openxmlformats.org/officeDocument/2006/relationships/slide" Target="slides/slide36.xml"/><Relationship Id="rId88" Type="http://schemas.openxmlformats.org/officeDocument/2006/relationships/slide" Target="slides/slide41.xml"/><Relationship Id="rId91" Type="http://schemas.openxmlformats.org/officeDocument/2006/relationships/slide" Target="slides/slide44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73" Type="http://schemas.openxmlformats.org/officeDocument/2006/relationships/slide" Target="slides/slide26.xml"/><Relationship Id="rId78" Type="http://schemas.openxmlformats.org/officeDocument/2006/relationships/slide" Target="slides/slide31.xml"/><Relationship Id="rId81" Type="http://schemas.openxmlformats.org/officeDocument/2006/relationships/slide" Target="slides/slide34.xml"/><Relationship Id="rId86" Type="http://schemas.openxmlformats.org/officeDocument/2006/relationships/slide" Target="slides/slide39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E9924-32EB-8940-B5C3-E98B0FF7C06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63298-6EAB-FF49-A6C8-ECC324F1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74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18BD0B-01E4-E849-A980-C45983148C08}" type="datetimeFigureOut">
              <a:rPr lang="en-US"/>
              <a:pPr>
                <a:defRPr/>
              </a:pPr>
              <a:t>3/22/2016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C49C43-A1C3-2B4E-8E73-F62176686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90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5851136-7266-674D-A4E7-F7C2291521DD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77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4AF61F5-2EF5-AB43-81EF-7E4B59C863B4}" type="slidenum">
              <a:rPr lang="en-US" sz="1200"/>
              <a:pPr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3885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3BB76A63-0D7A-7D48-9E9F-A628943191AC}" type="slidenum">
              <a:rPr lang="en-US" sz="1200"/>
              <a:pPr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6013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608C2023-6386-5845-B579-4C712D184A60}" type="slidenum">
              <a:rPr lang="en-US" sz="1200"/>
              <a:pPr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6118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8A203731-D281-F743-BFEE-8A849A06D219}" type="slidenum">
              <a:rPr lang="en-US" sz="1200"/>
              <a:pPr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6533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EA2927F-86CB-FB46-8669-3BA4644A4181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280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0EE2971C-2669-9A4A-AED3-DD0029163FAD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3684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6366406-8EA5-E041-ACBF-1D6658A22AB5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8630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0472E3BD-3249-3648-AE49-AC36D86013FB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7413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DA376E33-5BC4-B747-A5D8-B1AB47CB8F74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2831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8A5DD067-8173-6B46-BBAD-F7A992EF2B30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286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8B3D62D3-0033-6440-BF4E-6DA027A94300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382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7005F8A2-F46F-3C4B-87B4-0B13574DA498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3789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Gre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6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06D4C0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58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Box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9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1"/>
            <a:ext cx="82296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8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3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92D05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="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b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b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="0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="0" baseline="0" dirty="0" err="1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b="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b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</a:t>
            </a:r>
            <a:r>
              <a:rPr lang="en-US" sz="1800" b="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580347" y="1219200"/>
            <a:ext cx="3402012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13</a:t>
            </a:r>
            <a:r>
              <a:rPr lang="en-US" sz="28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  Part C</a:t>
            </a:r>
          </a:p>
          <a:p>
            <a:pPr algn="ctr">
              <a:defRPr/>
            </a:pP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Peripheral Nervous System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074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56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8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6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89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22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1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5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38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410200" y="304800"/>
            <a:ext cx="3581400" cy="1631950"/>
          </a:xfrm>
          <a:prstGeom prst="rect">
            <a:avLst/>
          </a:prstGeom>
          <a:solidFill>
            <a:srgbClr val="5FA7D3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>Powerpoint Lecture Slides</a:t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Prepared by 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Karen Dunbar Kareiva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Ivy Tech Community College</a:t>
            </a: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endParaRPr lang="en-US" sz="2000" b="1" dirty="0" smtClean="0">
              <a:solidFill>
                <a:srgbClr val="854F4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0292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buNone/>
              <a:defRPr sz="4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HAP 10 cover photo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133600"/>
            <a:ext cx="3581400" cy="438626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3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5FA7D3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8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5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1"/>
            <a:ext cx="82296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86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92D05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6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410200" y="304800"/>
            <a:ext cx="3581400" cy="1631950"/>
          </a:xfrm>
          <a:prstGeom prst="rect">
            <a:avLst/>
          </a:prstGeom>
          <a:solidFill>
            <a:srgbClr val="5FA7D3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>Powerpoint Lecture Slides</a:t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Prepared by 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Karen Dunbar Kareiva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Ivy Tech Community College</a:t>
            </a: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endParaRPr lang="en-US" sz="2000" b="1" dirty="0" smtClean="0">
              <a:solidFill>
                <a:srgbClr val="854F4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0292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buNone/>
              <a:defRPr sz="4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HAP 10 cover photo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133600"/>
            <a:ext cx="3581400" cy="438626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39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80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42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31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03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96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1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6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5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92D05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6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30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1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72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03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39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90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38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448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33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55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89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6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57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52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818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44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7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26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91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3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93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2016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8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ig  Title 44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solidFill>
            <a:srgbClr val="7030A0"/>
          </a:solidFill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76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471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5FA7D3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8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2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4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6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7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8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9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50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51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52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3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4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6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7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8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9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60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61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theme" Target="../theme/theme3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theme" Target="../theme/theme41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theme" Target="../theme/theme42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theme" Target="../theme/theme4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theme" Target="../theme/theme45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theme" Target="../theme/theme46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theme" Target="../theme/theme4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553200"/>
            <a:ext cx="53990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dirty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41" r:id="rId3"/>
    <p:sldLayoutId id="2147483827" r:id="rId4"/>
    <p:sldLayoutId id="2147483828" r:id="rId5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52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658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02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78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152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5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6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451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40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42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553200"/>
            <a:ext cx="53990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dirty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931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982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0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84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30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3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31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60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74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27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9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692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995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8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706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94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73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20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36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88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47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97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  <a:endParaRPr lang="en-US" b="0" dirty="0" smtClean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328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3_labele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4_labele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5_labele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ajesh\Desktop\C13\Labeled\table_13_06_labeled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199"/>
            <a:ext cx="8686800" cy="4130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Spinal Nerves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0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Spinal nerve rami and their main branches supply entire somatic region of body from neck down</a:t>
            </a:r>
          </a:p>
          <a:p>
            <a:pPr lvl="1"/>
            <a:r>
              <a:rPr lang="en-US" dirty="0">
                <a:latin typeface="Arial" charset="0"/>
              </a:rPr>
              <a:t>Dorsal rami supply posterior body trunk</a:t>
            </a:r>
          </a:p>
          <a:p>
            <a:pPr lvl="1"/>
            <a:r>
              <a:rPr lang="en-US" dirty="0">
                <a:latin typeface="Arial" charset="0"/>
              </a:rPr>
              <a:t>Ventral rami supply rest of trunk and limbs</a:t>
            </a:r>
          </a:p>
          <a:p>
            <a:r>
              <a:rPr lang="en-US" dirty="0">
                <a:latin typeface="Arial" charset="0"/>
              </a:rPr>
              <a:t>Difference between roots and rami:</a:t>
            </a:r>
          </a:p>
          <a:p>
            <a:pPr lvl="1"/>
            <a:r>
              <a:rPr lang="en-US" dirty="0">
                <a:latin typeface="Arial" charset="0"/>
              </a:rPr>
              <a:t>Roots lie medial to and form spinal nerves</a:t>
            </a:r>
          </a:p>
          <a:p>
            <a:pPr lvl="2"/>
            <a:r>
              <a:rPr lang="en-US" dirty="0">
                <a:latin typeface="Arial" charset="0"/>
              </a:rPr>
              <a:t>Each root is purely sensory or motor</a:t>
            </a:r>
          </a:p>
          <a:p>
            <a:pPr lvl="1"/>
            <a:r>
              <a:rPr lang="en-US" dirty="0">
                <a:latin typeface="Arial" charset="0"/>
              </a:rPr>
              <a:t>Rami lie distal to and are lateral branches of spinal nerves</a:t>
            </a:r>
          </a:p>
          <a:p>
            <a:pPr lvl="2"/>
            <a:r>
              <a:rPr lang="en-US" dirty="0">
                <a:latin typeface="Arial" charset="0"/>
              </a:rPr>
              <a:t>Can carry both sensory </a:t>
            </a:r>
            <a:r>
              <a:rPr lang="en-US" dirty="0" smtClean="0">
                <a:latin typeface="Arial" charset="0"/>
              </a:rPr>
              <a:t>and motor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</a:t>
            </a:r>
            <a:r>
              <a:rPr lang="en-US" dirty="0" smtClean="0">
                <a:latin typeface="Arial" charset="0"/>
              </a:rPr>
              <a:t>Regions (cont.)</a:t>
            </a:r>
            <a:endParaRPr lang="en-US" dirty="0"/>
          </a:p>
        </p:txBody>
      </p:sp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228600" y="1141413"/>
            <a:ext cx="8839200" cy="535146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All ventral rami except T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–T</a:t>
            </a:r>
            <a:r>
              <a:rPr lang="en-US" baseline="-25000" dirty="0">
                <a:latin typeface="Arial" charset="0"/>
              </a:rPr>
              <a:t>12</a:t>
            </a:r>
            <a:r>
              <a:rPr lang="en-US" dirty="0">
                <a:latin typeface="Arial" charset="0"/>
              </a:rPr>
              <a:t> form interlacing nerve networks called </a:t>
            </a:r>
            <a:r>
              <a:rPr lang="en-US" b="1" dirty="0">
                <a:latin typeface="Arial" charset="0"/>
              </a:rPr>
              <a:t>nerve plexuses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Found in cervical, brachial, lumbar, and </a:t>
            </a:r>
            <a:r>
              <a:rPr lang="en-US" dirty="0" smtClean="0">
                <a:latin typeface="Arial" charset="0"/>
              </a:rPr>
              <a:t>sacral areas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Only ventral rami form plexuses</a:t>
            </a:r>
          </a:p>
          <a:p>
            <a:r>
              <a:rPr lang="en-US" dirty="0">
                <a:latin typeface="Arial" charset="0"/>
              </a:rPr>
              <a:t>Within </a:t>
            </a:r>
            <a:r>
              <a:rPr lang="en-US" dirty="0" smtClean="0">
                <a:latin typeface="Arial" charset="0"/>
              </a:rPr>
              <a:t>plexus, </a:t>
            </a:r>
            <a:r>
              <a:rPr lang="en-US" dirty="0">
                <a:latin typeface="Arial" charset="0"/>
              </a:rPr>
              <a:t>fibers crisscross so that: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Each </a:t>
            </a:r>
            <a:r>
              <a:rPr lang="en-US" dirty="0">
                <a:latin typeface="Arial" charset="0"/>
              </a:rPr>
              <a:t>branch contains fibers from several different spinal </a:t>
            </a:r>
            <a:r>
              <a:rPr lang="en-US" dirty="0" smtClean="0">
                <a:latin typeface="Arial" charset="0"/>
              </a:rPr>
              <a:t>nerves</a:t>
            </a:r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</a:t>
            </a:r>
            <a:r>
              <a:rPr lang="en-US" dirty="0" smtClean="0">
                <a:latin typeface="Arial" charset="0"/>
              </a:rPr>
              <a:t>Regions (cont.)</a:t>
            </a:r>
            <a:endParaRPr lang="en-US" dirty="0"/>
          </a:p>
        </p:txBody>
      </p:sp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228600" y="1201738"/>
            <a:ext cx="8839200" cy="5351462"/>
          </a:xfrm>
        </p:spPr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dirty="0" smtClean="0">
                <a:latin typeface="Arial" charset="0"/>
              </a:rPr>
              <a:t>Fibers </a:t>
            </a:r>
            <a:r>
              <a:rPr lang="en-US" dirty="0">
                <a:latin typeface="Arial" charset="0"/>
              </a:rPr>
              <a:t>from ventral ramus go to body periphery via several routes</a:t>
            </a:r>
          </a:p>
          <a:p>
            <a:pPr lvl="2"/>
            <a:r>
              <a:rPr lang="en-US" dirty="0">
                <a:latin typeface="Arial" charset="0"/>
              </a:rPr>
              <a:t>Means each limb muscle is innervated by more than one spinal </a:t>
            </a:r>
            <a:r>
              <a:rPr lang="en-US" dirty="0" smtClean="0">
                <a:latin typeface="Arial" charset="0"/>
              </a:rPr>
              <a:t>nerve, </a:t>
            </a:r>
            <a:r>
              <a:rPr lang="en-US" dirty="0">
                <a:latin typeface="Arial" charset="0"/>
              </a:rPr>
              <a:t>so damage to one does not </a:t>
            </a:r>
            <a:r>
              <a:rPr lang="en-US" dirty="0">
                <a:latin typeface="Arial" charset="0"/>
                <a:sym typeface="Wingdings" charset="0"/>
              </a:rPr>
              <a:t>cause </a:t>
            </a:r>
            <a:r>
              <a:rPr lang="en-US" dirty="0" smtClean="0">
                <a:latin typeface="Arial" charset="0"/>
                <a:sym typeface="Wingdings" charset="0"/>
              </a:rPr>
              <a:t>paralysis</a:t>
            </a:r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3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  <p:sp>
        <p:nvSpPr>
          <p:cNvPr id="38914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Cervical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plexus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and the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neck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First </a:t>
            </a:r>
            <a:r>
              <a:rPr lang="en-US" dirty="0" smtClean="0">
                <a:latin typeface="Arial" charset="0"/>
              </a:rPr>
              <a:t>four </a:t>
            </a:r>
            <a:r>
              <a:rPr lang="en-US" dirty="0">
                <a:latin typeface="Arial" charset="0"/>
              </a:rPr>
              <a:t>ventral rami (C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–C</a:t>
            </a:r>
            <a:r>
              <a:rPr lang="en-US" baseline="-25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 form looping </a:t>
            </a:r>
            <a:r>
              <a:rPr lang="en-US" b="1" dirty="0">
                <a:latin typeface="Arial" charset="0"/>
              </a:rPr>
              <a:t>cervical plexus</a:t>
            </a:r>
            <a:endParaRPr lang="en-US" dirty="0"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Most branches of this form </a:t>
            </a:r>
            <a:r>
              <a:rPr lang="en-US" b="1" dirty="0">
                <a:latin typeface="Arial" charset="0"/>
              </a:rPr>
              <a:t>cutaneous nerves</a:t>
            </a:r>
            <a:endParaRPr lang="en-US" dirty="0">
              <a:latin typeface="Arial" charset="0"/>
            </a:endParaRPr>
          </a:p>
          <a:p>
            <a:pPr lvl="3" eaLnBrk="1" hangingPunct="1"/>
            <a:r>
              <a:rPr lang="en-US" dirty="0">
                <a:latin typeface="Arial" charset="0"/>
              </a:rPr>
              <a:t>Innervate skin of neck, ear, back of head, and shoulders</a:t>
            </a:r>
          </a:p>
          <a:p>
            <a:pPr lvl="3" eaLnBrk="1" hangingPunct="1"/>
            <a:r>
              <a:rPr lang="en-US" dirty="0">
                <a:latin typeface="Arial" charset="0"/>
              </a:rPr>
              <a:t>Other branches innervate neck muscles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Phrenic nerve</a:t>
            </a:r>
            <a:endParaRPr lang="en-US" dirty="0"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Major motor and sensory nerve of diaphragm, major muscles for breathing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Phrenic nerve </a:t>
            </a:r>
            <a:r>
              <a:rPr lang="en-US" dirty="0">
                <a:latin typeface="Arial" charset="0"/>
              </a:rPr>
              <a:t>receives fibers from </a:t>
            </a:r>
            <a:r>
              <a:rPr lang="en-US" dirty="0" smtClean="0">
                <a:latin typeface="Arial" charset="0"/>
              </a:rPr>
              <a:t>C</a:t>
            </a:r>
            <a:r>
              <a:rPr lang="en-US" baseline="-25000" dirty="0" smtClean="0">
                <a:latin typeface="Arial" charset="0"/>
              </a:rPr>
              <a:t>3</a:t>
            </a:r>
            <a:r>
              <a:rPr lang="en-US" dirty="0" smtClean="0">
                <a:latin typeface="Arial" charset="0"/>
              </a:rPr>
              <a:t> to C</a:t>
            </a:r>
            <a:r>
              <a:rPr lang="en-US" baseline="-25000" dirty="0" smtClean="0">
                <a:latin typeface="Arial" charset="0"/>
              </a:rPr>
              <a:t>5</a:t>
            </a:r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204216"/>
            <a:ext cx="6644640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13.9 The cervical plexus.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050" y="180975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Hypoglossal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 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(XII)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1575" y="251802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Lesser 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occipital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  <a:endParaRPr lang="en-US" sz="18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100" y="3188194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Greater 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auricular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  <a:endParaRPr lang="en-US" sz="18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1100" y="389851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Transverse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cervical 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0625" y="46143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Ansa</a:t>
            </a: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cervicalis</a:t>
            </a:r>
            <a:endParaRPr lang="en-US" sz="18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625" y="513009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Accessory nerve (XI)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1100" y="5585544"/>
            <a:ext cx="193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Phrenic nerve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0625" y="6073069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Supraclavicular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nerves</a:t>
            </a:r>
            <a:endParaRPr lang="en-US" sz="18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7225" y="1622728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Segmental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branches</a:t>
            </a:r>
            <a:endParaRPr lang="en-US" sz="18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5145" y="2396510"/>
            <a:ext cx="1100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Ventral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rami</a:t>
            </a: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0826" y="30111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80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1830" y="345245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8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6066" y="404794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8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lang="en-US" sz="1800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0302" y="465105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8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en-US" sz="1800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4538" y="526940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8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lang="en-US" sz="1800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0468" y="531902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Ventral rami</a:t>
            </a:r>
          </a:p>
        </p:txBody>
      </p:sp>
      <p:sp>
        <p:nvSpPr>
          <p:cNvPr id="21" name="Freeform 20"/>
          <p:cNvSpPr/>
          <p:nvPr/>
        </p:nvSpPr>
        <p:spPr>
          <a:xfrm>
            <a:off x="2733675" y="2009775"/>
            <a:ext cx="2454275" cy="1635125"/>
          </a:xfrm>
          <a:custGeom>
            <a:avLst/>
            <a:gdLst>
              <a:gd name="connsiteX0" fmla="*/ 0 w 2454275"/>
              <a:gd name="connsiteY0" fmla="*/ 0 h 1635125"/>
              <a:gd name="connsiteX1" fmla="*/ 606425 w 2454275"/>
              <a:gd name="connsiteY1" fmla="*/ 0 h 1635125"/>
              <a:gd name="connsiteX2" fmla="*/ 2454275 w 2454275"/>
              <a:gd name="connsiteY2" fmla="*/ 1635125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275" h="1635125">
                <a:moveTo>
                  <a:pt x="0" y="0"/>
                </a:moveTo>
                <a:lnTo>
                  <a:pt x="606425" y="0"/>
                </a:lnTo>
                <a:lnTo>
                  <a:pt x="2454275" y="16351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080639" y="2712846"/>
            <a:ext cx="2107312" cy="1386079"/>
          </a:xfrm>
          <a:custGeom>
            <a:avLst/>
            <a:gdLst>
              <a:gd name="connsiteX0" fmla="*/ 0 w 2454275"/>
              <a:gd name="connsiteY0" fmla="*/ 0 h 1635125"/>
              <a:gd name="connsiteX1" fmla="*/ 606425 w 2454275"/>
              <a:gd name="connsiteY1" fmla="*/ 0 h 1635125"/>
              <a:gd name="connsiteX2" fmla="*/ 2454275 w 2454275"/>
              <a:gd name="connsiteY2" fmla="*/ 1635125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275" h="1635125">
                <a:moveTo>
                  <a:pt x="0" y="0"/>
                </a:moveTo>
                <a:lnTo>
                  <a:pt x="606425" y="0"/>
                </a:lnTo>
                <a:lnTo>
                  <a:pt x="2454275" y="16351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197225" y="3380481"/>
            <a:ext cx="1879600" cy="1102620"/>
          </a:xfrm>
          <a:custGeom>
            <a:avLst/>
            <a:gdLst>
              <a:gd name="connsiteX0" fmla="*/ 0 w 2454275"/>
              <a:gd name="connsiteY0" fmla="*/ 0 h 1635125"/>
              <a:gd name="connsiteX1" fmla="*/ 606425 w 2454275"/>
              <a:gd name="connsiteY1" fmla="*/ 0 h 1635125"/>
              <a:gd name="connsiteX2" fmla="*/ 2454275 w 2454275"/>
              <a:gd name="connsiteY2" fmla="*/ 1635125 h 16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275" h="1635125">
                <a:moveTo>
                  <a:pt x="0" y="0"/>
                </a:moveTo>
                <a:lnTo>
                  <a:pt x="606425" y="0"/>
                </a:lnTo>
                <a:lnTo>
                  <a:pt x="2454275" y="16351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587625" y="4083050"/>
            <a:ext cx="2940050" cy="774700"/>
          </a:xfrm>
          <a:custGeom>
            <a:avLst/>
            <a:gdLst>
              <a:gd name="connsiteX0" fmla="*/ 0 w 2940050"/>
              <a:gd name="connsiteY0" fmla="*/ 0 h 774700"/>
              <a:gd name="connsiteX1" fmla="*/ 768350 w 2940050"/>
              <a:gd name="connsiteY1" fmla="*/ 0 h 774700"/>
              <a:gd name="connsiteX2" fmla="*/ 2940050 w 2940050"/>
              <a:gd name="connsiteY2" fmla="*/ 774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0050" h="774700">
                <a:moveTo>
                  <a:pt x="0" y="0"/>
                </a:moveTo>
                <a:lnTo>
                  <a:pt x="768350" y="0"/>
                </a:lnTo>
                <a:lnTo>
                  <a:pt x="2940050" y="7747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60700" y="4813300"/>
            <a:ext cx="2232025" cy="298450"/>
          </a:xfrm>
          <a:custGeom>
            <a:avLst/>
            <a:gdLst>
              <a:gd name="connsiteX0" fmla="*/ 0 w 2232025"/>
              <a:gd name="connsiteY0" fmla="*/ 0 h 298450"/>
              <a:gd name="connsiteX1" fmla="*/ 673100 w 2232025"/>
              <a:gd name="connsiteY1" fmla="*/ 0 h 298450"/>
              <a:gd name="connsiteX2" fmla="*/ 2232025 w 2232025"/>
              <a:gd name="connsiteY2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2025" h="298450">
                <a:moveTo>
                  <a:pt x="0" y="0"/>
                </a:moveTo>
                <a:lnTo>
                  <a:pt x="673100" y="0"/>
                </a:lnTo>
                <a:lnTo>
                  <a:pt x="2232025" y="2984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651250" y="5311775"/>
            <a:ext cx="1190625" cy="225425"/>
          </a:xfrm>
          <a:custGeom>
            <a:avLst/>
            <a:gdLst>
              <a:gd name="connsiteX0" fmla="*/ 0 w 1190625"/>
              <a:gd name="connsiteY0" fmla="*/ 0 h 225425"/>
              <a:gd name="connsiteX1" fmla="*/ 330200 w 1190625"/>
              <a:gd name="connsiteY1" fmla="*/ 0 h 225425"/>
              <a:gd name="connsiteX2" fmla="*/ 1190625 w 1190625"/>
              <a:gd name="connsiteY2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25" h="225425">
                <a:moveTo>
                  <a:pt x="0" y="0"/>
                </a:moveTo>
                <a:lnTo>
                  <a:pt x="330200" y="0"/>
                </a:lnTo>
                <a:lnTo>
                  <a:pt x="1190625" y="2254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076575" y="5788025"/>
            <a:ext cx="3101975" cy="622300"/>
          </a:xfrm>
          <a:custGeom>
            <a:avLst/>
            <a:gdLst>
              <a:gd name="connsiteX0" fmla="*/ 0 w 3101975"/>
              <a:gd name="connsiteY0" fmla="*/ 0 h 622300"/>
              <a:gd name="connsiteX1" fmla="*/ 596900 w 3101975"/>
              <a:gd name="connsiteY1" fmla="*/ 3175 h 622300"/>
              <a:gd name="connsiteX2" fmla="*/ 3101975 w 3101975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1975" h="622300">
                <a:moveTo>
                  <a:pt x="0" y="0"/>
                </a:moveTo>
                <a:lnTo>
                  <a:pt x="596900" y="3175"/>
                </a:lnTo>
                <a:lnTo>
                  <a:pt x="3101975" y="6223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70225" y="6264275"/>
            <a:ext cx="2165350" cy="203200"/>
            <a:chOff x="3070225" y="6264275"/>
            <a:chExt cx="2165350" cy="203200"/>
          </a:xfrm>
        </p:grpSpPr>
        <p:sp>
          <p:nvSpPr>
            <p:cNvPr id="29" name="Freeform 28"/>
            <p:cNvSpPr/>
            <p:nvPr/>
          </p:nvSpPr>
          <p:spPr>
            <a:xfrm>
              <a:off x="3070225" y="6264275"/>
              <a:ext cx="2165350" cy="66675"/>
            </a:xfrm>
            <a:custGeom>
              <a:avLst/>
              <a:gdLst>
                <a:gd name="connsiteX0" fmla="*/ 0 w 2165350"/>
                <a:gd name="connsiteY0" fmla="*/ 0 h 66675"/>
                <a:gd name="connsiteX1" fmla="*/ 698500 w 2165350"/>
                <a:gd name="connsiteY1" fmla="*/ 0 h 66675"/>
                <a:gd name="connsiteX2" fmla="*/ 2165350 w 2165350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5350" h="66675">
                  <a:moveTo>
                    <a:pt x="0" y="0"/>
                  </a:moveTo>
                  <a:lnTo>
                    <a:pt x="698500" y="0"/>
                  </a:lnTo>
                  <a:lnTo>
                    <a:pt x="2165350" y="6667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752850" y="6270625"/>
              <a:ext cx="1343025" cy="196850"/>
            </a:xfrm>
            <a:custGeom>
              <a:avLst/>
              <a:gdLst>
                <a:gd name="connsiteX0" fmla="*/ 1238250 w 1238250"/>
                <a:gd name="connsiteY0" fmla="*/ 139700 h 196850"/>
                <a:gd name="connsiteX1" fmla="*/ 0 w 1238250"/>
                <a:gd name="connsiteY1" fmla="*/ 0 h 196850"/>
                <a:gd name="connsiteX2" fmla="*/ 927100 w 1238250"/>
                <a:gd name="connsiteY2" fmla="*/ 196850 h 196850"/>
                <a:gd name="connsiteX0" fmla="*/ 1343025 w 1343025"/>
                <a:gd name="connsiteY0" fmla="*/ 142875 h 196850"/>
                <a:gd name="connsiteX1" fmla="*/ 0 w 1343025"/>
                <a:gd name="connsiteY1" fmla="*/ 0 h 196850"/>
                <a:gd name="connsiteX2" fmla="*/ 927100 w 1343025"/>
                <a:gd name="connsiteY2" fmla="*/ 196850 h 196850"/>
                <a:gd name="connsiteX0" fmla="*/ 1343025 w 1343025"/>
                <a:gd name="connsiteY0" fmla="*/ 142875 h 196850"/>
                <a:gd name="connsiteX1" fmla="*/ 0 w 1343025"/>
                <a:gd name="connsiteY1" fmla="*/ 0 h 196850"/>
                <a:gd name="connsiteX2" fmla="*/ 1025525 w 1343025"/>
                <a:gd name="connsiteY2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25" h="196850">
                  <a:moveTo>
                    <a:pt x="1343025" y="142875"/>
                  </a:moveTo>
                  <a:lnTo>
                    <a:pt x="0" y="0"/>
                  </a:lnTo>
                  <a:lnTo>
                    <a:pt x="1025525" y="19685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>
            <a:off x="5772150" y="1804988"/>
            <a:ext cx="957263" cy="1595437"/>
          </a:xfrm>
          <a:custGeom>
            <a:avLst/>
            <a:gdLst>
              <a:gd name="connsiteX0" fmla="*/ 0 w 957263"/>
              <a:gd name="connsiteY0" fmla="*/ 0 h 1595437"/>
              <a:gd name="connsiteX1" fmla="*/ 133350 w 957263"/>
              <a:gd name="connsiteY1" fmla="*/ 0 h 1595437"/>
              <a:gd name="connsiteX2" fmla="*/ 957263 w 957263"/>
              <a:gd name="connsiteY2" fmla="*/ 1595437 h 15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263" h="1595437">
                <a:moveTo>
                  <a:pt x="0" y="0"/>
                </a:moveTo>
                <a:lnTo>
                  <a:pt x="133350" y="0"/>
                </a:lnTo>
                <a:lnTo>
                  <a:pt x="957263" y="1595437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893595" y="1804988"/>
            <a:ext cx="757238" cy="2176462"/>
          </a:xfrm>
          <a:custGeom>
            <a:avLst/>
            <a:gdLst>
              <a:gd name="connsiteX0" fmla="*/ 0 w 757238"/>
              <a:gd name="connsiteY0" fmla="*/ 0 h 2176462"/>
              <a:gd name="connsiteX1" fmla="*/ 757238 w 757238"/>
              <a:gd name="connsiteY1" fmla="*/ 2176462 h 217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238" h="2176462">
                <a:moveTo>
                  <a:pt x="0" y="0"/>
                </a:moveTo>
                <a:lnTo>
                  <a:pt x="757238" y="2176462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6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Table 13.3 Branches of the Cervical Plexus (See Figure 13.9)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3_labeled.jpg" descr="C:\Documents and Settings\rajesh\Desktop\C13\Labeled\table_13_03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1834896"/>
            <a:ext cx="8546592" cy="31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13.2</a:t>
            </a:r>
            <a:endParaRPr lang="en-US" dirty="0">
              <a:solidFill>
                <a:srgbClr val="CD4233"/>
              </a:solidFill>
              <a:latin typeface="Arial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Irritation of the phrenic nerve causes spasms of the diaphragm, also called hiccups </a:t>
            </a:r>
          </a:p>
          <a:p>
            <a:pPr eaLnBrk="1" hangingPunct="1"/>
            <a:r>
              <a:rPr lang="en-US" dirty="0">
                <a:latin typeface="Arial" charset="0"/>
              </a:rPr>
              <a:t>If both phrenic nerves are severed, or if C</a:t>
            </a:r>
            <a:r>
              <a:rPr lang="en-US" baseline="-25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–C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latin typeface="Arial" charset="0"/>
              </a:rPr>
              <a:t> region of spinal cord is destroyed, diaphragm becomes paralyzed</a:t>
            </a:r>
          </a:p>
          <a:p>
            <a:pPr lvl="1" eaLnBrk="1" hangingPunct="1"/>
            <a:r>
              <a:rPr lang="en-US" dirty="0">
                <a:latin typeface="Arial" charset="0"/>
              </a:rPr>
              <a:t>Respiratory arrest occurs</a:t>
            </a:r>
          </a:p>
          <a:p>
            <a:pPr lvl="1" eaLnBrk="1" hangingPunct="1"/>
            <a:r>
              <a:rPr lang="en-US" dirty="0">
                <a:latin typeface="Arial" charset="0"/>
              </a:rPr>
              <a:t>Victim requires mechanical respirators to stay alive</a:t>
            </a:r>
          </a:p>
          <a:p>
            <a:pPr lvl="2" eaLnBrk="1" hangingPunct="1"/>
            <a:r>
              <a:rPr lang="en-US" dirty="0">
                <a:latin typeface="Arial" charset="0"/>
              </a:rPr>
              <a:t>Air is mechanically forced into </a:t>
            </a: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lungs—literally breathing for them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Brachial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plexus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upper limb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Formed by ventral rami of C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latin typeface="Arial" charset="0"/>
              </a:rPr>
              <a:t>–C</a:t>
            </a:r>
            <a:r>
              <a:rPr lang="en-US" baseline="-25000" dirty="0">
                <a:latin typeface="Arial" charset="0"/>
              </a:rPr>
              <a:t>8</a:t>
            </a:r>
            <a:r>
              <a:rPr lang="en-US" dirty="0">
                <a:latin typeface="Arial" charset="0"/>
              </a:rPr>
              <a:t> and T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(and often C</a:t>
            </a:r>
            <a:r>
              <a:rPr lang="en-US" baseline="-25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 and/or T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 </a:t>
            </a:r>
          </a:p>
          <a:p>
            <a:pPr lvl="1" eaLnBrk="1" hangingPunct="1"/>
            <a:r>
              <a:rPr lang="en-US" dirty="0">
                <a:latin typeface="Arial" charset="0"/>
              </a:rPr>
              <a:t>Gives rise to nerves that innervate upper limb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Four </a:t>
            </a:r>
            <a:r>
              <a:rPr lang="en-US" dirty="0">
                <a:latin typeface="Arial" charset="0"/>
              </a:rPr>
              <a:t>major branches of this plexus: </a:t>
            </a:r>
          </a:p>
          <a:p>
            <a:pPr lvl="2" eaLnBrk="1" hangingPunct="1"/>
            <a:r>
              <a:rPr lang="en-US" b="1" dirty="0" smtClean="0">
                <a:latin typeface="Arial" charset="0"/>
              </a:rPr>
              <a:t>Roots</a:t>
            </a:r>
            <a:r>
              <a:rPr lang="en-US" dirty="0" smtClean="0">
                <a:latin typeface="Arial" charset="0"/>
              </a:rPr>
              <a:t>—five ventral </a:t>
            </a:r>
            <a:r>
              <a:rPr lang="en-US" dirty="0">
                <a:latin typeface="Arial" charset="0"/>
              </a:rPr>
              <a:t>rami (C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latin typeface="Arial" charset="0"/>
              </a:rPr>
              <a:t>–T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 unite to form…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Trunks</a:t>
            </a:r>
            <a:r>
              <a:rPr lang="en-US" dirty="0">
                <a:latin typeface="Arial" charset="0"/>
              </a:rPr>
              <a:t>—upper, middle, and lower, which </a:t>
            </a:r>
            <a:r>
              <a:rPr lang="en-US" dirty="0" smtClean="0">
                <a:latin typeface="Arial" charset="0"/>
              </a:rPr>
              <a:t>unite </a:t>
            </a:r>
            <a:r>
              <a:rPr lang="en-US" dirty="0">
                <a:latin typeface="Arial" charset="0"/>
              </a:rPr>
              <a:t>to form…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Divisions</a:t>
            </a:r>
            <a:r>
              <a:rPr lang="en-US" dirty="0">
                <a:latin typeface="Arial" charset="0"/>
              </a:rPr>
              <a:t>—anterior and posterior, which unite to form …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Cords</a:t>
            </a:r>
            <a:r>
              <a:rPr lang="en-US" dirty="0">
                <a:latin typeface="Arial" charset="0"/>
              </a:rPr>
              <a:t>—lateral, medial, and posterior</a:t>
            </a:r>
            <a:r>
              <a:rPr lang="en-US" sz="2600" dirty="0">
                <a:latin typeface="Arial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32816"/>
            <a:ext cx="8546592" cy="59923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13.10a </a:t>
            </a:r>
            <a:r>
              <a:rPr lang="en-US" dirty="0">
                <a:latin typeface="Arial" pitchFamily="34" charset="0"/>
                <a:cs typeface="Arial" pitchFamily="34" charset="0"/>
              </a:rPr>
              <a:t>The brachial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1809750" y="2705100"/>
            <a:ext cx="2870200" cy="342900"/>
          </a:xfrm>
          <a:custGeom>
            <a:avLst/>
            <a:gdLst>
              <a:gd name="connsiteX0" fmla="*/ 0 w 2870200"/>
              <a:gd name="connsiteY0" fmla="*/ 0 h 342900"/>
              <a:gd name="connsiteX1" fmla="*/ 1797050 w 2870200"/>
              <a:gd name="connsiteY1" fmla="*/ 6350 h 342900"/>
              <a:gd name="connsiteX2" fmla="*/ 2870200 w 287020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0200" h="342900">
                <a:moveTo>
                  <a:pt x="0" y="0"/>
                </a:moveTo>
                <a:lnTo>
                  <a:pt x="1797050" y="6350"/>
                </a:lnTo>
                <a:lnTo>
                  <a:pt x="2870200" y="3429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981200" y="3228975"/>
            <a:ext cx="2844800" cy="0"/>
          </a:xfrm>
          <a:custGeom>
            <a:avLst/>
            <a:gdLst>
              <a:gd name="connsiteX0" fmla="*/ 0 w 2844800"/>
              <a:gd name="connsiteY0" fmla="*/ 0 h 0"/>
              <a:gd name="connsiteX1" fmla="*/ 2844800 w 2844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793875" y="3740150"/>
            <a:ext cx="2886075" cy="0"/>
          </a:xfrm>
          <a:custGeom>
            <a:avLst/>
            <a:gdLst>
              <a:gd name="connsiteX0" fmla="*/ 0 w 2886075"/>
              <a:gd name="connsiteY0" fmla="*/ 0 h 0"/>
              <a:gd name="connsiteX1" fmla="*/ 2886075 w 2886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6075">
                <a:moveTo>
                  <a:pt x="0" y="0"/>
                </a:moveTo>
                <a:lnTo>
                  <a:pt x="28860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20850" y="4197350"/>
            <a:ext cx="1454150" cy="76200"/>
          </a:xfrm>
          <a:custGeom>
            <a:avLst/>
            <a:gdLst>
              <a:gd name="connsiteX0" fmla="*/ 0 w 1454150"/>
              <a:gd name="connsiteY0" fmla="*/ 73025 h 76200"/>
              <a:gd name="connsiteX1" fmla="*/ 454025 w 1454150"/>
              <a:gd name="connsiteY1" fmla="*/ 76200 h 76200"/>
              <a:gd name="connsiteX2" fmla="*/ 1454150 w 1454150"/>
              <a:gd name="connsiteY2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150" h="76200">
                <a:moveTo>
                  <a:pt x="0" y="73025"/>
                </a:moveTo>
                <a:lnTo>
                  <a:pt x="454025" y="76200"/>
                </a:lnTo>
                <a:lnTo>
                  <a:pt x="14541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66900" y="4594225"/>
            <a:ext cx="1403350" cy="3175"/>
          </a:xfrm>
          <a:custGeom>
            <a:avLst/>
            <a:gdLst>
              <a:gd name="connsiteX0" fmla="*/ 0 w 1403350"/>
              <a:gd name="connsiteY0" fmla="*/ 0 h 3175"/>
              <a:gd name="connsiteX1" fmla="*/ 1403350 w 140335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3350" h="3175">
                <a:moveTo>
                  <a:pt x="0" y="0"/>
                </a:moveTo>
                <a:lnTo>
                  <a:pt x="1403350" y="317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16075" y="5114925"/>
            <a:ext cx="1590675" cy="0"/>
          </a:xfrm>
          <a:custGeom>
            <a:avLst/>
            <a:gdLst>
              <a:gd name="connsiteX0" fmla="*/ 0 w 1590675"/>
              <a:gd name="connsiteY0" fmla="*/ 0 h 0"/>
              <a:gd name="connsiteX1" fmla="*/ 1590675 w 1590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0675">
                <a:moveTo>
                  <a:pt x="0" y="0"/>
                </a:moveTo>
                <a:lnTo>
                  <a:pt x="15906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9100" y="5441950"/>
            <a:ext cx="1685925" cy="0"/>
          </a:xfrm>
          <a:custGeom>
            <a:avLst/>
            <a:gdLst>
              <a:gd name="connsiteX0" fmla="*/ 0 w 1685925"/>
              <a:gd name="connsiteY0" fmla="*/ 0 h 0"/>
              <a:gd name="connsiteX1" fmla="*/ 1685925 w 1685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5925">
                <a:moveTo>
                  <a:pt x="0" y="0"/>
                </a:moveTo>
                <a:lnTo>
                  <a:pt x="168592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49400" y="5765800"/>
            <a:ext cx="2019300" cy="0"/>
          </a:xfrm>
          <a:custGeom>
            <a:avLst/>
            <a:gdLst>
              <a:gd name="connsiteX0" fmla="*/ 0 w 2019300"/>
              <a:gd name="connsiteY0" fmla="*/ 0 h 0"/>
              <a:gd name="connsiteX1" fmla="*/ 2019300 w 201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9300">
                <a:moveTo>
                  <a:pt x="0" y="0"/>
                </a:moveTo>
                <a:lnTo>
                  <a:pt x="20193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28700" y="2605088"/>
            <a:ext cx="176213" cy="1252537"/>
          </a:xfrm>
          <a:custGeom>
            <a:avLst/>
            <a:gdLst>
              <a:gd name="connsiteX0" fmla="*/ 176213 w 176213"/>
              <a:gd name="connsiteY0" fmla="*/ 0 h 1252537"/>
              <a:gd name="connsiteX1" fmla="*/ 0 w 176213"/>
              <a:gd name="connsiteY1" fmla="*/ 0 h 1252537"/>
              <a:gd name="connsiteX2" fmla="*/ 0 w 176213"/>
              <a:gd name="connsiteY2" fmla="*/ 1252537 h 1252537"/>
              <a:gd name="connsiteX3" fmla="*/ 176213 w 176213"/>
              <a:gd name="connsiteY3" fmla="*/ 1252537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13" h="1252537">
                <a:moveTo>
                  <a:pt x="176213" y="0"/>
                </a:moveTo>
                <a:lnTo>
                  <a:pt x="0" y="0"/>
                </a:lnTo>
                <a:lnTo>
                  <a:pt x="0" y="1252537"/>
                </a:lnTo>
                <a:lnTo>
                  <a:pt x="176213" y="1252537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33450" y="3228976"/>
            <a:ext cx="100012" cy="0"/>
          </a:xfrm>
          <a:custGeom>
            <a:avLst/>
            <a:gdLst>
              <a:gd name="connsiteX0" fmla="*/ 0 w 100012"/>
              <a:gd name="connsiteY0" fmla="*/ 0 h 0"/>
              <a:gd name="connsiteX1" fmla="*/ 100012 w 1000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">
                <a:moveTo>
                  <a:pt x="0" y="0"/>
                </a:moveTo>
                <a:lnTo>
                  <a:pt x="100012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652838" y="1147763"/>
            <a:ext cx="2662237" cy="266700"/>
          </a:xfrm>
          <a:custGeom>
            <a:avLst/>
            <a:gdLst>
              <a:gd name="connsiteX0" fmla="*/ 2662237 w 2662237"/>
              <a:gd name="connsiteY0" fmla="*/ 266700 h 266700"/>
              <a:gd name="connsiteX1" fmla="*/ 1681162 w 2662237"/>
              <a:gd name="connsiteY1" fmla="*/ 0 h 266700"/>
              <a:gd name="connsiteX2" fmla="*/ 0 w 2662237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2237" h="266700">
                <a:moveTo>
                  <a:pt x="2662237" y="266700"/>
                </a:moveTo>
                <a:lnTo>
                  <a:pt x="168116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62288" y="1404938"/>
            <a:ext cx="2809875" cy="866775"/>
          </a:xfrm>
          <a:custGeom>
            <a:avLst/>
            <a:gdLst>
              <a:gd name="connsiteX0" fmla="*/ 2809875 w 2809875"/>
              <a:gd name="connsiteY0" fmla="*/ 866775 h 866775"/>
              <a:gd name="connsiteX1" fmla="*/ 1657350 w 2809875"/>
              <a:gd name="connsiteY1" fmla="*/ 0 h 866775"/>
              <a:gd name="connsiteX2" fmla="*/ 0 w 2809875"/>
              <a:gd name="connsiteY2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9875" h="866775">
                <a:moveTo>
                  <a:pt x="2809875" y="866775"/>
                </a:moveTo>
                <a:lnTo>
                  <a:pt x="165735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853112" y="1990726"/>
            <a:ext cx="1219200" cy="128587"/>
          </a:xfrm>
          <a:custGeom>
            <a:avLst/>
            <a:gdLst>
              <a:gd name="connsiteX0" fmla="*/ 0 w 1219200"/>
              <a:gd name="connsiteY0" fmla="*/ 128587 h 128587"/>
              <a:gd name="connsiteX1" fmla="*/ 800100 w 1219200"/>
              <a:gd name="connsiteY1" fmla="*/ 0 h 128587"/>
              <a:gd name="connsiteX2" fmla="*/ 1219200 w 1219200"/>
              <a:gd name="connsiteY2" fmla="*/ 0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28587">
                <a:moveTo>
                  <a:pt x="0" y="128587"/>
                </a:moveTo>
                <a:lnTo>
                  <a:pt x="800100" y="0"/>
                </a:lnTo>
                <a:lnTo>
                  <a:pt x="12192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10275" y="2381250"/>
            <a:ext cx="1062038" cy="66675"/>
          </a:xfrm>
          <a:custGeom>
            <a:avLst/>
            <a:gdLst>
              <a:gd name="connsiteX0" fmla="*/ 0 w 1062038"/>
              <a:gd name="connsiteY0" fmla="*/ 66675 h 66675"/>
              <a:gd name="connsiteX1" fmla="*/ 666750 w 1062038"/>
              <a:gd name="connsiteY1" fmla="*/ 0 h 66675"/>
              <a:gd name="connsiteX2" fmla="*/ 1062038 w 1062038"/>
              <a:gd name="connsiteY2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2038" h="66675">
                <a:moveTo>
                  <a:pt x="0" y="66675"/>
                </a:moveTo>
                <a:lnTo>
                  <a:pt x="666750" y="0"/>
                </a:lnTo>
                <a:lnTo>
                  <a:pt x="1062038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924550" y="2833687"/>
            <a:ext cx="1147762" cy="95250"/>
          </a:xfrm>
          <a:custGeom>
            <a:avLst/>
            <a:gdLst>
              <a:gd name="connsiteX0" fmla="*/ 0 w 1147762"/>
              <a:gd name="connsiteY0" fmla="*/ 95250 h 95250"/>
              <a:gd name="connsiteX1" fmla="*/ 742950 w 1147762"/>
              <a:gd name="connsiteY1" fmla="*/ 0 h 95250"/>
              <a:gd name="connsiteX2" fmla="*/ 1147762 w 1147762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762" h="95250">
                <a:moveTo>
                  <a:pt x="0" y="95250"/>
                </a:moveTo>
                <a:lnTo>
                  <a:pt x="742950" y="0"/>
                </a:lnTo>
                <a:lnTo>
                  <a:pt x="1147762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886450" y="3400426"/>
            <a:ext cx="1157287" cy="0"/>
          </a:xfrm>
          <a:custGeom>
            <a:avLst/>
            <a:gdLst>
              <a:gd name="connsiteX0" fmla="*/ 0 w 1157287"/>
              <a:gd name="connsiteY0" fmla="*/ 0 h 0"/>
              <a:gd name="connsiteX1" fmla="*/ 1157287 w 11572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7287">
                <a:moveTo>
                  <a:pt x="0" y="0"/>
                </a:moveTo>
                <a:lnTo>
                  <a:pt x="1157287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43537" y="3543300"/>
            <a:ext cx="1590675" cy="185737"/>
          </a:xfrm>
          <a:custGeom>
            <a:avLst/>
            <a:gdLst>
              <a:gd name="connsiteX0" fmla="*/ 0 w 1590675"/>
              <a:gd name="connsiteY0" fmla="*/ 0 h 185737"/>
              <a:gd name="connsiteX1" fmla="*/ 485775 w 1590675"/>
              <a:gd name="connsiteY1" fmla="*/ 185737 h 185737"/>
              <a:gd name="connsiteX2" fmla="*/ 1590675 w 1590675"/>
              <a:gd name="connsiteY2" fmla="*/ 185737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185737">
                <a:moveTo>
                  <a:pt x="0" y="0"/>
                </a:moveTo>
                <a:lnTo>
                  <a:pt x="485775" y="185737"/>
                </a:lnTo>
                <a:lnTo>
                  <a:pt x="1590675" y="185737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367337" y="3757611"/>
            <a:ext cx="1671638" cy="295275"/>
          </a:xfrm>
          <a:custGeom>
            <a:avLst/>
            <a:gdLst>
              <a:gd name="connsiteX0" fmla="*/ 0 w 1671638"/>
              <a:gd name="connsiteY0" fmla="*/ 0 h 295275"/>
              <a:gd name="connsiteX1" fmla="*/ 538163 w 1671638"/>
              <a:gd name="connsiteY1" fmla="*/ 295275 h 295275"/>
              <a:gd name="connsiteX2" fmla="*/ 1671638 w 1671638"/>
              <a:gd name="connsiteY2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1638" h="295275">
                <a:moveTo>
                  <a:pt x="0" y="0"/>
                </a:moveTo>
                <a:lnTo>
                  <a:pt x="538163" y="295275"/>
                </a:lnTo>
                <a:lnTo>
                  <a:pt x="1671638" y="29527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033962" y="4319588"/>
            <a:ext cx="2014538" cy="57150"/>
          </a:xfrm>
          <a:custGeom>
            <a:avLst/>
            <a:gdLst>
              <a:gd name="connsiteX0" fmla="*/ 0 w 2014538"/>
              <a:gd name="connsiteY0" fmla="*/ 0 h 57150"/>
              <a:gd name="connsiteX1" fmla="*/ 442913 w 2014538"/>
              <a:gd name="connsiteY1" fmla="*/ 57150 h 57150"/>
              <a:gd name="connsiteX2" fmla="*/ 2014538 w 2014538"/>
              <a:gd name="connsiteY2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4538" h="57150">
                <a:moveTo>
                  <a:pt x="0" y="0"/>
                </a:moveTo>
                <a:lnTo>
                  <a:pt x="442913" y="57150"/>
                </a:lnTo>
                <a:lnTo>
                  <a:pt x="2014538" y="571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629150" y="4448175"/>
            <a:ext cx="2409825" cy="252413"/>
          </a:xfrm>
          <a:custGeom>
            <a:avLst/>
            <a:gdLst>
              <a:gd name="connsiteX0" fmla="*/ 0 w 2409825"/>
              <a:gd name="connsiteY0" fmla="*/ 0 h 252413"/>
              <a:gd name="connsiteX1" fmla="*/ 609600 w 2409825"/>
              <a:gd name="connsiteY1" fmla="*/ 252413 h 252413"/>
              <a:gd name="connsiteX2" fmla="*/ 2409825 w 2409825"/>
              <a:gd name="connsiteY2" fmla="*/ 252413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825" h="252413">
                <a:moveTo>
                  <a:pt x="0" y="0"/>
                </a:moveTo>
                <a:lnTo>
                  <a:pt x="609600" y="252413"/>
                </a:lnTo>
                <a:lnTo>
                  <a:pt x="2409825" y="25241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57713" y="5024438"/>
            <a:ext cx="2490787" cy="0"/>
          </a:xfrm>
          <a:custGeom>
            <a:avLst/>
            <a:gdLst>
              <a:gd name="connsiteX0" fmla="*/ 0 w 2490787"/>
              <a:gd name="connsiteY0" fmla="*/ 0 h 0"/>
              <a:gd name="connsiteX1" fmla="*/ 2490787 w 24907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90787">
                <a:moveTo>
                  <a:pt x="0" y="0"/>
                </a:moveTo>
                <a:lnTo>
                  <a:pt x="2490787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757613" y="5348287"/>
            <a:ext cx="3286125" cy="285750"/>
            <a:chOff x="3757613" y="5348287"/>
            <a:chExt cx="3286125" cy="285750"/>
          </a:xfrm>
        </p:grpSpPr>
        <p:sp>
          <p:nvSpPr>
            <p:cNvPr id="26" name="Freeform 25"/>
            <p:cNvSpPr/>
            <p:nvPr/>
          </p:nvSpPr>
          <p:spPr>
            <a:xfrm>
              <a:off x="3957638" y="5348288"/>
              <a:ext cx="3086100" cy="0"/>
            </a:xfrm>
            <a:custGeom>
              <a:avLst/>
              <a:gdLst>
                <a:gd name="connsiteX0" fmla="*/ 0 w 3086100"/>
                <a:gd name="connsiteY0" fmla="*/ 0 h 0"/>
                <a:gd name="connsiteX1" fmla="*/ 3086100 w 30861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6100">
                  <a:moveTo>
                    <a:pt x="0" y="0"/>
                  </a:moveTo>
                  <a:lnTo>
                    <a:pt x="30861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57613" y="5348287"/>
              <a:ext cx="942975" cy="285750"/>
            </a:xfrm>
            <a:custGeom>
              <a:avLst/>
              <a:gdLst>
                <a:gd name="connsiteX0" fmla="*/ 0 w 942975"/>
                <a:gd name="connsiteY0" fmla="*/ 285750 h 285750"/>
                <a:gd name="connsiteX1" fmla="*/ 942975 w 942975"/>
                <a:gd name="connsiteY1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285750">
                  <a:moveTo>
                    <a:pt x="0" y="285750"/>
                  </a:moveTo>
                  <a:lnTo>
                    <a:pt x="94297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>
            <a:off x="3562350" y="1919288"/>
            <a:ext cx="1566863" cy="404812"/>
          </a:xfrm>
          <a:custGeom>
            <a:avLst/>
            <a:gdLst>
              <a:gd name="connsiteX0" fmla="*/ 0 w 1566863"/>
              <a:gd name="connsiteY0" fmla="*/ 0 h 404812"/>
              <a:gd name="connsiteX1" fmla="*/ 504825 w 1566863"/>
              <a:gd name="connsiteY1" fmla="*/ 0 h 404812"/>
              <a:gd name="connsiteX2" fmla="*/ 1566863 w 1566863"/>
              <a:gd name="connsiteY2" fmla="*/ 404812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863" h="404812">
                <a:moveTo>
                  <a:pt x="0" y="0"/>
                </a:moveTo>
                <a:lnTo>
                  <a:pt x="504825" y="0"/>
                </a:lnTo>
                <a:lnTo>
                  <a:pt x="1566863" y="404812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766888" y="2190750"/>
            <a:ext cx="3776662" cy="738187"/>
            <a:chOff x="1766888" y="2190750"/>
            <a:chExt cx="3776662" cy="738187"/>
          </a:xfrm>
        </p:grpSpPr>
        <p:sp>
          <p:nvSpPr>
            <p:cNvPr id="32" name="Freeform 31"/>
            <p:cNvSpPr/>
            <p:nvPr/>
          </p:nvSpPr>
          <p:spPr>
            <a:xfrm>
              <a:off x="1766888" y="2190750"/>
              <a:ext cx="3667125" cy="361950"/>
            </a:xfrm>
            <a:custGeom>
              <a:avLst/>
              <a:gdLst>
                <a:gd name="connsiteX0" fmla="*/ 0 w 3667125"/>
                <a:gd name="connsiteY0" fmla="*/ 0 h 361950"/>
                <a:gd name="connsiteX1" fmla="*/ 976312 w 3667125"/>
                <a:gd name="connsiteY1" fmla="*/ 0 h 361950"/>
                <a:gd name="connsiteX2" fmla="*/ 3667125 w 3667125"/>
                <a:gd name="connsiteY2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125" h="361950">
                  <a:moveTo>
                    <a:pt x="0" y="0"/>
                  </a:moveTo>
                  <a:lnTo>
                    <a:pt x="976312" y="0"/>
                  </a:lnTo>
                  <a:lnTo>
                    <a:pt x="3667125" y="36195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762253" y="2200276"/>
              <a:ext cx="2781297" cy="728661"/>
            </a:xfrm>
            <a:custGeom>
              <a:avLst/>
              <a:gdLst>
                <a:gd name="connsiteX0" fmla="*/ 2795588 w 2795588"/>
                <a:gd name="connsiteY0" fmla="*/ 523875 h 747713"/>
                <a:gd name="connsiteX1" fmla="*/ 0 w 2795588"/>
                <a:gd name="connsiteY1" fmla="*/ 0 h 747713"/>
                <a:gd name="connsiteX2" fmla="*/ 2790825 w 2795588"/>
                <a:gd name="connsiteY2" fmla="*/ 747713 h 74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5588" h="747713">
                  <a:moveTo>
                    <a:pt x="2795588" y="523875"/>
                  </a:moveTo>
                  <a:lnTo>
                    <a:pt x="0" y="0"/>
                  </a:lnTo>
                  <a:lnTo>
                    <a:pt x="2790825" y="7477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29526" y="1892301"/>
            <a:ext cx="247649" cy="1046162"/>
            <a:chOff x="7629526" y="1892301"/>
            <a:chExt cx="247649" cy="1046162"/>
          </a:xfrm>
        </p:grpSpPr>
        <p:sp>
          <p:nvSpPr>
            <p:cNvPr id="35" name="Freeform 34"/>
            <p:cNvSpPr/>
            <p:nvPr/>
          </p:nvSpPr>
          <p:spPr>
            <a:xfrm rot="10800000">
              <a:off x="7629526" y="1892301"/>
              <a:ext cx="123822" cy="1046162"/>
            </a:xfrm>
            <a:custGeom>
              <a:avLst/>
              <a:gdLst>
                <a:gd name="connsiteX0" fmla="*/ 176213 w 176213"/>
                <a:gd name="connsiteY0" fmla="*/ 0 h 1252537"/>
                <a:gd name="connsiteX1" fmla="*/ 0 w 176213"/>
                <a:gd name="connsiteY1" fmla="*/ 0 h 1252537"/>
                <a:gd name="connsiteX2" fmla="*/ 0 w 176213"/>
                <a:gd name="connsiteY2" fmla="*/ 1252537 h 1252537"/>
                <a:gd name="connsiteX3" fmla="*/ 176213 w 176213"/>
                <a:gd name="connsiteY3" fmla="*/ 1252537 h 125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3" h="1252537">
                  <a:moveTo>
                    <a:pt x="176213" y="0"/>
                  </a:moveTo>
                  <a:lnTo>
                    <a:pt x="0" y="0"/>
                  </a:lnTo>
                  <a:lnTo>
                    <a:pt x="0" y="1252537"/>
                  </a:lnTo>
                  <a:lnTo>
                    <a:pt x="176213" y="1252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748588" y="2414588"/>
              <a:ext cx="128587" cy="0"/>
            </a:xfrm>
            <a:custGeom>
              <a:avLst/>
              <a:gdLst>
                <a:gd name="connsiteX0" fmla="*/ 0 w 128587"/>
                <a:gd name="connsiteY0" fmla="*/ 0 h 0"/>
                <a:gd name="connsiteX1" fmla="*/ 128587 w 12858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587">
                  <a:moveTo>
                    <a:pt x="0" y="0"/>
                  </a:moveTo>
                  <a:lnTo>
                    <a:pt x="12858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56031" y="463296"/>
            <a:ext cx="848309" cy="460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divisions</a:t>
            </a:r>
            <a:endParaRPr lang="en-US" sz="119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1662" y="458534"/>
            <a:ext cx="856325" cy="460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divisions</a:t>
            </a:r>
            <a:endParaRPr lang="en-US" sz="119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53013" y="453772"/>
            <a:ext cx="692818" cy="27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Trunks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01353" y="458534"/>
            <a:ext cx="617477" cy="27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9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Roots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29930" y="982274"/>
            <a:ext cx="1502334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Dorsal scapular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16388" y="1254425"/>
            <a:ext cx="1091966" cy="512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 </a:t>
            </a: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subclavius</a:t>
            </a:r>
            <a:endParaRPr lang="en-US" sz="136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9228" y="1768028"/>
            <a:ext cx="1406154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Suprascapular</a:t>
            </a:r>
            <a:endParaRPr lang="en-US" sz="136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7780" y="2005014"/>
            <a:ext cx="955711" cy="512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divisions</a:t>
            </a:r>
            <a:endParaRPr lang="en-US" sz="136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97636" y="2569267"/>
            <a:ext cx="760144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0144" y="3063426"/>
            <a:ext cx="955711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97889" y="3581400"/>
            <a:ext cx="729687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1808" y="3063425"/>
            <a:ext cx="745269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Cords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0115" y="4102797"/>
            <a:ext cx="817853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Axillary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0930" y="4425184"/>
            <a:ext cx="1063112" cy="512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Musculo</a:t>
            </a: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cutaneous</a:t>
            </a:r>
            <a:endParaRPr lang="en-US" sz="136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9824" y="4963665"/>
            <a:ext cx="710451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Radial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47612" y="5288967"/>
            <a:ext cx="788999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5874" y="5604743"/>
            <a:ext cx="633507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8550" y="6127428"/>
            <a:ext cx="4692951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Roots (rami C</a:t>
            </a:r>
            <a:r>
              <a:rPr lang="en-US" sz="1366" baseline="-250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5</a:t>
            </a:r>
            <a:r>
              <a:rPr lang="en-US" sz="1366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–T</a:t>
            </a:r>
            <a:r>
              <a:rPr lang="en-US" sz="1366" baseline="-250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r>
              <a:rPr lang="en-US" sz="1366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), trunks, divisions, and cords</a:t>
            </a:r>
            <a:endParaRPr lang="en-US" sz="1366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91346" y="5208187"/>
            <a:ext cx="1656223" cy="687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 </a:t>
            </a: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cutaneous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nerves </a:t>
            </a: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the </a:t>
            </a: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arm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forearm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05635" y="4875559"/>
            <a:ext cx="1406154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Thoracodorsal</a:t>
            </a:r>
            <a:endParaRPr lang="en-US" sz="136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96114" y="4550074"/>
            <a:ext cx="178606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Lower subscapular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86593" y="4224589"/>
            <a:ext cx="178606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Upper subscapular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77072" y="3899104"/>
            <a:ext cx="1491114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 pectoral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84218" y="3573619"/>
            <a:ext cx="1491114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 pectoral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991364" y="3248134"/>
            <a:ext cx="1345240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Long thoracic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86272" y="3012285"/>
            <a:ext cx="357790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lang="en-US" sz="1366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10397" y="2689572"/>
            <a:ext cx="70243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Lower</a:t>
            </a:r>
            <a:endParaRPr lang="en-US" sz="136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83587" y="2491527"/>
            <a:ext cx="37702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366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lang="en-US" sz="136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85664" y="2018389"/>
            <a:ext cx="37702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366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en-US" sz="136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2784" y="2237556"/>
            <a:ext cx="739305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Middle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12790" y="1845065"/>
            <a:ext cx="692818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Upper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85664" y="1615869"/>
            <a:ext cx="37702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366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en-US" sz="136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783791" y="1126334"/>
            <a:ext cx="37702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366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lang="en-US" sz="136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3791" y="824820"/>
            <a:ext cx="37702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366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en-US" sz="136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90936" y="557441"/>
            <a:ext cx="2150076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Roots (ventral rami</a:t>
            </a:r>
            <a:r>
              <a:rPr lang="en-US" sz="1366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):</a:t>
            </a:r>
            <a:endParaRPr lang="en-US" sz="1366" baseline="-25000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34224" y="2271713"/>
            <a:ext cx="846642" cy="30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66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Trunks</a:t>
            </a:r>
            <a:endParaRPr lang="en-US" sz="1366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30808"/>
            <a:ext cx="8546592" cy="45963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13.10b </a:t>
            </a:r>
            <a:r>
              <a:rPr lang="en-US" dirty="0">
                <a:latin typeface="Arial" pitchFamily="34" charset="0"/>
                <a:cs typeface="Arial" pitchFamily="34" charset="0"/>
              </a:rPr>
              <a:t>The brachial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658" y="1257300"/>
            <a:ext cx="2581284" cy="922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Major </a:t>
            </a:r>
            <a:r>
              <a:rPr lang="en-US" sz="1798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terminal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branches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(peripheral </a:t>
            </a:r>
            <a:r>
              <a:rPr lang="en-US" sz="179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0136" y="1513196"/>
            <a:ext cx="921406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9914" y="1525896"/>
            <a:ext cx="1326004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Divisions</a:t>
            </a:r>
            <a:endParaRPr lang="en-US" sz="1798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0342" y="1513196"/>
            <a:ext cx="105439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Trunks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2320" y="1261918"/>
            <a:ext cx="1157240" cy="922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Roots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(ventral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rami</a:t>
            </a:r>
            <a:r>
              <a:rPr lang="en-US" sz="179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258" y="2440296"/>
            <a:ext cx="2274982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Musculocutaneous</a:t>
            </a:r>
            <a:endParaRPr lang="en-US" sz="179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508" y="2961824"/>
            <a:ext cx="979755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757" y="3482524"/>
            <a:ext cx="77457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006" y="4003224"/>
            <a:ext cx="877163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Radial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905" y="4511224"/>
            <a:ext cx="1018227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Axillary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9218" y="2701118"/>
            <a:ext cx="941283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9403" y="3231793"/>
            <a:ext cx="90281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29588" y="4245068"/>
            <a:ext cx="1197764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7518" y="2309074"/>
            <a:ext cx="1082348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6960" y="2792982"/>
            <a:ext cx="1197764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66402" y="3276890"/>
            <a:ext cx="1082348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3944" y="376079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55761" y="4244706"/>
            <a:ext cx="1082348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4728" y="4728614"/>
            <a:ext cx="1197764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3679" y="2548362"/>
            <a:ext cx="851515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Upper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1619" y="3482524"/>
            <a:ext cx="915635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Middle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60359" y="4480186"/>
            <a:ext cx="864339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Lower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46340" y="2467824"/>
            <a:ext cx="436338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798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lang="en-US" sz="179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46340" y="2986197"/>
            <a:ext cx="436338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798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en-US" sz="179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52690" y="3491870"/>
            <a:ext cx="436338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798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en-US" sz="179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52690" y="3991193"/>
            <a:ext cx="436338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798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lang="en-US" sz="179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5514" y="4504932"/>
            <a:ext cx="410690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lang="en-US" sz="1798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798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6278" y="5373603"/>
            <a:ext cx="8209299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Flowchart summarizing relationships within the brachial plexus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13.5  Spinal Nerves</a:t>
            </a:r>
            <a:endParaRPr lang="en-US" dirty="0">
              <a:ea typeface="+mj-ea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31 pairs of </a:t>
            </a:r>
            <a:r>
              <a:rPr lang="en-US" b="1" dirty="0">
                <a:latin typeface="Arial" charset="0"/>
              </a:rPr>
              <a:t>spinal nerves</a:t>
            </a:r>
          </a:p>
          <a:p>
            <a:r>
              <a:rPr lang="en-US" dirty="0">
                <a:latin typeface="Arial" charset="0"/>
              </a:rPr>
              <a:t>All are mixed nerves named for point of issue from spinal cord</a:t>
            </a:r>
          </a:p>
          <a:p>
            <a:r>
              <a:rPr lang="en-US" dirty="0">
                <a:latin typeface="Arial" charset="0"/>
              </a:rPr>
              <a:t>Supply all body parts except head and part of neck</a:t>
            </a:r>
          </a:p>
          <a:p>
            <a:pPr lvl="1"/>
            <a:r>
              <a:rPr lang="en-US" dirty="0">
                <a:latin typeface="Arial" charset="0"/>
              </a:rPr>
              <a:t>8 pairs of cervical nerves (C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–C</a:t>
            </a:r>
            <a:r>
              <a:rPr lang="en-US" baseline="-25000" dirty="0">
                <a:latin typeface="Arial" charset="0"/>
              </a:rPr>
              <a:t>8</a:t>
            </a:r>
            <a:r>
              <a:rPr lang="en-US" dirty="0">
                <a:latin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</a:rPr>
              <a:t>12 pairs of thoracic nerves (T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–T</a:t>
            </a:r>
            <a:r>
              <a:rPr lang="en-US" baseline="-25000" dirty="0">
                <a:latin typeface="Arial" charset="0"/>
              </a:rPr>
              <a:t>12</a:t>
            </a:r>
            <a:r>
              <a:rPr lang="en-US" dirty="0">
                <a:latin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</a:rPr>
              <a:t>5 pairs of lumbar nerves (L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–L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latin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</a:rPr>
              <a:t>5 pairs of sacral nerves 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–S</a:t>
            </a:r>
            <a:r>
              <a:rPr lang="en-US" baseline="-25000" dirty="0">
                <a:latin typeface="Arial" charset="0"/>
              </a:rPr>
              <a:t>5</a:t>
            </a:r>
            <a:r>
              <a:rPr lang="en-US" dirty="0">
                <a:latin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</a:rPr>
              <a:t>1 pair of tiny coccygeal nerves (C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  <p:sp>
        <p:nvSpPr>
          <p:cNvPr id="48130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Cords </a:t>
            </a:r>
            <a:r>
              <a:rPr lang="en-US" dirty="0">
                <a:latin typeface="Arial" charset="0"/>
              </a:rPr>
              <a:t>of brachial plexus give rise to nerves of the upper limb, </a:t>
            </a:r>
            <a:r>
              <a:rPr lang="en-US" dirty="0" smtClean="0">
                <a:latin typeface="Arial" charset="0"/>
              </a:rPr>
              <a:t>five </a:t>
            </a:r>
            <a:r>
              <a:rPr lang="en-US" dirty="0">
                <a:latin typeface="Arial" charset="0"/>
              </a:rPr>
              <a:t>of most important being: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Axillary</a:t>
            </a:r>
            <a:r>
              <a:rPr lang="en-US" dirty="0" smtClean="0">
                <a:latin typeface="Arial" charset="0"/>
              </a:rPr>
              <a:t>: innervates </a:t>
            </a:r>
            <a:r>
              <a:rPr lang="en-US" dirty="0">
                <a:latin typeface="Arial" charset="0"/>
              </a:rPr>
              <a:t>deltoid, </a:t>
            </a:r>
            <a:r>
              <a:rPr lang="en-US" dirty="0" err="1">
                <a:latin typeface="Arial" charset="0"/>
              </a:rPr>
              <a:t>teres</a:t>
            </a:r>
            <a:r>
              <a:rPr lang="en-US" dirty="0">
                <a:latin typeface="Arial" charset="0"/>
              </a:rPr>
              <a:t> minor, and skin and joint capsule of shoulder</a:t>
            </a:r>
          </a:p>
          <a:p>
            <a:pPr lvl="1" eaLnBrk="1" hangingPunct="1"/>
            <a:r>
              <a:rPr lang="en-US" b="1" dirty="0" err="1" smtClean="0">
                <a:latin typeface="Arial" charset="0"/>
              </a:rPr>
              <a:t>Musculocutaneous</a:t>
            </a:r>
            <a:r>
              <a:rPr lang="en-US" dirty="0" smtClean="0">
                <a:latin typeface="Arial" charset="0"/>
              </a:rPr>
              <a:t>: innervates </a:t>
            </a:r>
            <a:r>
              <a:rPr lang="en-US" dirty="0">
                <a:latin typeface="Arial" charset="0"/>
              </a:rPr>
              <a:t>biceps </a:t>
            </a:r>
            <a:r>
              <a:rPr lang="en-US" dirty="0" err="1">
                <a:latin typeface="Arial" charset="0"/>
              </a:rPr>
              <a:t>brachii</a:t>
            </a:r>
            <a:r>
              <a:rPr lang="en-US" dirty="0">
                <a:latin typeface="Arial" charset="0"/>
              </a:rPr>
              <a:t> and brachialis, </a:t>
            </a:r>
            <a:r>
              <a:rPr lang="en-US" dirty="0" err="1">
                <a:latin typeface="Arial" charset="0"/>
              </a:rPr>
              <a:t>coracobrachialis</a:t>
            </a:r>
            <a:r>
              <a:rPr lang="en-US" b="1" dirty="0">
                <a:latin typeface="Arial" charset="0"/>
              </a:rPr>
              <a:t>,</a:t>
            </a:r>
            <a:r>
              <a:rPr lang="en-US" dirty="0">
                <a:latin typeface="Arial" charset="0"/>
              </a:rPr>
              <a:t> and skin of lateral forearm</a:t>
            </a:r>
          </a:p>
          <a:p>
            <a:pPr lvl="1" eaLnBrk="1" hangingPunct="1"/>
            <a:r>
              <a:rPr lang="en-US" b="1" dirty="0" smtClean="0">
                <a:latin typeface="Arial" charset="0"/>
              </a:rPr>
              <a:t>Median</a:t>
            </a:r>
            <a:r>
              <a:rPr lang="en-US" dirty="0" smtClean="0">
                <a:latin typeface="Arial" charset="0"/>
              </a:rPr>
              <a:t>: innervates </a:t>
            </a:r>
            <a:r>
              <a:rPr lang="en-US" dirty="0">
                <a:latin typeface="Arial" charset="0"/>
              </a:rPr>
              <a:t>skin, most flexors, forearm pronators, wrist and finger flexors, thumb opposition muscles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  <p:sp>
        <p:nvSpPr>
          <p:cNvPr id="501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Brachial plexus and upper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limb (cont.)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b="1" dirty="0" smtClean="0">
                <a:latin typeface="Arial" charset="0"/>
              </a:rPr>
              <a:t>Ulnar</a:t>
            </a:r>
            <a:r>
              <a:rPr lang="en-US" dirty="0" smtClean="0">
                <a:latin typeface="Arial" charset="0"/>
              </a:rPr>
              <a:t>: supplies </a:t>
            </a:r>
            <a:r>
              <a:rPr lang="en-US" dirty="0">
                <a:latin typeface="Arial" charset="0"/>
              </a:rPr>
              <a:t>flexor carpi </a:t>
            </a:r>
            <a:r>
              <a:rPr lang="en-US" dirty="0" err="1">
                <a:latin typeface="Arial" charset="0"/>
              </a:rPr>
              <a:t>ulnaris</a:t>
            </a:r>
            <a:r>
              <a:rPr lang="en-US" dirty="0">
                <a:latin typeface="Arial" charset="0"/>
              </a:rPr>
              <a:t>, part of flexor </a:t>
            </a:r>
            <a:r>
              <a:rPr lang="en-US" dirty="0" err="1">
                <a:latin typeface="Arial" charset="0"/>
              </a:rPr>
              <a:t>digitorum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profundus</a:t>
            </a:r>
            <a:r>
              <a:rPr lang="en-US" dirty="0">
                <a:latin typeface="Arial" charset="0"/>
              </a:rPr>
              <a:t>, most intrinsic hand muscles, skin of medial aspect of hand, wrist/finger flexion</a:t>
            </a:r>
          </a:p>
          <a:p>
            <a:pPr lvl="1"/>
            <a:r>
              <a:rPr lang="en-US" b="1" dirty="0" smtClean="0">
                <a:latin typeface="Arial" charset="0"/>
              </a:rPr>
              <a:t>Radial</a:t>
            </a:r>
            <a:r>
              <a:rPr lang="en-US" dirty="0" smtClean="0">
                <a:latin typeface="Arial" charset="0"/>
              </a:rPr>
              <a:t>: innervates </a:t>
            </a:r>
            <a:r>
              <a:rPr lang="en-US" dirty="0">
                <a:latin typeface="Arial" charset="0"/>
              </a:rPr>
              <a:t>essentially all extensor muscles, </a:t>
            </a:r>
            <a:r>
              <a:rPr lang="en-US" dirty="0" err="1">
                <a:latin typeface="Arial" charset="0"/>
              </a:rPr>
              <a:t>supinators</a:t>
            </a:r>
            <a:r>
              <a:rPr lang="en-US" dirty="0">
                <a:latin typeface="Arial" charset="0"/>
              </a:rPr>
              <a:t>, and posterior skin of limb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2" y="204216"/>
            <a:ext cx="4760976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13.10c </a:t>
            </a:r>
            <a:r>
              <a:rPr lang="en-US" dirty="0">
                <a:latin typeface="Arial" pitchFamily="34" charset="0"/>
                <a:cs typeface="Arial" pitchFamily="34" charset="0"/>
              </a:rPr>
              <a:t>The brachial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5419725" y="2390775"/>
            <a:ext cx="479425" cy="0"/>
          </a:xfrm>
          <a:custGeom>
            <a:avLst/>
            <a:gdLst>
              <a:gd name="connsiteX0" fmla="*/ 0 w 479425"/>
              <a:gd name="connsiteY0" fmla="*/ 0 h 0"/>
              <a:gd name="connsiteX1" fmla="*/ 479425 w 4794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9425">
                <a:moveTo>
                  <a:pt x="0" y="0"/>
                </a:moveTo>
                <a:lnTo>
                  <a:pt x="47942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241925" y="2689225"/>
            <a:ext cx="657225" cy="0"/>
          </a:xfrm>
          <a:custGeom>
            <a:avLst/>
            <a:gdLst>
              <a:gd name="connsiteX0" fmla="*/ 0 w 657225"/>
              <a:gd name="connsiteY0" fmla="*/ 0 h 0"/>
              <a:gd name="connsiteX1" fmla="*/ 657225 w 657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>
                <a:moveTo>
                  <a:pt x="0" y="0"/>
                </a:moveTo>
                <a:lnTo>
                  <a:pt x="65722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03825" y="3067050"/>
            <a:ext cx="698500" cy="0"/>
          </a:xfrm>
          <a:custGeom>
            <a:avLst/>
            <a:gdLst>
              <a:gd name="connsiteX0" fmla="*/ 0 w 698500"/>
              <a:gd name="connsiteY0" fmla="*/ 0 h 0"/>
              <a:gd name="connsiteX1" fmla="*/ 698500 w 698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30825" y="3600450"/>
            <a:ext cx="568325" cy="0"/>
          </a:xfrm>
          <a:custGeom>
            <a:avLst/>
            <a:gdLst>
              <a:gd name="connsiteX0" fmla="*/ 0 w 568325"/>
              <a:gd name="connsiteY0" fmla="*/ 0 h 0"/>
              <a:gd name="connsiteX1" fmla="*/ 568325 w 568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325">
                <a:moveTo>
                  <a:pt x="0" y="0"/>
                </a:moveTo>
                <a:lnTo>
                  <a:pt x="56832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24450" y="3762375"/>
            <a:ext cx="777875" cy="0"/>
          </a:xfrm>
          <a:custGeom>
            <a:avLst/>
            <a:gdLst>
              <a:gd name="connsiteX0" fmla="*/ 0 w 777875"/>
              <a:gd name="connsiteY0" fmla="*/ 0 h 0"/>
              <a:gd name="connsiteX1" fmla="*/ 777875 w 7778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7875">
                <a:moveTo>
                  <a:pt x="0" y="0"/>
                </a:moveTo>
                <a:lnTo>
                  <a:pt x="7778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32425" y="3927475"/>
            <a:ext cx="466725" cy="0"/>
          </a:xfrm>
          <a:custGeom>
            <a:avLst/>
            <a:gdLst>
              <a:gd name="connsiteX0" fmla="*/ 0 w 466725"/>
              <a:gd name="connsiteY0" fmla="*/ 0 h 0"/>
              <a:gd name="connsiteX1" fmla="*/ 466725 w 46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092700" y="4079875"/>
            <a:ext cx="803275" cy="0"/>
          </a:xfrm>
          <a:custGeom>
            <a:avLst/>
            <a:gdLst>
              <a:gd name="connsiteX0" fmla="*/ 0 w 803275"/>
              <a:gd name="connsiteY0" fmla="*/ 0 h 0"/>
              <a:gd name="connsiteX1" fmla="*/ 803275 w 8032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275">
                <a:moveTo>
                  <a:pt x="0" y="0"/>
                </a:moveTo>
                <a:lnTo>
                  <a:pt x="8032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37125" y="4064000"/>
            <a:ext cx="962025" cy="292100"/>
          </a:xfrm>
          <a:custGeom>
            <a:avLst/>
            <a:gdLst>
              <a:gd name="connsiteX0" fmla="*/ 0 w 962025"/>
              <a:gd name="connsiteY0" fmla="*/ 0 h 292100"/>
              <a:gd name="connsiteX1" fmla="*/ 492125 w 962025"/>
              <a:gd name="connsiteY1" fmla="*/ 292100 h 292100"/>
              <a:gd name="connsiteX2" fmla="*/ 962025 w 962025"/>
              <a:gd name="connsiteY2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25" h="292100">
                <a:moveTo>
                  <a:pt x="0" y="0"/>
                </a:moveTo>
                <a:lnTo>
                  <a:pt x="492125" y="292100"/>
                </a:lnTo>
                <a:lnTo>
                  <a:pt x="962025" y="2921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022057" y="4764881"/>
            <a:ext cx="423863" cy="276225"/>
          </a:xfrm>
          <a:custGeom>
            <a:avLst/>
            <a:gdLst>
              <a:gd name="connsiteX0" fmla="*/ 0 w 423863"/>
              <a:gd name="connsiteY0" fmla="*/ 276225 h 276225"/>
              <a:gd name="connsiteX1" fmla="*/ 223838 w 423863"/>
              <a:gd name="connsiteY1" fmla="*/ 0 h 276225"/>
              <a:gd name="connsiteX2" fmla="*/ 423863 w 423863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863" h="276225">
                <a:moveTo>
                  <a:pt x="0" y="276225"/>
                </a:moveTo>
                <a:lnTo>
                  <a:pt x="223838" y="0"/>
                </a:lnTo>
                <a:lnTo>
                  <a:pt x="423863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79182" y="5110162"/>
            <a:ext cx="569118" cy="333375"/>
          </a:xfrm>
          <a:custGeom>
            <a:avLst/>
            <a:gdLst>
              <a:gd name="connsiteX0" fmla="*/ 0 w 569118"/>
              <a:gd name="connsiteY0" fmla="*/ 333375 h 333375"/>
              <a:gd name="connsiteX1" fmla="*/ 381000 w 569118"/>
              <a:gd name="connsiteY1" fmla="*/ 0 h 333375"/>
              <a:gd name="connsiteX2" fmla="*/ 569118 w 569118"/>
              <a:gd name="connsiteY2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118" h="333375">
                <a:moveTo>
                  <a:pt x="0" y="333375"/>
                </a:moveTo>
                <a:lnTo>
                  <a:pt x="381000" y="0"/>
                </a:lnTo>
                <a:lnTo>
                  <a:pt x="569118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64844" y="5203031"/>
            <a:ext cx="671512" cy="538163"/>
          </a:xfrm>
          <a:custGeom>
            <a:avLst/>
            <a:gdLst>
              <a:gd name="connsiteX0" fmla="*/ 0 w 671512"/>
              <a:gd name="connsiteY0" fmla="*/ 0 h 538163"/>
              <a:gd name="connsiteX1" fmla="*/ 464344 w 671512"/>
              <a:gd name="connsiteY1" fmla="*/ 538163 h 538163"/>
              <a:gd name="connsiteX2" fmla="*/ 671512 w 671512"/>
              <a:gd name="connsiteY2" fmla="*/ 538163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2" h="538163">
                <a:moveTo>
                  <a:pt x="0" y="0"/>
                </a:moveTo>
                <a:lnTo>
                  <a:pt x="464344" y="538163"/>
                </a:lnTo>
                <a:lnTo>
                  <a:pt x="671512" y="53816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91100" y="5398294"/>
            <a:ext cx="457200" cy="171450"/>
          </a:xfrm>
          <a:custGeom>
            <a:avLst/>
            <a:gdLst>
              <a:gd name="connsiteX0" fmla="*/ 457200 w 457200"/>
              <a:gd name="connsiteY0" fmla="*/ 0 h 171450"/>
              <a:gd name="connsiteX1" fmla="*/ 261938 w 457200"/>
              <a:gd name="connsiteY1" fmla="*/ 0 h 171450"/>
              <a:gd name="connsiteX2" fmla="*/ 0 w 45720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71450">
                <a:moveTo>
                  <a:pt x="457200" y="0"/>
                </a:moveTo>
                <a:lnTo>
                  <a:pt x="261938" y="0"/>
                </a:lnTo>
                <a:lnTo>
                  <a:pt x="0" y="1714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400550" y="6053138"/>
            <a:ext cx="742950" cy="0"/>
          </a:xfrm>
          <a:custGeom>
            <a:avLst/>
            <a:gdLst>
              <a:gd name="connsiteX0" fmla="*/ 742950 w 742950"/>
              <a:gd name="connsiteY0" fmla="*/ 0 h 0"/>
              <a:gd name="connsiteX1" fmla="*/ 0 w 742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50">
                <a:moveTo>
                  <a:pt x="7429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29275" y="5669756"/>
            <a:ext cx="169069" cy="573882"/>
            <a:chOff x="5629275" y="5669756"/>
            <a:chExt cx="169069" cy="573882"/>
          </a:xfrm>
        </p:grpSpPr>
        <p:sp>
          <p:nvSpPr>
            <p:cNvPr id="19" name="Freeform 18"/>
            <p:cNvSpPr/>
            <p:nvPr/>
          </p:nvSpPr>
          <p:spPr>
            <a:xfrm>
              <a:off x="5629275" y="5669756"/>
              <a:ext cx="83344" cy="573882"/>
            </a:xfrm>
            <a:custGeom>
              <a:avLst/>
              <a:gdLst>
                <a:gd name="connsiteX0" fmla="*/ 2381 w 83344"/>
                <a:gd name="connsiteY0" fmla="*/ 0 h 573882"/>
                <a:gd name="connsiteX1" fmla="*/ 83344 w 83344"/>
                <a:gd name="connsiteY1" fmla="*/ 0 h 573882"/>
                <a:gd name="connsiteX2" fmla="*/ 83344 w 83344"/>
                <a:gd name="connsiteY2" fmla="*/ 573882 h 573882"/>
                <a:gd name="connsiteX3" fmla="*/ 0 w 83344"/>
                <a:gd name="connsiteY3" fmla="*/ 573882 h 57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44" h="573882">
                  <a:moveTo>
                    <a:pt x="2381" y="0"/>
                  </a:moveTo>
                  <a:lnTo>
                    <a:pt x="83344" y="0"/>
                  </a:lnTo>
                  <a:lnTo>
                    <a:pt x="83344" y="573882"/>
                  </a:lnTo>
                  <a:lnTo>
                    <a:pt x="0" y="57388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17382" y="5960269"/>
              <a:ext cx="80962" cy="0"/>
            </a:xfrm>
            <a:custGeom>
              <a:avLst/>
              <a:gdLst>
                <a:gd name="connsiteX0" fmla="*/ 0 w 80962"/>
                <a:gd name="connsiteY0" fmla="*/ 0 h 0"/>
                <a:gd name="connsiteX1" fmla="*/ 80962 w 8096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2">
                  <a:moveTo>
                    <a:pt x="0" y="0"/>
                  </a:moveTo>
                  <a:lnTo>
                    <a:pt x="8096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5381625" y="555625"/>
            <a:ext cx="0" cy="914400"/>
          </a:xfrm>
          <a:custGeom>
            <a:avLst/>
            <a:gdLst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6959" y="217551"/>
            <a:ext cx="607859" cy="3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6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6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divisions</a:t>
            </a:r>
            <a:endParaRPr lang="en-US" sz="76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7957" y="214562"/>
            <a:ext cx="614271" cy="3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6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6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divisions</a:t>
            </a:r>
            <a:endParaRPr lang="en-US" sz="76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6681" y="217551"/>
            <a:ext cx="510076" cy="210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6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Trunks</a:t>
            </a:r>
            <a:endParaRPr lang="en-US" sz="76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6596" y="217242"/>
            <a:ext cx="460382" cy="210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6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Roots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62671" y="365333"/>
            <a:ext cx="1034257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Axillary nerve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8819" y="2278417"/>
            <a:ext cx="671979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Humerus</a:t>
            </a:r>
            <a:endParaRPr lang="en-US" sz="87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38819" y="2577015"/>
            <a:ext cx="572593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Radial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</a:t>
            </a:r>
            <a:endParaRPr lang="en-US" sz="877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5682" y="2961564"/>
            <a:ext cx="830677" cy="497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dirty="0" err="1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Musculo</a:t>
            </a:r>
            <a:r>
              <a:rPr lang="en-US" sz="87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-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7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cutaneous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7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</a:t>
            </a:r>
            <a:endParaRPr lang="en-US" sz="877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38819" y="3486796"/>
            <a:ext cx="428322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5643" y="3643959"/>
            <a:ext cx="559769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Radius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8819" y="3823348"/>
            <a:ext cx="896399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Ulnar nerve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5643" y="3967960"/>
            <a:ext cx="628698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Median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</a:t>
            </a:r>
            <a:endParaRPr lang="en-US" sz="877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5643" y="4236245"/>
            <a:ext cx="851515" cy="497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Radial </a:t>
            </a: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(superficial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branch</a:t>
            </a: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91150" y="4656454"/>
            <a:ext cx="939681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Dorsal </a:t>
            </a: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branch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ulnar nerve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92737" y="5003470"/>
            <a:ext cx="1162498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Superficial </a:t>
            </a: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branch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ulnar nerve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91150" y="5284622"/>
            <a:ext cx="931665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Digital </a:t>
            </a: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branch</a:t>
            </a:r>
          </a:p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US" sz="87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ulnar nerve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1721" y="5625305"/>
            <a:ext cx="676788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Muscular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branch</a:t>
            </a:r>
            <a:endParaRPr lang="en-US" sz="87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9031" y="5940356"/>
            <a:ext cx="559769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Digital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branch</a:t>
            </a:r>
            <a:endParaRPr lang="en-US" sz="87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44369" y="5837563"/>
            <a:ext cx="570990" cy="362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  <a:endParaRPr lang="en-US" sz="87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08930" y="6429653"/>
            <a:ext cx="2332690" cy="22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major nerves of the upper limb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86840"/>
            <a:ext cx="8546592" cy="40843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13.10d </a:t>
            </a:r>
            <a:r>
              <a:rPr lang="en-US" dirty="0">
                <a:latin typeface="Arial" pitchFamily="34" charset="0"/>
                <a:cs typeface="Arial" pitchFamily="34" charset="0"/>
              </a:rPr>
              <a:t>The brachial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8" name="Freeform 7"/>
          <p:cNvSpPr/>
          <p:nvPr/>
        </p:nvSpPr>
        <p:spPr>
          <a:xfrm>
            <a:off x="2038350" y="2082800"/>
            <a:ext cx="2952750" cy="406400"/>
          </a:xfrm>
          <a:custGeom>
            <a:avLst/>
            <a:gdLst>
              <a:gd name="connsiteX0" fmla="*/ 0 w 2952750"/>
              <a:gd name="connsiteY0" fmla="*/ 0 h 406400"/>
              <a:gd name="connsiteX1" fmla="*/ 2628900 w 2952750"/>
              <a:gd name="connsiteY1" fmla="*/ 0 h 406400"/>
              <a:gd name="connsiteX2" fmla="*/ 2952750 w 295275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0" h="406400">
                <a:moveTo>
                  <a:pt x="0" y="0"/>
                </a:moveTo>
                <a:lnTo>
                  <a:pt x="2628900" y="0"/>
                </a:lnTo>
                <a:lnTo>
                  <a:pt x="2952750" y="40640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038350" y="2082800"/>
            <a:ext cx="2952750" cy="406400"/>
          </a:xfrm>
          <a:custGeom>
            <a:avLst/>
            <a:gdLst>
              <a:gd name="connsiteX0" fmla="*/ 0 w 2952750"/>
              <a:gd name="connsiteY0" fmla="*/ 0 h 406400"/>
              <a:gd name="connsiteX1" fmla="*/ 2628900 w 2952750"/>
              <a:gd name="connsiteY1" fmla="*/ 0 h 406400"/>
              <a:gd name="connsiteX2" fmla="*/ 2952750 w 295275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0" h="406400">
                <a:moveTo>
                  <a:pt x="0" y="0"/>
                </a:moveTo>
                <a:lnTo>
                  <a:pt x="2628900" y="0"/>
                </a:lnTo>
                <a:lnTo>
                  <a:pt x="2952750" y="4064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25600" y="2736850"/>
            <a:ext cx="3194050" cy="0"/>
          </a:xfrm>
          <a:custGeom>
            <a:avLst/>
            <a:gdLst>
              <a:gd name="connsiteX0" fmla="*/ 3194050 w 3194050"/>
              <a:gd name="connsiteY0" fmla="*/ 0 h 0"/>
              <a:gd name="connsiteX1" fmla="*/ 0 w 3194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0">
                <a:moveTo>
                  <a:pt x="3194050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631950" y="2736850"/>
            <a:ext cx="3194050" cy="0"/>
          </a:xfrm>
          <a:custGeom>
            <a:avLst/>
            <a:gdLst>
              <a:gd name="connsiteX0" fmla="*/ 3194050 w 3194050"/>
              <a:gd name="connsiteY0" fmla="*/ 0 h 0"/>
              <a:gd name="connsiteX1" fmla="*/ 0 w 3194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0">
                <a:moveTo>
                  <a:pt x="31940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11300" y="3340100"/>
            <a:ext cx="2343150" cy="0"/>
          </a:xfrm>
          <a:custGeom>
            <a:avLst/>
            <a:gdLst>
              <a:gd name="connsiteX0" fmla="*/ 2343150 w 2343150"/>
              <a:gd name="connsiteY0" fmla="*/ 0 h 0"/>
              <a:gd name="connsiteX1" fmla="*/ 0 w 2343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3150">
                <a:moveTo>
                  <a:pt x="2343150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14475" y="3336925"/>
            <a:ext cx="2343150" cy="0"/>
          </a:xfrm>
          <a:custGeom>
            <a:avLst/>
            <a:gdLst>
              <a:gd name="connsiteX0" fmla="*/ 2343150 w 2343150"/>
              <a:gd name="connsiteY0" fmla="*/ 0 h 0"/>
              <a:gd name="connsiteX1" fmla="*/ 0 w 2343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43150">
                <a:moveTo>
                  <a:pt x="23431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71625" y="4025900"/>
            <a:ext cx="1482725" cy="0"/>
          </a:xfrm>
          <a:custGeom>
            <a:avLst/>
            <a:gdLst>
              <a:gd name="connsiteX0" fmla="*/ 1482725 w 1482725"/>
              <a:gd name="connsiteY0" fmla="*/ 0 h 0"/>
              <a:gd name="connsiteX1" fmla="*/ 0 w 1482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2725">
                <a:moveTo>
                  <a:pt x="1482725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71624" y="4025900"/>
            <a:ext cx="1482725" cy="0"/>
          </a:xfrm>
          <a:custGeom>
            <a:avLst/>
            <a:gdLst>
              <a:gd name="connsiteX0" fmla="*/ 1482725 w 1482725"/>
              <a:gd name="connsiteY0" fmla="*/ 0 h 0"/>
              <a:gd name="connsiteX1" fmla="*/ 0 w 1482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2725">
                <a:moveTo>
                  <a:pt x="1482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406525" y="4416425"/>
            <a:ext cx="1419225" cy="0"/>
          </a:xfrm>
          <a:custGeom>
            <a:avLst/>
            <a:gdLst>
              <a:gd name="connsiteX0" fmla="*/ 1419225 w 1419225"/>
              <a:gd name="connsiteY0" fmla="*/ 0 h 0"/>
              <a:gd name="connsiteX1" fmla="*/ 0 w 1419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9225">
                <a:moveTo>
                  <a:pt x="1419225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06524" y="4416425"/>
            <a:ext cx="1419225" cy="0"/>
          </a:xfrm>
          <a:custGeom>
            <a:avLst/>
            <a:gdLst>
              <a:gd name="connsiteX0" fmla="*/ 1419225 w 1419225"/>
              <a:gd name="connsiteY0" fmla="*/ 0 h 0"/>
              <a:gd name="connsiteX1" fmla="*/ 0 w 1419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9225">
                <a:moveTo>
                  <a:pt x="14192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934075" y="2138363"/>
            <a:ext cx="1590675" cy="0"/>
          </a:xfrm>
          <a:custGeom>
            <a:avLst/>
            <a:gdLst>
              <a:gd name="connsiteX0" fmla="*/ 0 w 1590675"/>
              <a:gd name="connsiteY0" fmla="*/ 0 h 0"/>
              <a:gd name="connsiteX1" fmla="*/ 1590675 w 1590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0675">
                <a:moveTo>
                  <a:pt x="0" y="0"/>
                </a:moveTo>
                <a:lnTo>
                  <a:pt x="1590675" y="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934074" y="2138363"/>
            <a:ext cx="1590675" cy="0"/>
          </a:xfrm>
          <a:custGeom>
            <a:avLst/>
            <a:gdLst>
              <a:gd name="connsiteX0" fmla="*/ 0 w 1590675"/>
              <a:gd name="connsiteY0" fmla="*/ 0 h 0"/>
              <a:gd name="connsiteX1" fmla="*/ 1590675 w 1590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0675">
                <a:moveTo>
                  <a:pt x="0" y="0"/>
                </a:moveTo>
                <a:lnTo>
                  <a:pt x="15906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795963" y="2419351"/>
            <a:ext cx="1733550" cy="114300"/>
          </a:xfrm>
          <a:custGeom>
            <a:avLst/>
            <a:gdLst>
              <a:gd name="connsiteX0" fmla="*/ 0 w 1733550"/>
              <a:gd name="connsiteY0" fmla="*/ 0 h 114300"/>
              <a:gd name="connsiteX1" fmla="*/ 1533525 w 1733550"/>
              <a:gd name="connsiteY1" fmla="*/ 114300 h 114300"/>
              <a:gd name="connsiteX2" fmla="*/ 1733550 w 173355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50" h="114300">
                <a:moveTo>
                  <a:pt x="0" y="0"/>
                </a:moveTo>
                <a:lnTo>
                  <a:pt x="1533525" y="114300"/>
                </a:lnTo>
                <a:lnTo>
                  <a:pt x="1733550" y="11430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791199" y="2419351"/>
            <a:ext cx="1733550" cy="114300"/>
          </a:xfrm>
          <a:custGeom>
            <a:avLst/>
            <a:gdLst>
              <a:gd name="connsiteX0" fmla="*/ 0 w 1733550"/>
              <a:gd name="connsiteY0" fmla="*/ 0 h 114300"/>
              <a:gd name="connsiteX1" fmla="*/ 1533525 w 1733550"/>
              <a:gd name="connsiteY1" fmla="*/ 114300 h 114300"/>
              <a:gd name="connsiteX2" fmla="*/ 1733550 w 173355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50" h="114300">
                <a:moveTo>
                  <a:pt x="0" y="0"/>
                </a:moveTo>
                <a:lnTo>
                  <a:pt x="1533525" y="114300"/>
                </a:lnTo>
                <a:lnTo>
                  <a:pt x="1733550" y="1143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819775" y="2543175"/>
            <a:ext cx="1704975" cy="500063"/>
          </a:xfrm>
          <a:custGeom>
            <a:avLst/>
            <a:gdLst>
              <a:gd name="connsiteX0" fmla="*/ 0 w 1704975"/>
              <a:gd name="connsiteY0" fmla="*/ 0 h 500063"/>
              <a:gd name="connsiteX1" fmla="*/ 1533525 w 1704975"/>
              <a:gd name="connsiteY1" fmla="*/ 500063 h 500063"/>
              <a:gd name="connsiteX2" fmla="*/ 1704975 w 1704975"/>
              <a:gd name="connsiteY2" fmla="*/ 500063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975" h="500063">
                <a:moveTo>
                  <a:pt x="0" y="0"/>
                </a:moveTo>
                <a:lnTo>
                  <a:pt x="1533525" y="500063"/>
                </a:lnTo>
                <a:lnTo>
                  <a:pt x="1704975" y="500063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19775" y="2541590"/>
            <a:ext cx="1704975" cy="500063"/>
          </a:xfrm>
          <a:custGeom>
            <a:avLst/>
            <a:gdLst>
              <a:gd name="connsiteX0" fmla="*/ 0 w 1704975"/>
              <a:gd name="connsiteY0" fmla="*/ 0 h 500063"/>
              <a:gd name="connsiteX1" fmla="*/ 1533525 w 1704975"/>
              <a:gd name="connsiteY1" fmla="*/ 500063 h 500063"/>
              <a:gd name="connsiteX2" fmla="*/ 1704975 w 1704975"/>
              <a:gd name="connsiteY2" fmla="*/ 500063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975" h="500063">
                <a:moveTo>
                  <a:pt x="0" y="0"/>
                </a:moveTo>
                <a:lnTo>
                  <a:pt x="1533525" y="500063"/>
                </a:lnTo>
                <a:lnTo>
                  <a:pt x="1704975" y="50006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302" y="1897612"/>
            <a:ext cx="1875835" cy="540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Musculocutaneous</a:t>
            </a:r>
            <a:endParaRPr lang="en-US" sz="1457" b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  <a:endParaRPr lang="en-US" sz="145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65" y="2565401"/>
            <a:ext cx="1407758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Axillary nerve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6652" y="3156419"/>
            <a:ext cx="1293944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Radial nerve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074" y="3842219"/>
            <a:ext cx="1377300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Median nerve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2196" y="4232744"/>
            <a:ext cx="1210588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Ulnar nerve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73949" y="1967382"/>
            <a:ext cx="1252266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 cord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73949" y="2374072"/>
            <a:ext cx="1459054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 cord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80299" y="2882362"/>
            <a:ext cx="1220206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Medial cord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8428" y="5163004"/>
            <a:ext cx="1665841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5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Cadaver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13.4 Branches of the Brachial Plexus (See Figure 13.10)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4_labeled.jpg" descr="C:\Documents and Settings\rajesh\Desktop\C13\Labeled\table_13_04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655320"/>
            <a:ext cx="8546592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BA8E"/>
                </a:solidFill>
                <a:latin typeface="Arial" charset="0"/>
              </a:rPr>
              <a:t>Clinical </a:t>
            </a:r>
            <a:r>
              <a:rPr lang="en-US" altLang="en-US" dirty="0">
                <a:solidFill>
                  <a:srgbClr val="36BA8E"/>
                </a:solidFill>
              </a:rPr>
              <a:t>–</a:t>
            </a:r>
            <a:r>
              <a:rPr lang="en-US" dirty="0" smtClean="0">
                <a:solidFill>
                  <a:srgbClr val="36BA8E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CD4233"/>
                </a:solidFill>
                <a:latin typeface="Arial" charset="0"/>
              </a:rPr>
              <a:t>Homeostatic Imbalance 13.3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Injuries to brachial plexus are common 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Severe injuries can weaken or paralyze entire upper limb 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Injuries may occur if upper limb is pulled too hard, stretching plexus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Example: when football tackler yanks arm of running back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Blows to top of shoulder can force humerus inferiorly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BA8E"/>
                </a:solidFill>
                <a:latin typeface="Arial" charset="0"/>
              </a:rPr>
              <a:t>Clinical </a:t>
            </a:r>
            <a:r>
              <a:rPr lang="en-US" altLang="en-US" dirty="0">
                <a:solidFill>
                  <a:srgbClr val="36BA8E"/>
                </a:solidFill>
              </a:rPr>
              <a:t>–</a:t>
            </a:r>
            <a:r>
              <a:rPr lang="en-US" dirty="0" smtClean="0">
                <a:solidFill>
                  <a:srgbClr val="36BA8E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CD4233"/>
                </a:solidFill>
                <a:latin typeface="Arial" charset="0"/>
              </a:rPr>
              <a:t>Homeostatic Imbalance 13.4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Injury to median nerve makes it difficult to use  pincer grasp (opposed thumb and index finger) to pick up small objects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Seen in carpal tunnel syndrome, when median nerve is compressed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Also, frequent casualty of wrist-slashing suicide attempts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6BA8E"/>
                </a:solidFill>
                <a:latin typeface="Arial" charset="0"/>
              </a:rPr>
              <a:t>Clinical </a:t>
            </a:r>
            <a:r>
              <a:rPr lang="en-US" altLang="en-US" smtClean="0">
                <a:solidFill>
                  <a:srgbClr val="36BA8E"/>
                </a:solidFill>
              </a:rPr>
              <a:t>–</a:t>
            </a:r>
            <a:r>
              <a:rPr lang="en-US" smtClean="0">
                <a:solidFill>
                  <a:srgbClr val="36BA8E"/>
                </a:solidFill>
                <a:latin typeface="Arial" charset="0"/>
              </a:rPr>
              <a:t> </a:t>
            </a:r>
            <a:r>
              <a:rPr lang="en-US" smtClean="0">
                <a:solidFill>
                  <a:srgbClr val="CD4233"/>
                </a:solidFill>
                <a:latin typeface="Arial" charset="0"/>
              </a:rPr>
              <a:t>Homeostatic Imbalance 13.5</a:t>
            </a:r>
            <a:endParaRPr lang="en-US" dirty="0">
              <a:solidFill>
                <a:srgbClr val="CD4233"/>
              </a:solidFill>
              <a:latin typeface="Arial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Ulnar nerve is very vulnerable to injury</a:t>
            </a:r>
          </a:p>
          <a:p>
            <a:r>
              <a:rPr lang="en-US" sz="2800" dirty="0" smtClean="0">
                <a:latin typeface="Arial" charset="0"/>
              </a:rPr>
              <a:t>Severe or chronic damage to ulnar nerve can lead to sensory loss, paralysis, and muscle atrophy </a:t>
            </a:r>
          </a:p>
          <a:p>
            <a:pPr lvl="1"/>
            <a:r>
              <a:rPr lang="en-US" sz="2600" dirty="0" smtClean="0">
                <a:latin typeface="Arial" charset="0"/>
              </a:rPr>
              <a:t>Affected individuals have trouble making a fist and gripping objects</a:t>
            </a:r>
          </a:p>
          <a:p>
            <a:pPr lvl="1"/>
            <a:r>
              <a:rPr lang="en-US" sz="2600" dirty="0" smtClean="0">
                <a:latin typeface="Arial" charset="0"/>
              </a:rPr>
              <a:t>Little and ring fingers become hyperextended at the knuckles and flexed at distal interphalangeal joints</a:t>
            </a:r>
          </a:p>
          <a:p>
            <a:pPr lvl="1"/>
            <a:r>
              <a:rPr lang="en-US" sz="2600" dirty="0" smtClean="0">
                <a:latin typeface="Arial" charset="0"/>
              </a:rPr>
              <a:t>Causes hand to contort into a </a:t>
            </a:r>
            <a:r>
              <a:rPr lang="en-US" sz="2600" i="1" dirty="0" err="1" smtClean="0">
                <a:latin typeface="Arial" charset="0"/>
              </a:rPr>
              <a:t>clawhand</a:t>
            </a:r>
            <a:endParaRPr lang="en-US" sz="2600" i="1" dirty="0" smtClean="0">
              <a:latin typeface="Arial" charset="0"/>
            </a:endParaRPr>
          </a:p>
          <a:p>
            <a:r>
              <a:rPr lang="en-US" sz="2800" dirty="0" smtClean="0"/>
              <a:t>Striking the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funny bone,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 the spot where this nerve rests against medial epicondyle, can make the little finger tingle.</a:t>
            </a:r>
            <a:r>
              <a:rPr lang="en-US" altLang="ja-JP" sz="2800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6BA8E"/>
                </a:solidFill>
                <a:latin typeface="Arial" charset="0"/>
              </a:rPr>
              <a:t>Clinical </a:t>
            </a:r>
            <a:r>
              <a:rPr lang="en-US" altLang="en-US" smtClean="0">
                <a:solidFill>
                  <a:srgbClr val="36BA8E"/>
                </a:solidFill>
              </a:rPr>
              <a:t>–</a:t>
            </a:r>
            <a:r>
              <a:rPr lang="en-US" smtClean="0">
                <a:solidFill>
                  <a:srgbClr val="36BA8E"/>
                </a:solidFill>
                <a:latin typeface="Arial" charset="0"/>
              </a:rPr>
              <a:t> </a:t>
            </a:r>
            <a:r>
              <a:rPr lang="en-US" smtClean="0">
                <a:solidFill>
                  <a:srgbClr val="CD4233"/>
                </a:solidFill>
                <a:latin typeface="Arial" charset="0"/>
              </a:rPr>
              <a:t>Homeostatic Imbalance 13.6</a:t>
            </a:r>
            <a:endParaRPr lang="en-US" dirty="0">
              <a:solidFill>
                <a:srgbClr val="CD4233"/>
              </a:solidFill>
              <a:latin typeface="Arial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Trauma to the radial nerve results in </a:t>
            </a:r>
            <a:r>
              <a:rPr lang="en-US" i="1" dirty="0" smtClean="0">
                <a:latin typeface="Arial" charset="0"/>
              </a:rPr>
              <a:t>wrist drop, </a:t>
            </a:r>
            <a:r>
              <a:rPr lang="en-US" dirty="0" smtClean="0">
                <a:latin typeface="Arial" charset="0"/>
              </a:rPr>
              <a:t>inability to extend the hand at the wrist</a:t>
            </a:r>
          </a:p>
          <a:p>
            <a:r>
              <a:rPr lang="en-US" dirty="0" smtClean="0">
                <a:latin typeface="Arial" charset="0"/>
              </a:rPr>
              <a:t>Improper use of a crutch can compress radial nerve and impair its blood supply</a:t>
            </a:r>
          </a:p>
          <a:p>
            <a:pPr lvl="1"/>
            <a:r>
              <a:rPr lang="ja-JP" altLang="en-US" dirty="0" smtClean="0">
                <a:latin typeface="Arial" charset="0"/>
              </a:rPr>
              <a:t>“</a:t>
            </a:r>
            <a:r>
              <a:rPr lang="en-US" altLang="ja-JP" dirty="0" smtClean="0">
                <a:latin typeface="Arial" charset="0"/>
              </a:rPr>
              <a:t>Saturday night paralysis</a:t>
            </a:r>
            <a:r>
              <a:rPr lang="en-US" dirty="0" smtClean="0">
                <a:latin typeface="Arial" charset="0"/>
              </a:rPr>
              <a:t>”</a:t>
            </a:r>
            <a:r>
              <a:rPr lang="en-US" altLang="ja-JP" dirty="0" smtClean="0">
                <a:latin typeface="Arial" charset="0"/>
              </a:rPr>
              <a:t>: An intoxicated person falls asleep with an arm draped over the back of a chair or sofa edge, cutting off blood supply to radial nerve 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Lumbosacral plexus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lower limb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Lumbar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sacral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plexuses </a:t>
            </a:r>
            <a:r>
              <a:rPr lang="en-US" dirty="0">
                <a:latin typeface="Arial" charset="0"/>
              </a:rPr>
              <a:t>have significant overlap </a:t>
            </a:r>
          </a:p>
          <a:p>
            <a:pPr lvl="2" eaLnBrk="1" hangingPunct="1"/>
            <a:r>
              <a:rPr lang="en-US" dirty="0">
                <a:latin typeface="Arial" charset="0"/>
              </a:rPr>
              <a:t>Fibers of lumbar plexus contribute to sacral plexus via </a:t>
            </a:r>
            <a:r>
              <a:rPr lang="en-US" b="1" dirty="0">
                <a:latin typeface="Arial" charset="0"/>
              </a:rPr>
              <a:t>lumbosacral trunk</a:t>
            </a:r>
          </a:p>
          <a:p>
            <a:pPr lvl="2" eaLnBrk="1" hangingPunct="1"/>
            <a:r>
              <a:rPr lang="en-US" b="1" dirty="0" smtClean="0">
                <a:latin typeface="Arial" charset="0"/>
              </a:rPr>
              <a:t>Lumbosacral </a:t>
            </a:r>
            <a:r>
              <a:rPr lang="en-US" b="1" dirty="0">
                <a:latin typeface="Arial" charset="0"/>
              </a:rPr>
              <a:t>plexus </a:t>
            </a:r>
            <a:r>
              <a:rPr lang="en-US" dirty="0">
                <a:latin typeface="Arial" charset="0"/>
              </a:rPr>
              <a:t>serves mostly lower limb, but also sends some branches to abdomen, </a:t>
            </a:r>
            <a:r>
              <a:rPr lang="en-US" dirty="0" smtClean="0">
                <a:latin typeface="Arial" charset="0"/>
              </a:rPr>
              <a:t>pelvis, </a:t>
            </a:r>
            <a:r>
              <a:rPr lang="en-US" dirty="0">
                <a:latin typeface="Arial" charset="0"/>
              </a:rPr>
              <a:t>and buttocks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13.5  Spinal </a:t>
            </a:r>
            <a:r>
              <a:rPr lang="en-US" dirty="0" smtClean="0">
                <a:solidFill>
                  <a:srgbClr val="000000"/>
                </a:solidFill>
              </a:rPr>
              <a:t>Nerves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2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201738"/>
            <a:ext cx="8686800" cy="53514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7 cervical vertebrae give rise to 8 pairs of cervical spinal nerves because: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Each of the first 7 </a:t>
            </a:r>
            <a:r>
              <a:rPr lang="en-US" dirty="0">
                <a:latin typeface="Arial" charset="0"/>
              </a:rPr>
              <a:t>pairs (C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to C</a:t>
            </a:r>
            <a:r>
              <a:rPr lang="en-US" baseline="-25000" dirty="0">
                <a:latin typeface="Arial" charset="0"/>
              </a:rPr>
              <a:t>7</a:t>
            </a:r>
            <a:r>
              <a:rPr lang="en-US" dirty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exits </a:t>
            </a:r>
            <a:r>
              <a:rPr lang="en-US" dirty="0">
                <a:latin typeface="Arial" charset="0"/>
              </a:rPr>
              <a:t>the vertebral canal </a:t>
            </a:r>
            <a:r>
              <a:rPr lang="en-US" i="1" dirty="0">
                <a:latin typeface="Arial" charset="0"/>
              </a:rPr>
              <a:t>superior</a:t>
            </a:r>
            <a:r>
              <a:rPr lang="en-US" dirty="0">
                <a:latin typeface="Arial" charset="0"/>
              </a:rPr>
              <a:t> to </a:t>
            </a:r>
            <a:r>
              <a:rPr lang="en-US" dirty="0" smtClean="0">
                <a:latin typeface="Arial" charset="0"/>
              </a:rPr>
              <a:t>vertebra </a:t>
            </a:r>
            <a:r>
              <a:rPr lang="en-US" dirty="0">
                <a:latin typeface="Arial" charset="0"/>
              </a:rPr>
              <a:t>for which </a:t>
            </a:r>
            <a:r>
              <a:rPr lang="en-US" dirty="0" smtClean="0">
                <a:latin typeface="Arial" charset="0"/>
              </a:rPr>
              <a:t>it is named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Last spinal nerve (C</a:t>
            </a:r>
            <a:r>
              <a:rPr lang="en-US" baseline="-25000" dirty="0">
                <a:latin typeface="Arial" charset="0"/>
              </a:rPr>
              <a:t>8</a:t>
            </a:r>
            <a:r>
              <a:rPr lang="en-US" dirty="0">
                <a:latin typeface="Arial" charset="0"/>
              </a:rPr>
              <a:t>) exits canal inferior to C</a:t>
            </a:r>
            <a:r>
              <a:rPr lang="en-US" baseline="-25000" dirty="0">
                <a:latin typeface="Arial" charset="0"/>
              </a:rPr>
              <a:t>7</a:t>
            </a:r>
          </a:p>
          <a:p>
            <a:pPr lvl="2" eaLnBrk="1" hangingPunct="1"/>
            <a:r>
              <a:rPr lang="en-US" dirty="0">
                <a:latin typeface="Arial" charset="0"/>
              </a:rPr>
              <a:t>So </a:t>
            </a:r>
            <a:r>
              <a:rPr lang="en-US" dirty="0" smtClean="0">
                <a:latin typeface="Arial" charset="0"/>
              </a:rPr>
              <a:t>vertebra </a:t>
            </a:r>
            <a:r>
              <a:rPr lang="en-US" dirty="0">
                <a:latin typeface="Arial" charset="0"/>
              </a:rPr>
              <a:t>C</a:t>
            </a:r>
            <a:r>
              <a:rPr lang="en-US" baseline="-25000" dirty="0">
                <a:latin typeface="Arial" charset="0"/>
              </a:rPr>
              <a:t>7</a:t>
            </a:r>
            <a:r>
              <a:rPr lang="en-US" dirty="0">
                <a:latin typeface="Arial" charset="0"/>
              </a:rPr>
              <a:t>  has a nerve that leaves above </a:t>
            </a:r>
            <a:r>
              <a:rPr lang="en-US" dirty="0" smtClean="0">
                <a:latin typeface="Arial" charset="0"/>
              </a:rPr>
              <a:t>it and one that leaves below </a:t>
            </a:r>
            <a:r>
              <a:rPr lang="en-US" dirty="0">
                <a:latin typeface="Arial" charset="0"/>
              </a:rPr>
              <a:t>it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Each of the other spinal nerves exits </a:t>
            </a:r>
            <a:r>
              <a:rPr lang="en-US" i="1" dirty="0" smtClean="0">
                <a:latin typeface="Arial" charset="0"/>
              </a:rPr>
              <a:t>inferior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to vertebra for which </a:t>
            </a:r>
            <a:r>
              <a:rPr lang="en-US" dirty="0" smtClean="0">
                <a:latin typeface="Arial" charset="0"/>
              </a:rPr>
              <a:t>it is named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>
                <a:solidFill>
                  <a:srgbClr val="000000"/>
                </a:solidFill>
                <a:latin typeface="Arial" charset="0"/>
              </a:rPr>
              <a:t>Lumbar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plexus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Arises from </a:t>
            </a:r>
            <a:r>
              <a:rPr lang="en-US" dirty="0" smtClean="0">
                <a:latin typeface="Arial" charset="0"/>
              </a:rPr>
              <a:t>L</a:t>
            </a:r>
            <a:r>
              <a:rPr lang="en-US" baseline="-25000" dirty="0" smtClean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to L</a:t>
            </a:r>
            <a:r>
              <a:rPr lang="en-US" baseline="-25000" dirty="0" smtClean="0">
                <a:latin typeface="Arial" charset="0"/>
              </a:rPr>
              <a:t>4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Innervates thigh, abdominal wall, and psoas muscle</a:t>
            </a:r>
          </a:p>
          <a:p>
            <a:pPr lvl="2"/>
            <a:r>
              <a:rPr lang="en-US" b="1" dirty="0">
                <a:latin typeface="Arial" charset="0"/>
              </a:rPr>
              <a:t>Femoral </a:t>
            </a:r>
            <a:r>
              <a:rPr lang="en-US" b="1" dirty="0" smtClean="0">
                <a:latin typeface="Arial" charset="0"/>
              </a:rPr>
              <a:t>nerve</a:t>
            </a:r>
            <a:r>
              <a:rPr lang="en-US" dirty="0" smtClean="0">
                <a:latin typeface="Arial" charset="0"/>
              </a:rPr>
              <a:t>: innervates </a:t>
            </a:r>
            <a:r>
              <a:rPr lang="en-US" dirty="0">
                <a:latin typeface="Arial" charset="0"/>
              </a:rPr>
              <a:t>quadriceps and skin of anterior thigh and medial surface of leg</a:t>
            </a:r>
          </a:p>
          <a:p>
            <a:pPr lvl="2"/>
            <a:r>
              <a:rPr lang="en-US" b="1" dirty="0">
                <a:latin typeface="Arial" charset="0"/>
              </a:rPr>
              <a:t>Obturator </a:t>
            </a:r>
            <a:r>
              <a:rPr lang="en-US" b="1" dirty="0" smtClean="0">
                <a:latin typeface="Arial" charset="0"/>
              </a:rPr>
              <a:t>nerve</a:t>
            </a:r>
            <a:r>
              <a:rPr lang="en-US" dirty="0" smtClean="0">
                <a:latin typeface="Arial" charset="0"/>
              </a:rPr>
              <a:t>: passes </a:t>
            </a:r>
            <a:r>
              <a:rPr lang="en-US" dirty="0">
                <a:latin typeface="Arial" charset="0"/>
              </a:rPr>
              <a:t>through obturator foramen to innervate adductor muscles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2" y="204216"/>
            <a:ext cx="5248656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13.11a </a:t>
            </a:r>
            <a:r>
              <a:rPr lang="en-US" dirty="0">
                <a:latin typeface="Arial" pitchFamily="34" charset="0"/>
                <a:cs typeface="Arial" pitchFamily="34" charset="0"/>
              </a:rPr>
              <a:t>The lumbar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505200" y="2082800"/>
            <a:ext cx="1631950" cy="0"/>
          </a:xfrm>
          <a:custGeom>
            <a:avLst/>
            <a:gdLst>
              <a:gd name="connsiteX0" fmla="*/ 0 w 1631950"/>
              <a:gd name="connsiteY0" fmla="*/ 0 h 0"/>
              <a:gd name="connsiteX1" fmla="*/ 1631950 w 163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1950">
                <a:moveTo>
                  <a:pt x="0" y="0"/>
                </a:moveTo>
                <a:lnTo>
                  <a:pt x="16319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133725" y="2509838"/>
            <a:ext cx="2047875" cy="0"/>
          </a:xfrm>
          <a:custGeom>
            <a:avLst/>
            <a:gdLst>
              <a:gd name="connsiteX0" fmla="*/ 0 w 2047875"/>
              <a:gd name="connsiteY0" fmla="*/ 0 h 0"/>
              <a:gd name="connsiteX1" fmla="*/ 2047875 w 20478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7875">
                <a:moveTo>
                  <a:pt x="0" y="0"/>
                </a:moveTo>
                <a:lnTo>
                  <a:pt x="20478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38525" y="3024188"/>
            <a:ext cx="1905000" cy="0"/>
          </a:xfrm>
          <a:custGeom>
            <a:avLst/>
            <a:gdLst>
              <a:gd name="connsiteX0" fmla="*/ 0 w 1905000"/>
              <a:gd name="connsiteY0" fmla="*/ 0 h 0"/>
              <a:gd name="connsiteX1" fmla="*/ 1905000 w 1905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19488" y="3800475"/>
            <a:ext cx="1462087" cy="0"/>
          </a:xfrm>
          <a:custGeom>
            <a:avLst/>
            <a:gdLst>
              <a:gd name="connsiteX0" fmla="*/ 0 w 1462087"/>
              <a:gd name="connsiteY0" fmla="*/ 0 h 0"/>
              <a:gd name="connsiteX1" fmla="*/ 1462087 w 14620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2087">
                <a:moveTo>
                  <a:pt x="0" y="0"/>
                </a:moveTo>
                <a:lnTo>
                  <a:pt x="1462087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00375" y="4643437"/>
            <a:ext cx="2719387" cy="0"/>
          </a:xfrm>
          <a:custGeom>
            <a:avLst/>
            <a:gdLst>
              <a:gd name="connsiteX0" fmla="*/ 0 w 2719387"/>
              <a:gd name="connsiteY0" fmla="*/ 0 h 0"/>
              <a:gd name="connsiteX1" fmla="*/ 2719387 w 27193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9387">
                <a:moveTo>
                  <a:pt x="0" y="0"/>
                </a:moveTo>
                <a:lnTo>
                  <a:pt x="2719387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862263" y="5257800"/>
            <a:ext cx="2252662" cy="0"/>
          </a:xfrm>
          <a:custGeom>
            <a:avLst/>
            <a:gdLst>
              <a:gd name="connsiteX0" fmla="*/ 0 w 2252662"/>
              <a:gd name="connsiteY0" fmla="*/ 0 h 0"/>
              <a:gd name="connsiteX1" fmla="*/ 2252662 w 22526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2662">
                <a:moveTo>
                  <a:pt x="0" y="0"/>
                </a:moveTo>
                <a:lnTo>
                  <a:pt x="2252662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338513" y="5634038"/>
            <a:ext cx="2595562" cy="0"/>
          </a:xfrm>
          <a:custGeom>
            <a:avLst/>
            <a:gdLst>
              <a:gd name="connsiteX0" fmla="*/ 0 w 2595562"/>
              <a:gd name="connsiteY0" fmla="*/ 0 h 0"/>
              <a:gd name="connsiteX1" fmla="*/ 2595562 w 25955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95562">
                <a:moveTo>
                  <a:pt x="0" y="0"/>
                </a:moveTo>
                <a:lnTo>
                  <a:pt x="2595562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676" y="183261"/>
            <a:ext cx="1264320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7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Ventral rami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9799" y="1891508"/>
            <a:ext cx="1645002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Iliohypogastric</a:t>
            </a:r>
            <a:endParaRPr lang="en-US" sz="160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7641" y="2322444"/>
            <a:ext cx="1269899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Ilioinguinal</a:t>
            </a:r>
            <a:endParaRPr lang="en-US" sz="160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6084" y="2835474"/>
            <a:ext cx="1577676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Genitofemoral</a:t>
            </a:r>
            <a:endParaRPr lang="en-US" sz="160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7379" y="3599971"/>
            <a:ext cx="1657826" cy="586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 </a:t>
            </a:r>
            <a:r>
              <a:rPr lang="en-US" sz="160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femoral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cutaneous</a:t>
            </a:r>
            <a:endParaRPr lang="en-US" sz="160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1631" y="4473775"/>
            <a:ext cx="1132041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Obturator</a:t>
            </a:r>
            <a:endParaRPr lang="en-US" sz="160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782" y="5068336"/>
            <a:ext cx="982961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Femoral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6712" y="5437529"/>
            <a:ext cx="1460656" cy="586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Lumbosacral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60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1439" y="432600"/>
            <a:ext cx="1003288" cy="557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Ventral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5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rami</a:t>
            </a:r>
            <a:r>
              <a:rPr lang="en-US" sz="160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5470" y="897061"/>
            <a:ext cx="370614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7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lang="en-US" sz="1471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471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10232" y="1711310"/>
            <a:ext cx="370614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7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lang="en-US" sz="1471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471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0232" y="2714239"/>
            <a:ext cx="370614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7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lang="en-US" sz="1471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lang="en-US" sz="1471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10232" y="3748078"/>
            <a:ext cx="370614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7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lang="en-US" sz="1471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en-US" sz="1471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10232" y="4977257"/>
            <a:ext cx="370614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7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lang="en-US" sz="1471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lang="en-US" sz="1471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4916" y="6101143"/>
            <a:ext cx="4171142" cy="586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Ventral rami and major branches </a:t>
            </a:r>
            <a:r>
              <a:rPr lang="en-US" sz="1605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5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</a:t>
            </a:r>
            <a:r>
              <a:rPr lang="en-US" sz="160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lumbar plexus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4216"/>
            <a:ext cx="3657600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13.11b </a:t>
            </a:r>
            <a:r>
              <a:rPr lang="en-US" dirty="0">
                <a:latin typeface="Arial" pitchFamily="34" charset="0"/>
                <a:cs typeface="Arial" pitchFamily="34" charset="0"/>
              </a:rPr>
              <a:t>The lumbar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562350" y="2457450"/>
            <a:ext cx="1052513" cy="414338"/>
          </a:xfrm>
          <a:custGeom>
            <a:avLst/>
            <a:gdLst>
              <a:gd name="connsiteX0" fmla="*/ 1052513 w 1052513"/>
              <a:gd name="connsiteY0" fmla="*/ 0 h 414338"/>
              <a:gd name="connsiteX1" fmla="*/ 219075 w 1052513"/>
              <a:gd name="connsiteY1" fmla="*/ 414338 h 414338"/>
              <a:gd name="connsiteX2" fmla="*/ 0 w 1052513"/>
              <a:gd name="connsiteY2" fmla="*/ 414338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513" h="414338">
                <a:moveTo>
                  <a:pt x="1052513" y="0"/>
                </a:moveTo>
                <a:lnTo>
                  <a:pt x="219075" y="414338"/>
                </a:lnTo>
                <a:lnTo>
                  <a:pt x="0" y="414338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33750" y="2219326"/>
            <a:ext cx="742950" cy="0"/>
          </a:xfrm>
          <a:custGeom>
            <a:avLst/>
            <a:gdLst>
              <a:gd name="connsiteX0" fmla="*/ 742950 w 742950"/>
              <a:gd name="connsiteY0" fmla="*/ 0 h 0"/>
              <a:gd name="connsiteX1" fmla="*/ 0 w 742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50">
                <a:moveTo>
                  <a:pt x="7429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52813" y="1885950"/>
            <a:ext cx="881062" cy="95250"/>
          </a:xfrm>
          <a:custGeom>
            <a:avLst/>
            <a:gdLst>
              <a:gd name="connsiteX0" fmla="*/ 881062 w 881062"/>
              <a:gd name="connsiteY0" fmla="*/ 95250 h 95250"/>
              <a:gd name="connsiteX1" fmla="*/ 323850 w 881062"/>
              <a:gd name="connsiteY1" fmla="*/ 0 h 95250"/>
              <a:gd name="connsiteX2" fmla="*/ 0 w 881062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062" h="95250">
                <a:moveTo>
                  <a:pt x="881062" y="95250"/>
                </a:moveTo>
                <a:lnTo>
                  <a:pt x="32385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57601" y="1509713"/>
            <a:ext cx="523875" cy="0"/>
          </a:xfrm>
          <a:custGeom>
            <a:avLst/>
            <a:gdLst>
              <a:gd name="connsiteX0" fmla="*/ 523875 w 523875"/>
              <a:gd name="connsiteY0" fmla="*/ 0 h 0"/>
              <a:gd name="connsiteX1" fmla="*/ 0 w 5238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3875">
                <a:moveTo>
                  <a:pt x="52387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917950" y="1196975"/>
            <a:ext cx="269875" cy="155575"/>
          </a:xfrm>
          <a:custGeom>
            <a:avLst/>
            <a:gdLst>
              <a:gd name="connsiteX0" fmla="*/ 269875 w 269875"/>
              <a:gd name="connsiteY0" fmla="*/ 155575 h 155575"/>
              <a:gd name="connsiteX1" fmla="*/ 114300 w 269875"/>
              <a:gd name="connsiteY1" fmla="*/ 0 h 155575"/>
              <a:gd name="connsiteX2" fmla="*/ 0 w 269875"/>
              <a:gd name="connsiteY2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75" h="155575">
                <a:moveTo>
                  <a:pt x="269875" y="155575"/>
                </a:moveTo>
                <a:lnTo>
                  <a:pt x="1143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41700" y="3228975"/>
            <a:ext cx="933450" cy="76200"/>
          </a:xfrm>
          <a:custGeom>
            <a:avLst/>
            <a:gdLst>
              <a:gd name="connsiteX0" fmla="*/ 933450 w 933450"/>
              <a:gd name="connsiteY0" fmla="*/ 76200 h 76200"/>
              <a:gd name="connsiteX1" fmla="*/ 400050 w 933450"/>
              <a:gd name="connsiteY1" fmla="*/ 0 h 76200"/>
              <a:gd name="connsiteX2" fmla="*/ 0 w 933450"/>
              <a:gd name="connsiteY2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76200">
                <a:moveTo>
                  <a:pt x="933450" y="76200"/>
                </a:moveTo>
                <a:lnTo>
                  <a:pt x="40005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660775" y="3775075"/>
            <a:ext cx="898525" cy="114300"/>
          </a:xfrm>
          <a:custGeom>
            <a:avLst/>
            <a:gdLst>
              <a:gd name="connsiteX0" fmla="*/ 898525 w 898525"/>
              <a:gd name="connsiteY0" fmla="*/ 0 h 114300"/>
              <a:gd name="connsiteX1" fmla="*/ 244475 w 898525"/>
              <a:gd name="connsiteY1" fmla="*/ 114300 h 114300"/>
              <a:gd name="connsiteX2" fmla="*/ 0 w 898525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8525" h="114300">
                <a:moveTo>
                  <a:pt x="898525" y="0"/>
                </a:moveTo>
                <a:lnTo>
                  <a:pt x="244475" y="114300"/>
                </a:lnTo>
                <a:lnTo>
                  <a:pt x="0" y="1143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8440" y="1049264"/>
            <a:ext cx="1298753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Iliohypogastric</a:t>
            </a:r>
            <a:endParaRPr lang="en-US" sz="122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0817" y="1364064"/>
            <a:ext cx="1011815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Ilioinguinal</a:t>
            </a:r>
            <a:endParaRPr lang="en-US" sz="122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0388" y="1750786"/>
            <a:ext cx="79380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Femoral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4090" y="2062411"/>
            <a:ext cx="968535" cy="635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femoral</a:t>
            </a:r>
          </a:p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cutaneous</a:t>
            </a:r>
            <a:endParaRPr lang="en-US" sz="122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8440" y="2734430"/>
            <a:ext cx="909223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Obturator</a:t>
            </a:r>
            <a:endParaRPr lang="en-US" sz="122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4504" y="3074587"/>
            <a:ext cx="968535" cy="626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femoral</a:t>
            </a:r>
          </a:p>
          <a:p>
            <a:pPr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cutaneous</a:t>
            </a:r>
            <a:endParaRPr lang="en-US" sz="122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858" y="3732921"/>
            <a:ext cx="1029449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Saphenous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7775" y="6211159"/>
            <a:ext cx="3360856" cy="469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Distribution of the major nerves </a:t>
            </a:r>
            <a:r>
              <a:rPr lang="en-US" sz="1224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from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24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</a:t>
            </a:r>
            <a:r>
              <a:rPr lang="en-US" sz="122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lumbar plexus to the lower limb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  <p:sp>
        <p:nvSpPr>
          <p:cNvPr id="6349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Sacral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plexus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Arises from </a:t>
            </a:r>
            <a:r>
              <a:rPr lang="en-US" dirty="0" smtClean="0">
                <a:latin typeface="Arial" charset="0"/>
              </a:rPr>
              <a:t>L</a:t>
            </a:r>
            <a:r>
              <a:rPr lang="en-US" baseline="-25000" dirty="0" smtClean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to S</a:t>
            </a:r>
            <a:r>
              <a:rPr lang="en-US" baseline="-25000" dirty="0" smtClean="0">
                <a:latin typeface="Arial" charset="0"/>
              </a:rPr>
              <a:t>4</a:t>
            </a:r>
            <a:endParaRPr lang="en-US" dirty="0"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Serves the buttock, lower limb, pelvic structures, and perineum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Sciatic nerve</a:t>
            </a:r>
            <a:endParaRPr lang="en-US" dirty="0">
              <a:latin typeface="Arial" charset="0"/>
            </a:endParaRPr>
          </a:p>
          <a:p>
            <a:pPr lvl="3" eaLnBrk="1" hangingPunct="1"/>
            <a:r>
              <a:rPr lang="en-US" dirty="0">
                <a:latin typeface="Arial" charset="0"/>
              </a:rPr>
              <a:t>Longest and thickest nerve of body</a:t>
            </a:r>
          </a:p>
          <a:p>
            <a:pPr lvl="3" eaLnBrk="1" hangingPunct="1"/>
            <a:r>
              <a:rPr lang="en-US" dirty="0">
                <a:latin typeface="Arial" charset="0"/>
              </a:rPr>
              <a:t>Innervates hamstring muscles, adductor </a:t>
            </a:r>
            <a:r>
              <a:rPr lang="en-US" dirty="0" err="1">
                <a:latin typeface="Arial" charset="0"/>
              </a:rPr>
              <a:t>magnus</a:t>
            </a:r>
            <a:r>
              <a:rPr lang="en-US" dirty="0">
                <a:latin typeface="Arial" charset="0"/>
              </a:rPr>
              <a:t>, and most muscles in leg and foot</a:t>
            </a:r>
          </a:p>
          <a:p>
            <a:pPr lvl="3" eaLnBrk="1" hangingPunct="1"/>
            <a:r>
              <a:rPr lang="en-US" dirty="0">
                <a:latin typeface="Arial" charset="0"/>
              </a:rPr>
              <a:t>Composed of two nerves: </a:t>
            </a:r>
            <a:r>
              <a:rPr lang="en-US" b="1" dirty="0" err="1">
                <a:latin typeface="Arial" charset="0"/>
              </a:rPr>
              <a:t>tibial</a:t>
            </a:r>
            <a:r>
              <a:rPr lang="en-US" dirty="0">
                <a:latin typeface="Arial" charset="0"/>
              </a:rPr>
              <a:t> and </a:t>
            </a:r>
            <a:r>
              <a:rPr lang="en-US" b="1" dirty="0">
                <a:latin typeface="Arial" charset="0"/>
              </a:rPr>
              <a:t>common fibular </a:t>
            </a:r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2" y="204216"/>
            <a:ext cx="5431536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13.12a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sacral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2833688" y="1338263"/>
            <a:ext cx="1304925" cy="233362"/>
          </a:xfrm>
          <a:custGeom>
            <a:avLst/>
            <a:gdLst>
              <a:gd name="connsiteX0" fmla="*/ 1304925 w 1304925"/>
              <a:gd name="connsiteY0" fmla="*/ 233362 h 233362"/>
              <a:gd name="connsiteX1" fmla="*/ 452437 w 1304925"/>
              <a:gd name="connsiteY1" fmla="*/ 0 h 233362"/>
              <a:gd name="connsiteX2" fmla="*/ 0 w 1304925"/>
              <a:gd name="connsiteY2" fmla="*/ 0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233362">
                <a:moveTo>
                  <a:pt x="1304925" y="233362"/>
                </a:moveTo>
                <a:lnTo>
                  <a:pt x="45243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271838" y="2057400"/>
            <a:ext cx="1947862" cy="519113"/>
          </a:xfrm>
          <a:custGeom>
            <a:avLst/>
            <a:gdLst>
              <a:gd name="connsiteX0" fmla="*/ 1947862 w 1947862"/>
              <a:gd name="connsiteY0" fmla="*/ 519113 h 519113"/>
              <a:gd name="connsiteX1" fmla="*/ 466725 w 1947862"/>
              <a:gd name="connsiteY1" fmla="*/ 0 h 519113"/>
              <a:gd name="connsiteX2" fmla="*/ 0 w 1947862"/>
              <a:gd name="connsiteY2" fmla="*/ 0 h 51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862" h="519113">
                <a:moveTo>
                  <a:pt x="1947862" y="519113"/>
                </a:moveTo>
                <a:lnTo>
                  <a:pt x="466725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00338" y="2728913"/>
            <a:ext cx="1209675" cy="28575"/>
          </a:xfrm>
          <a:custGeom>
            <a:avLst/>
            <a:gdLst>
              <a:gd name="connsiteX0" fmla="*/ 0 w 1209675"/>
              <a:gd name="connsiteY0" fmla="*/ 0 h 28575"/>
              <a:gd name="connsiteX1" fmla="*/ 357187 w 1209675"/>
              <a:gd name="connsiteY1" fmla="*/ 0 h 28575"/>
              <a:gd name="connsiteX2" fmla="*/ 1209675 w 1209675"/>
              <a:gd name="connsiteY2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8575">
                <a:moveTo>
                  <a:pt x="0" y="0"/>
                </a:moveTo>
                <a:lnTo>
                  <a:pt x="357187" y="0"/>
                </a:lnTo>
                <a:lnTo>
                  <a:pt x="1209675" y="2857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71788" y="3367087"/>
            <a:ext cx="1485900" cy="723900"/>
          </a:xfrm>
          <a:custGeom>
            <a:avLst/>
            <a:gdLst>
              <a:gd name="connsiteX0" fmla="*/ 1485900 w 1485900"/>
              <a:gd name="connsiteY0" fmla="*/ 723900 h 723900"/>
              <a:gd name="connsiteX1" fmla="*/ 209550 w 1485900"/>
              <a:gd name="connsiteY1" fmla="*/ 0 h 723900"/>
              <a:gd name="connsiteX2" fmla="*/ 0 w 14859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723900">
                <a:moveTo>
                  <a:pt x="1485900" y="723900"/>
                </a:moveTo>
                <a:lnTo>
                  <a:pt x="20955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00313" y="4000500"/>
            <a:ext cx="2128837" cy="504825"/>
          </a:xfrm>
          <a:custGeom>
            <a:avLst/>
            <a:gdLst>
              <a:gd name="connsiteX0" fmla="*/ 2128837 w 2128837"/>
              <a:gd name="connsiteY0" fmla="*/ 504825 h 504825"/>
              <a:gd name="connsiteX1" fmla="*/ 447675 w 2128837"/>
              <a:gd name="connsiteY1" fmla="*/ 0 h 504825"/>
              <a:gd name="connsiteX2" fmla="*/ 0 w 2128837"/>
              <a:gd name="connsiteY2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8837" h="504825">
                <a:moveTo>
                  <a:pt x="2128837" y="504825"/>
                </a:moveTo>
                <a:lnTo>
                  <a:pt x="447675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881313" y="4414838"/>
            <a:ext cx="1957387" cy="566737"/>
          </a:xfrm>
          <a:custGeom>
            <a:avLst/>
            <a:gdLst>
              <a:gd name="connsiteX0" fmla="*/ 1957387 w 1957387"/>
              <a:gd name="connsiteY0" fmla="*/ 566737 h 566737"/>
              <a:gd name="connsiteX1" fmla="*/ 404812 w 1957387"/>
              <a:gd name="connsiteY1" fmla="*/ 0 h 566737"/>
              <a:gd name="connsiteX2" fmla="*/ 0 w 1957387"/>
              <a:gd name="connsiteY2" fmla="*/ 0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7387" h="566737">
                <a:moveTo>
                  <a:pt x="1957387" y="566737"/>
                </a:moveTo>
                <a:lnTo>
                  <a:pt x="4048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909888" y="5281613"/>
            <a:ext cx="2195512" cy="0"/>
          </a:xfrm>
          <a:custGeom>
            <a:avLst/>
            <a:gdLst>
              <a:gd name="connsiteX0" fmla="*/ 2195512 w 2195512"/>
              <a:gd name="connsiteY0" fmla="*/ 0 h 0"/>
              <a:gd name="connsiteX1" fmla="*/ 0 w 21955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5512">
                <a:moveTo>
                  <a:pt x="219551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57475" y="5538788"/>
            <a:ext cx="1631157" cy="159543"/>
            <a:chOff x="2657475" y="5538788"/>
            <a:chExt cx="1631157" cy="159543"/>
          </a:xfrm>
        </p:grpSpPr>
        <p:sp>
          <p:nvSpPr>
            <p:cNvPr id="13" name="Freeform 12"/>
            <p:cNvSpPr/>
            <p:nvPr/>
          </p:nvSpPr>
          <p:spPr>
            <a:xfrm>
              <a:off x="3855244" y="5538788"/>
              <a:ext cx="433388" cy="97631"/>
            </a:xfrm>
            <a:custGeom>
              <a:avLst/>
              <a:gdLst>
                <a:gd name="connsiteX0" fmla="*/ 0 w 433388"/>
                <a:gd name="connsiteY0" fmla="*/ 0 h 97631"/>
                <a:gd name="connsiteX1" fmla="*/ 2381 w 433388"/>
                <a:gd name="connsiteY1" fmla="*/ 97631 h 97631"/>
                <a:gd name="connsiteX2" fmla="*/ 433388 w 433388"/>
                <a:gd name="connsiteY2" fmla="*/ 97631 h 97631"/>
                <a:gd name="connsiteX3" fmla="*/ 433388 w 433388"/>
                <a:gd name="connsiteY3" fmla="*/ 0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8" h="97631">
                  <a:moveTo>
                    <a:pt x="0" y="0"/>
                  </a:moveTo>
                  <a:cubicBezTo>
                    <a:pt x="794" y="32544"/>
                    <a:pt x="1587" y="65087"/>
                    <a:pt x="2381" y="97631"/>
                  </a:cubicBezTo>
                  <a:lnTo>
                    <a:pt x="433388" y="97631"/>
                  </a:lnTo>
                  <a:lnTo>
                    <a:pt x="43338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57475" y="5631656"/>
              <a:ext cx="1402556" cy="66675"/>
            </a:xfrm>
            <a:custGeom>
              <a:avLst/>
              <a:gdLst>
                <a:gd name="connsiteX0" fmla="*/ 0 w 1402556"/>
                <a:gd name="connsiteY0" fmla="*/ 66675 h 66675"/>
                <a:gd name="connsiteX1" fmla="*/ 1402556 w 1402556"/>
                <a:gd name="connsiteY1" fmla="*/ 64294 h 66675"/>
                <a:gd name="connsiteX2" fmla="*/ 1402556 w 1402556"/>
                <a:gd name="connsiteY2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2556" h="66675">
                  <a:moveTo>
                    <a:pt x="0" y="66675"/>
                  </a:moveTo>
                  <a:lnTo>
                    <a:pt x="1402556" y="64294"/>
                  </a:lnTo>
                  <a:lnTo>
                    <a:pt x="14025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70264" y="183278"/>
            <a:ext cx="126271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6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Ventral rami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5488" y="1127025"/>
            <a:ext cx="1059906" cy="602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gluteal</a:t>
            </a:r>
            <a:endParaRPr lang="en-US" sz="165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2294" y="1858943"/>
            <a:ext cx="1510350" cy="602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Lumbosacral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65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4753" y="2526565"/>
            <a:ext cx="918841" cy="602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gluteal</a:t>
            </a:r>
            <a:endParaRPr lang="en-US" sz="165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8737" y="3161446"/>
            <a:ext cx="1106393" cy="602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Common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fibular</a:t>
            </a:r>
            <a:endParaRPr lang="en-US" sz="165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6119" y="3817304"/>
            <a:ext cx="737061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Tibial</a:t>
            </a:r>
            <a:endParaRPr lang="en-US" sz="165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0359" y="4200491"/>
            <a:ext cx="1249060" cy="857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femoral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cutaneous</a:t>
            </a:r>
            <a:endParaRPr lang="en-US" sz="165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0359" y="5088891"/>
            <a:ext cx="1141659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Pudendal</a:t>
            </a:r>
            <a:endParaRPr lang="en-US" sz="1657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0359" y="5491323"/>
            <a:ext cx="870751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Sciatic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6937" y="162941"/>
            <a:ext cx="1025537" cy="578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Ventral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rami</a:t>
            </a:r>
            <a:r>
              <a:rPr lang="en-US" sz="165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1412" y="622038"/>
            <a:ext cx="393056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lang="en-US" sz="1657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en-US" sz="1657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1087" y="1578229"/>
            <a:ext cx="393056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lang="en-US" sz="1657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lang="en-US" sz="1657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5476" y="2437472"/>
            <a:ext cx="404278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lang="en-US" sz="1657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657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35427" y="3367115"/>
            <a:ext cx="404278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lang="en-US" sz="1657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657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5427" y="4143697"/>
            <a:ext cx="404278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lang="en-US" sz="1657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lang="en-US" sz="1657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0190" y="4737128"/>
            <a:ext cx="404278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lang="en-US" sz="1657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en-US" sz="1657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5476" y="5218409"/>
            <a:ext cx="404278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lang="en-US" sz="1657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lang="en-US" sz="1657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8432" y="5506442"/>
            <a:ext cx="546945" cy="347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1657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657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4174" y="6090169"/>
            <a:ext cx="3985130" cy="602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Ventral rami and major </a:t>
            </a:r>
            <a:r>
              <a:rPr lang="en-US" sz="165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branches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7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of </a:t>
            </a:r>
            <a:r>
              <a:rPr lang="en-US" sz="165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sacral plexus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72" y="204216"/>
            <a:ext cx="4181856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13.12b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sacral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719513" y="1150144"/>
            <a:ext cx="745331" cy="316706"/>
          </a:xfrm>
          <a:custGeom>
            <a:avLst/>
            <a:gdLst>
              <a:gd name="connsiteX0" fmla="*/ 0 w 745331"/>
              <a:gd name="connsiteY0" fmla="*/ 0 h 316706"/>
              <a:gd name="connsiteX1" fmla="*/ 352425 w 745331"/>
              <a:gd name="connsiteY1" fmla="*/ 2381 h 316706"/>
              <a:gd name="connsiteX2" fmla="*/ 745331 w 745331"/>
              <a:gd name="connsiteY2" fmla="*/ 316706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331" h="316706">
                <a:moveTo>
                  <a:pt x="0" y="0"/>
                </a:moveTo>
                <a:lnTo>
                  <a:pt x="352425" y="2381"/>
                </a:lnTo>
                <a:lnTo>
                  <a:pt x="745331" y="316706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593306" y="1550194"/>
            <a:ext cx="866775" cy="126206"/>
          </a:xfrm>
          <a:custGeom>
            <a:avLst/>
            <a:gdLst>
              <a:gd name="connsiteX0" fmla="*/ 0 w 866775"/>
              <a:gd name="connsiteY0" fmla="*/ 121444 h 126206"/>
              <a:gd name="connsiteX1" fmla="*/ 566738 w 866775"/>
              <a:gd name="connsiteY1" fmla="*/ 126206 h 126206"/>
              <a:gd name="connsiteX2" fmla="*/ 866775 w 866775"/>
              <a:gd name="connsiteY2" fmla="*/ 0 h 12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" h="126206">
                <a:moveTo>
                  <a:pt x="0" y="121444"/>
                </a:moveTo>
                <a:lnTo>
                  <a:pt x="566738" y="126206"/>
                </a:lnTo>
                <a:lnTo>
                  <a:pt x="866775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76663" y="1778794"/>
            <a:ext cx="859631" cy="400050"/>
          </a:xfrm>
          <a:custGeom>
            <a:avLst/>
            <a:gdLst>
              <a:gd name="connsiteX0" fmla="*/ 859631 w 859631"/>
              <a:gd name="connsiteY0" fmla="*/ 0 h 400050"/>
              <a:gd name="connsiteX1" fmla="*/ 297656 w 859631"/>
              <a:gd name="connsiteY1" fmla="*/ 400050 h 400050"/>
              <a:gd name="connsiteX2" fmla="*/ 0 w 859631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631" h="400050">
                <a:moveTo>
                  <a:pt x="859631" y="0"/>
                </a:moveTo>
                <a:lnTo>
                  <a:pt x="297656" y="400050"/>
                </a:lnTo>
                <a:lnTo>
                  <a:pt x="0" y="4000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581400" y="2414588"/>
            <a:ext cx="819150" cy="97631"/>
          </a:xfrm>
          <a:custGeom>
            <a:avLst/>
            <a:gdLst>
              <a:gd name="connsiteX0" fmla="*/ 0 w 819150"/>
              <a:gd name="connsiteY0" fmla="*/ 90487 h 97631"/>
              <a:gd name="connsiteX1" fmla="*/ 481013 w 819150"/>
              <a:gd name="connsiteY1" fmla="*/ 97631 h 97631"/>
              <a:gd name="connsiteX2" fmla="*/ 819150 w 819150"/>
              <a:gd name="connsiteY2" fmla="*/ 0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150" h="97631">
                <a:moveTo>
                  <a:pt x="0" y="90487"/>
                </a:moveTo>
                <a:lnTo>
                  <a:pt x="481013" y="97631"/>
                </a:lnTo>
                <a:lnTo>
                  <a:pt x="8191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45706" y="2824163"/>
            <a:ext cx="790575" cy="33337"/>
          </a:xfrm>
          <a:custGeom>
            <a:avLst/>
            <a:gdLst>
              <a:gd name="connsiteX0" fmla="*/ 0 w 790575"/>
              <a:gd name="connsiteY0" fmla="*/ 0 h 33337"/>
              <a:gd name="connsiteX1" fmla="*/ 295275 w 790575"/>
              <a:gd name="connsiteY1" fmla="*/ 0 h 33337"/>
              <a:gd name="connsiteX2" fmla="*/ 790575 w 790575"/>
              <a:gd name="connsiteY2" fmla="*/ 33337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575" h="33337">
                <a:moveTo>
                  <a:pt x="0" y="0"/>
                </a:moveTo>
                <a:lnTo>
                  <a:pt x="295275" y="0"/>
                </a:lnTo>
                <a:lnTo>
                  <a:pt x="790575" y="33337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50469" y="3507581"/>
            <a:ext cx="554831" cy="259557"/>
          </a:xfrm>
          <a:custGeom>
            <a:avLst/>
            <a:gdLst>
              <a:gd name="connsiteX0" fmla="*/ 0 w 554831"/>
              <a:gd name="connsiteY0" fmla="*/ 0 h 259557"/>
              <a:gd name="connsiteX1" fmla="*/ 309562 w 554831"/>
              <a:gd name="connsiteY1" fmla="*/ 2382 h 259557"/>
              <a:gd name="connsiteX2" fmla="*/ 554831 w 554831"/>
              <a:gd name="connsiteY2" fmla="*/ 259557 h 25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31" h="259557">
                <a:moveTo>
                  <a:pt x="0" y="0"/>
                </a:moveTo>
                <a:lnTo>
                  <a:pt x="309562" y="2382"/>
                </a:lnTo>
                <a:lnTo>
                  <a:pt x="554831" y="259557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55194" y="4012406"/>
            <a:ext cx="1009650" cy="42863"/>
          </a:xfrm>
          <a:custGeom>
            <a:avLst/>
            <a:gdLst>
              <a:gd name="connsiteX0" fmla="*/ 0 w 1009650"/>
              <a:gd name="connsiteY0" fmla="*/ 0 h 42863"/>
              <a:gd name="connsiteX1" fmla="*/ 485775 w 1009650"/>
              <a:gd name="connsiteY1" fmla="*/ 4763 h 42863"/>
              <a:gd name="connsiteX2" fmla="*/ 1009650 w 1009650"/>
              <a:gd name="connsiteY2" fmla="*/ 42863 h 4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42863">
                <a:moveTo>
                  <a:pt x="0" y="0"/>
                </a:moveTo>
                <a:lnTo>
                  <a:pt x="485775" y="4763"/>
                </a:lnTo>
                <a:lnTo>
                  <a:pt x="1009650" y="4286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45719" y="4231481"/>
            <a:ext cx="502444" cy="97632"/>
          </a:xfrm>
          <a:custGeom>
            <a:avLst/>
            <a:gdLst>
              <a:gd name="connsiteX0" fmla="*/ 502444 w 502444"/>
              <a:gd name="connsiteY0" fmla="*/ 0 h 97632"/>
              <a:gd name="connsiteX1" fmla="*/ 138112 w 502444"/>
              <a:gd name="connsiteY1" fmla="*/ 97632 h 97632"/>
              <a:gd name="connsiteX2" fmla="*/ 0 w 502444"/>
              <a:gd name="connsiteY2" fmla="*/ 97632 h 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444" h="97632">
                <a:moveTo>
                  <a:pt x="502444" y="0"/>
                </a:moveTo>
                <a:lnTo>
                  <a:pt x="138112" y="97632"/>
                </a:lnTo>
                <a:lnTo>
                  <a:pt x="0" y="97632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424238" y="4421981"/>
            <a:ext cx="909637" cy="223838"/>
          </a:xfrm>
          <a:custGeom>
            <a:avLst/>
            <a:gdLst>
              <a:gd name="connsiteX0" fmla="*/ 909637 w 909637"/>
              <a:gd name="connsiteY0" fmla="*/ 0 h 223838"/>
              <a:gd name="connsiteX1" fmla="*/ 581025 w 909637"/>
              <a:gd name="connsiteY1" fmla="*/ 223838 h 223838"/>
              <a:gd name="connsiteX2" fmla="*/ 0 w 909637"/>
              <a:gd name="connsiteY2" fmla="*/ 223838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637" h="223838">
                <a:moveTo>
                  <a:pt x="909637" y="0"/>
                </a:moveTo>
                <a:lnTo>
                  <a:pt x="581025" y="223838"/>
                </a:lnTo>
                <a:lnTo>
                  <a:pt x="0" y="223838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71913" y="4626769"/>
            <a:ext cx="314325" cy="559594"/>
          </a:xfrm>
          <a:custGeom>
            <a:avLst/>
            <a:gdLst>
              <a:gd name="connsiteX0" fmla="*/ 314325 w 314325"/>
              <a:gd name="connsiteY0" fmla="*/ 0 h 559594"/>
              <a:gd name="connsiteX1" fmla="*/ 78581 w 314325"/>
              <a:gd name="connsiteY1" fmla="*/ 559594 h 559594"/>
              <a:gd name="connsiteX2" fmla="*/ 0 w 314325"/>
              <a:gd name="connsiteY2" fmla="*/ 559594 h 5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559594">
                <a:moveTo>
                  <a:pt x="314325" y="0"/>
                </a:moveTo>
                <a:lnTo>
                  <a:pt x="78581" y="559594"/>
                </a:lnTo>
                <a:lnTo>
                  <a:pt x="0" y="559594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03625" y="5721350"/>
            <a:ext cx="612775" cy="193675"/>
          </a:xfrm>
          <a:custGeom>
            <a:avLst/>
            <a:gdLst>
              <a:gd name="connsiteX0" fmla="*/ 0 w 612775"/>
              <a:gd name="connsiteY0" fmla="*/ 0 h 193675"/>
              <a:gd name="connsiteX1" fmla="*/ 368300 w 612775"/>
              <a:gd name="connsiteY1" fmla="*/ 0 h 193675"/>
              <a:gd name="connsiteX2" fmla="*/ 612775 w 612775"/>
              <a:gd name="connsiteY2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775" h="193675">
                <a:moveTo>
                  <a:pt x="0" y="0"/>
                </a:moveTo>
                <a:lnTo>
                  <a:pt x="368300" y="0"/>
                </a:lnTo>
                <a:lnTo>
                  <a:pt x="612775" y="19367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4719" y="979794"/>
            <a:ext cx="875561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gluteal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9482" y="1516899"/>
            <a:ext cx="763351" cy="472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gluteal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7281" y="2022651"/>
            <a:ext cx="939681" cy="293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Pudendal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6532" y="2333647"/>
            <a:ext cx="724878" cy="293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Sciatic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8469" y="2667901"/>
            <a:ext cx="1023037" cy="652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femoral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cutaneous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7281" y="3335908"/>
            <a:ext cx="910827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Common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fibular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421" y="3865763"/>
            <a:ext cx="619272" cy="293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Tibial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6433" y="4166425"/>
            <a:ext cx="1015021" cy="293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Sural</a:t>
            </a:r>
            <a:r>
              <a:rPr lang="en-US" sz="130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(cut)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8764" y="4467245"/>
            <a:ext cx="697627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Deep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fibular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9482" y="5027760"/>
            <a:ext cx="1042273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Superficial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fibular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07373" y="5564455"/>
            <a:ext cx="930063" cy="472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Plantar</a:t>
            </a: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branches</a:t>
            </a:r>
            <a:endParaRPr lang="en-US" sz="1306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6479" y="6176376"/>
            <a:ext cx="3584828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Distribution of the major nerves </a:t>
            </a:r>
            <a:r>
              <a:rPr lang="en-US" sz="1306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from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6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</a:t>
            </a:r>
            <a:r>
              <a:rPr lang="en-US" sz="130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sacral plexus to the lower limb</a:t>
            </a:r>
            <a:endParaRPr lang="en-US" sz="1306" baseline="-25000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3614" y="449978"/>
            <a:ext cx="1040670" cy="270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5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Ventral rami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" y="496824"/>
            <a:ext cx="7156704" cy="58643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13.12c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sacral plexus.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176588" y="719138"/>
            <a:ext cx="1752600" cy="95250"/>
          </a:xfrm>
          <a:custGeom>
            <a:avLst/>
            <a:gdLst>
              <a:gd name="connsiteX0" fmla="*/ 1752600 w 1752600"/>
              <a:gd name="connsiteY0" fmla="*/ 95250 h 95250"/>
              <a:gd name="connsiteX1" fmla="*/ 576262 w 1752600"/>
              <a:gd name="connsiteY1" fmla="*/ 0 h 95250"/>
              <a:gd name="connsiteX2" fmla="*/ 0 w 1752600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95250">
                <a:moveTo>
                  <a:pt x="1752600" y="95250"/>
                </a:moveTo>
                <a:lnTo>
                  <a:pt x="576262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176588" y="719138"/>
            <a:ext cx="1752600" cy="95250"/>
          </a:xfrm>
          <a:custGeom>
            <a:avLst/>
            <a:gdLst>
              <a:gd name="connsiteX0" fmla="*/ 1752600 w 1752600"/>
              <a:gd name="connsiteY0" fmla="*/ 95250 h 95250"/>
              <a:gd name="connsiteX1" fmla="*/ 576262 w 1752600"/>
              <a:gd name="connsiteY1" fmla="*/ 0 h 95250"/>
              <a:gd name="connsiteX2" fmla="*/ 0 w 1752600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95250">
                <a:moveTo>
                  <a:pt x="1752600" y="95250"/>
                </a:moveTo>
                <a:lnTo>
                  <a:pt x="57626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81238" y="1171575"/>
            <a:ext cx="3286125" cy="400050"/>
          </a:xfrm>
          <a:custGeom>
            <a:avLst/>
            <a:gdLst>
              <a:gd name="connsiteX0" fmla="*/ 3286125 w 3286125"/>
              <a:gd name="connsiteY0" fmla="*/ 400050 h 400050"/>
              <a:gd name="connsiteX1" fmla="*/ 2705100 w 3286125"/>
              <a:gd name="connsiteY1" fmla="*/ 0 h 400050"/>
              <a:gd name="connsiteX2" fmla="*/ 0 w 3286125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6125" h="400050">
                <a:moveTo>
                  <a:pt x="3286125" y="400050"/>
                </a:moveTo>
                <a:lnTo>
                  <a:pt x="270510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81222" y="1176322"/>
            <a:ext cx="3286125" cy="400050"/>
          </a:xfrm>
          <a:custGeom>
            <a:avLst/>
            <a:gdLst>
              <a:gd name="connsiteX0" fmla="*/ 3286125 w 3286125"/>
              <a:gd name="connsiteY0" fmla="*/ 400050 h 400050"/>
              <a:gd name="connsiteX1" fmla="*/ 2705100 w 3286125"/>
              <a:gd name="connsiteY1" fmla="*/ 0 h 400050"/>
              <a:gd name="connsiteX2" fmla="*/ 0 w 3286125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6125" h="400050">
                <a:moveTo>
                  <a:pt x="3286125" y="400050"/>
                </a:moveTo>
                <a:lnTo>
                  <a:pt x="27051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81313" y="1604963"/>
            <a:ext cx="2309812" cy="376236"/>
            <a:chOff x="2881313" y="1604963"/>
            <a:chExt cx="2309812" cy="376236"/>
          </a:xfrm>
        </p:grpSpPr>
        <p:sp>
          <p:nvSpPr>
            <p:cNvPr id="9" name="Freeform 8"/>
            <p:cNvSpPr/>
            <p:nvPr/>
          </p:nvSpPr>
          <p:spPr>
            <a:xfrm>
              <a:off x="2881313" y="1604963"/>
              <a:ext cx="2309812" cy="304800"/>
            </a:xfrm>
            <a:custGeom>
              <a:avLst/>
              <a:gdLst>
                <a:gd name="connsiteX0" fmla="*/ 2309812 w 2309812"/>
                <a:gd name="connsiteY0" fmla="*/ 304800 h 304800"/>
                <a:gd name="connsiteX1" fmla="*/ 828675 w 2309812"/>
                <a:gd name="connsiteY1" fmla="*/ 0 h 304800"/>
                <a:gd name="connsiteX2" fmla="*/ 0 w 2309812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9812" h="304800">
                  <a:moveTo>
                    <a:pt x="2309812" y="304800"/>
                  </a:moveTo>
                  <a:lnTo>
                    <a:pt x="828675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719514" y="1609724"/>
              <a:ext cx="481011" cy="371475"/>
            </a:xfrm>
            <a:custGeom>
              <a:avLst/>
              <a:gdLst>
                <a:gd name="connsiteX0" fmla="*/ 0 w 514350"/>
                <a:gd name="connsiteY0" fmla="*/ 0 h 371475"/>
                <a:gd name="connsiteX1" fmla="*/ 514350 w 514350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4350" h="371475">
                  <a:moveTo>
                    <a:pt x="0" y="0"/>
                  </a:moveTo>
                  <a:lnTo>
                    <a:pt x="514350" y="371475"/>
                  </a:lnTo>
                </a:path>
              </a:pathLst>
            </a:custGeom>
            <a:noFill/>
            <a:ln w="2540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71771" y="1604947"/>
            <a:ext cx="2309812" cy="376236"/>
            <a:chOff x="2881313" y="1604963"/>
            <a:chExt cx="2309812" cy="376236"/>
          </a:xfrm>
        </p:grpSpPr>
        <p:sp>
          <p:nvSpPr>
            <p:cNvPr id="13" name="Freeform 12"/>
            <p:cNvSpPr/>
            <p:nvPr/>
          </p:nvSpPr>
          <p:spPr>
            <a:xfrm>
              <a:off x="2881313" y="1604963"/>
              <a:ext cx="2309812" cy="304800"/>
            </a:xfrm>
            <a:custGeom>
              <a:avLst/>
              <a:gdLst>
                <a:gd name="connsiteX0" fmla="*/ 2309812 w 2309812"/>
                <a:gd name="connsiteY0" fmla="*/ 304800 h 304800"/>
                <a:gd name="connsiteX1" fmla="*/ 828675 w 2309812"/>
                <a:gd name="connsiteY1" fmla="*/ 0 h 304800"/>
                <a:gd name="connsiteX2" fmla="*/ 0 w 2309812"/>
                <a:gd name="connsiteY2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9812" h="304800">
                  <a:moveTo>
                    <a:pt x="2309812" y="304800"/>
                  </a:moveTo>
                  <a:lnTo>
                    <a:pt x="82867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719514" y="1609724"/>
              <a:ext cx="481011" cy="371475"/>
            </a:xfrm>
            <a:custGeom>
              <a:avLst/>
              <a:gdLst>
                <a:gd name="connsiteX0" fmla="*/ 0 w 514350"/>
                <a:gd name="connsiteY0" fmla="*/ 0 h 371475"/>
                <a:gd name="connsiteX1" fmla="*/ 514350 w 514350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4350" h="371475">
                  <a:moveTo>
                    <a:pt x="0" y="0"/>
                  </a:moveTo>
                  <a:lnTo>
                    <a:pt x="514350" y="37147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3052763" y="2357438"/>
            <a:ext cx="1804987" cy="152400"/>
          </a:xfrm>
          <a:custGeom>
            <a:avLst/>
            <a:gdLst>
              <a:gd name="connsiteX0" fmla="*/ 1804987 w 1804987"/>
              <a:gd name="connsiteY0" fmla="*/ 152400 h 152400"/>
              <a:gd name="connsiteX1" fmla="*/ 323850 w 1804987"/>
              <a:gd name="connsiteY1" fmla="*/ 0 h 152400"/>
              <a:gd name="connsiteX2" fmla="*/ 0 w 1804987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4987" h="152400">
                <a:moveTo>
                  <a:pt x="1804987" y="152400"/>
                </a:moveTo>
                <a:lnTo>
                  <a:pt x="32385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47984" y="2357422"/>
            <a:ext cx="1804987" cy="152400"/>
          </a:xfrm>
          <a:custGeom>
            <a:avLst/>
            <a:gdLst>
              <a:gd name="connsiteX0" fmla="*/ 1804987 w 1804987"/>
              <a:gd name="connsiteY0" fmla="*/ 152400 h 152400"/>
              <a:gd name="connsiteX1" fmla="*/ 323850 w 1804987"/>
              <a:gd name="connsiteY1" fmla="*/ 0 h 152400"/>
              <a:gd name="connsiteX2" fmla="*/ 0 w 1804987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4987" h="152400">
                <a:moveTo>
                  <a:pt x="1804987" y="152400"/>
                </a:moveTo>
                <a:lnTo>
                  <a:pt x="32385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552700" y="2624138"/>
            <a:ext cx="2414588" cy="528637"/>
          </a:xfrm>
          <a:custGeom>
            <a:avLst/>
            <a:gdLst>
              <a:gd name="connsiteX0" fmla="*/ 2414588 w 2414588"/>
              <a:gd name="connsiteY0" fmla="*/ 0 h 528637"/>
              <a:gd name="connsiteX1" fmla="*/ 423863 w 2414588"/>
              <a:gd name="connsiteY1" fmla="*/ 528637 h 528637"/>
              <a:gd name="connsiteX2" fmla="*/ 0 w 2414588"/>
              <a:gd name="connsiteY2" fmla="*/ 5286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4588" h="528637">
                <a:moveTo>
                  <a:pt x="2414588" y="0"/>
                </a:moveTo>
                <a:lnTo>
                  <a:pt x="423863" y="528637"/>
                </a:lnTo>
                <a:lnTo>
                  <a:pt x="0" y="528637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557447" y="2624122"/>
            <a:ext cx="2414588" cy="528637"/>
          </a:xfrm>
          <a:custGeom>
            <a:avLst/>
            <a:gdLst>
              <a:gd name="connsiteX0" fmla="*/ 2414588 w 2414588"/>
              <a:gd name="connsiteY0" fmla="*/ 0 h 528637"/>
              <a:gd name="connsiteX1" fmla="*/ 423863 w 2414588"/>
              <a:gd name="connsiteY1" fmla="*/ 528637 h 528637"/>
              <a:gd name="connsiteX2" fmla="*/ 0 w 2414588"/>
              <a:gd name="connsiteY2" fmla="*/ 5286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4588" h="528637">
                <a:moveTo>
                  <a:pt x="2414588" y="0"/>
                </a:moveTo>
                <a:lnTo>
                  <a:pt x="423863" y="528637"/>
                </a:lnTo>
                <a:lnTo>
                  <a:pt x="0" y="528637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014663" y="2838450"/>
            <a:ext cx="2843212" cy="871538"/>
          </a:xfrm>
          <a:custGeom>
            <a:avLst/>
            <a:gdLst>
              <a:gd name="connsiteX0" fmla="*/ 2843212 w 2843212"/>
              <a:gd name="connsiteY0" fmla="*/ 0 h 871538"/>
              <a:gd name="connsiteX1" fmla="*/ 314325 w 2843212"/>
              <a:gd name="connsiteY1" fmla="*/ 871538 h 871538"/>
              <a:gd name="connsiteX2" fmla="*/ 0 w 2843212"/>
              <a:gd name="connsiteY2" fmla="*/ 871538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212" h="871538">
                <a:moveTo>
                  <a:pt x="2843212" y="0"/>
                </a:moveTo>
                <a:lnTo>
                  <a:pt x="314325" y="871538"/>
                </a:lnTo>
                <a:lnTo>
                  <a:pt x="0" y="871538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014647" y="2833671"/>
            <a:ext cx="2843212" cy="871538"/>
          </a:xfrm>
          <a:custGeom>
            <a:avLst/>
            <a:gdLst>
              <a:gd name="connsiteX0" fmla="*/ 2843212 w 2843212"/>
              <a:gd name="connsiteY0" fmla="*/ 0 h 871538"/>
              <a:gd name="connsiteX1" fmla="*/ 314325 w 2843212"/>
              <a:gd name="connsiteY1" fmla="*/ 871538 h 871538"/>
              <a:gd name="connsiteX2" fmla="*/ 0 w 2843212"/>
              <a:gd name="connsiteY2" fmla="*/ 871538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212" h="871538">
                <a:moveTo>
                  <a:pt x="2843212" y="0"/>
                </a:moveTo>
                <a:lnTo>
                  <a:pt x="314325" y="871538"/>
                </a:lnTo>
                <a:lnTo>
                  <a:pt x="0" y="871538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205162" y="3395663"/>
            <a:ext cx="1857375" cy="862012"/>
          </a:xfrm>
          <a:custGeom>
            <a:avLst/>
            <a:gdLst>
              <a:gd name="connsiteX0" fmla="*/ 1857375 w 1857375"/>
              <a:gd name="connsiteY0" fmla="*/ 0 h 862012"/>
              <a:gd name="connsiteX1" fmla="*/ 319088 w 1857375"/>
              <a:gd name="connsiteY1" fmla="*/ 862012 h 862012"/>
              <a:gd name="connsiteX2" fmla="*/ 0 w 1857375"/>
              <a:gd name="connsiteY2" fmla="*/ 862012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7375" h="862012">
                <a:moveTo>
                  <a:pt x="1857375" y="0"/>
                </a:moveTo>
                <a:lnTo>
                  <a:pt x="319088" y="862012"/>
                </a:lnTo>
                <a:lnTo>
                  <a:pt x="0" y="862012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226565" y="3395638"/>
            <a:ext cx="1824049" cy="862012"/>
          </a:xfrm>
          <a:custGeom>
            <a:avLst/>
            <a:gdLst>
              <a:gd name="connsiteX0" fmla="*/ 1857375 w 1857375"/>
              <a:gd name="connsiteY0" fmla="*/ 0 h 862012"/>
              <a:gd name="connsiteX1" fmla="*/ 319088 w 1857375"/>
              <a:gd name="connsiteY1" fmla="*/ 862012 h 862012"/>
              <a:gd name="connsiteX2" fmla="*/ 0 w 1857375"/>
              <a:gd name="connsiteY2" fmla="*/ 862012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7375" h="862012">
                <a:moveTo>
                  <a:pt x="1857375" y="0"/>
                </a:moveTo>
                <a:lnTo>
                  <a:pt x="319088" y="862012"/>
                </a:lnTo>
                <a:lnTo>
                  <a:pt x="0" y="862012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700338" y="4033838"/>
            <a:ext cx="2000250" cy="1152525"/>
          </a:xfrm>
          <a:custGeom>
            <a:avLst/>
            <a:gdLst>
              <a:gd name="connsiteX0" fmla="*/ 2000250 w 2000250"/>
              <a:gd name="connsiteY0" fmla="*/ 0 h 1152525"/>
              <a:gd name="connsiteX1" fmla="*/ 523875 w 2000250"/>
              <a:gd name="connsiteY1" fmla="*/ 1152525 h 1152525"/>
              <a:gd name="connsiteX2" fmla="*/ 0 w 2000250"/>
              <a:gd name="connsiteY2" fmla="*/ 11525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0" h="1152525">
                <a:moveTo>
                  <a:pt x="2000250" y="0"/>
                </a:moveTo>
                <a:lnTo>
                  <a:pt x="523875" y="1152525"/>
                </a:lnTo>
                <a:lnTo>
                  <a:pt x="0" y="1152525"/>
                </a:lnTo>
              </a:path>
            </a:pathLst>
          </a:custGeom>
          <a:noFill/>
          <a:ln w="254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05085" y="4033822"/>
            <a:ext cx="2000250" cy="1152525"/>
          </a:xfrm>
          <a:custGeom>
            <a:avLst/>
            <a:gdLst>
              <a:gd name="connsiteX0" fmla="*/ 2000250 w 2000250"/>
              <a:gd name="connsiteY0" fmla="*/ 0 h 1152525"/>
              <a:gd name="connsiteX1" fmla="*/ 523875 w 2000250"/>
              <a:gd name="connsiteY1" fmla="*/ 1152525 h 1152525"/>
              <a:gd name="connsiteX2" fmla="*/ 0 w 2000250"/>
              <a:gd name="connsiteY2" fmla="*/ 11525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0" h="1152525">
                <a:moveTo>
                  <a:pt x="2000250" y="0"/>
                </a:moveTo>
                <a:lnTo>
                  <a:pt x="523875" y="1152525"/>
                </a:lnTo>
                <a:lnTo>
                  <a:pt x="0" y="11525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3044" y="485974"/>
            <a:ext cx="2353529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Gluteus </a:t>
            </a:r>
            <a:r>
              <a:rPr lang="en-US" sz="203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maximus</a:t>
            </a:r>
            <a:endParaRPr lang="en-US" sz="203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3044" y="950993"/>
            <a:ext cx="1399742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Piriformis</a:t>
            </a:r>
            <a:endParaRPr lang="en-US" sz="203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9732" y="1382176"/>
            <a:ext cx="1988045" cy="718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Inferior </a:t>
            </a:r>
            <a:r>
              <a:rPr lang="en-US" sz="203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gluteal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  <a:endParaRPr lang="en-US" sz="203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1860" y="2123438"/>
            <a:ext cx="2180405" cy="718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Common </a:t>
            </a:r>
            <a:r>
              <a:rPr lang="en-US" sz="203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fibular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  <a:endParaRPr lang="en-US" sz="203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8045" y="2934636"/>
            <a:ext cx="1622688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Tibial</a:t>
            </a:r>
            <a:r>
              <a:rPr lang="en-US" sz="203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nerve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557" y="3476824"/>
            <a:ext cx="2119491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Pudendal</a:t>
            </a:r>
            <a:r>
              <a:rPr lang="en-US" sz="203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nerve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894" y="4056698"/>
            <a:ext cx="2337499" cy="718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 </a:t>
            </a:r>
            <a:r>
              <a:rPr lang="en-US" sz="203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femoral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3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cutaneous </a:t>
            </a:r>
            <a:r>
              <a:rPr lang="en-US" sz="203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995" y="4953426"/>
            <a:ext cx="1787669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Sciatic nerve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64958" y="5971048"/>
            <a:ext cx="6913624" cy="40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3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Dissection of the gluteal region, posterior view</a:t>
            </a:r>
            <a:endParaRPr lang="en-US" sz="2034" baseline="-25000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Table 13.5 Branches of the Lumbar Plexus (See Figure 13.11)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5_labeled.jpg" descr="C:\Documents and Settings\rajesh\Desktop\C13\Labeled\table_13_05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1962911"/>
            <a:ext cx="8546592" cy="29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Table 13.6 Branches of the Sacral Plexus (See Figure 13.12)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pic>
        <p:nvPicPr>
          <p:cNvPr id="5" name="table_13_06_labeled.jpg" descr="C:\Documents and Settings\rajesh\Desktop\C13\Labeled\table_13_06_labeled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8703" y="1453895"/>
            <a:ext cx="8546592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BA8E"/>
                </a:solidFill>
                <a:latin typeface="Arial" charset="0"/>
              </a:rPr>
              <a:t>Clinical </a:t>
            </a:r>
            <a:r>
              <a:rPr lang="en-US" altLang="en-US" dirty="0">
                <a:solidFill>
                  <a:srgbClr val="36BA8E"/>
                </a:solidFill>
              </a:rPr>
              <a:t>–</a:t>
            </a:r>
            <a:r>
              <a:rPr lang="en-US" dirty="0" smtClean="0">
                <a:solidFill>
                  <a:srgbClr val="36BA8E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CD4233"/>
                </a:solidFill>
                <a:latin typeface="Arial" charset="0"/>
              </a:rPr>
              <a:t>Homeostatic Imbalance 13.7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When spinal roots of lumbar plexus are compressed, gait problems occur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Other symptoms are pain or numbness of the anterior thigh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Femoral nerve serves prime movers that flex hip and extend knee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Damage can be caused by a herniated disc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If obturator nerve is impaired, person experiences pain in the medial thigh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204216"/>
            <a:ext cx="4919472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13.7 Spinal nerves.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2886075" y="1171575"/>
            <a:ext cx="2643188" cy="666750"/>
          </a:xfrm>
          <a:custGeom>
            <a:avLst/>
            <a:gdLst>
              <a:gd name="connsiteX0" fmla="*/ 2643188 w 2643188"/>
              <a:gd name="connsiteY0" fmla="*/ 0 h 666750"/>
              <a:gd name="connsiteX1" fmla="*/ 557213 w 2643188"/>
              <a:gd name="connsiteY1" fmla="*/ 666750 h 666750"/>
              <a:gd name="connsiteX2" fmla="*/ 0 w 2643188"/>
              <a:gd name="connsiteY2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3188" h="666750">
                <a:moveTo>
                  <a:pt x="2643188" y="0"/>
                </a:moveTo>
                <a:lnTo>
                  <a:pt x="557213" y="666750"/>
                </a:lnTo>
                <a:lnTo>
                  <a:pt x="0" y="6667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092450" y="2457450"/>
            <a:ext cx="1574800" cy="0"/>
          </a:xfrm>
          <a:custGeom>
            <a:avLst/>
            <a:gdLst>
              <a:gd name="connsiteX0" fmla="*/ 0 w 1574800"/>
              <a:gd name="connsiteY0" fmla="*/ 0 h 0"/>
              <a:gd name="connsiteX1" fmla="*/ 1574800 w 1574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4800">
                <a:moveTo>
                  <a:pt x="0" y="0"/>
                </a:moveTo>
                <a:lnTo>
                  <a:pt x="15748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14825" y="2238375"/>
            <a:ext cx="415925" cy="371475"/>
          </a:xfrm>
          <a:custGeom>
            <a:avLst/>
            <a:gdLst>
              <a:gd name="connsiteX0" fmla="*/ 415925 w 415925"/>
              <a:gd name="connsiteY0" fmla="*/ 0 h 371475"/>
              <a:gd name="connsiteX1" fmla="*/ 0 w 415925"/>
              <a:gd name="connsiteY1" fmla="*/ 215900 h 371475"/>
              <a:gd name="connsiteX2" fmla="*/ 368300 w 4159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925" h="371475">
                <a:moveTo>
                  <a:pt x="415925" y="0"/>
                </a:moveTo>
                <a:lnTo>
                  <a:pt x="0" y="215900"/>
                </a:lnTo>
                <a:lnTo>
                  <a:pt x="368300" y="371475"/>
                </a:lnTo>
              </a:path>
            </a:pathLst>
          </a:custGeom>
          <a:noFill/>
          <a:ln w="1270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05200" y="463550"/>
            <a:ext cx="203200" cy="466725"/>
            <a:chOff x="3505200" y="463550"/>
            <a:chExt cx="203200" cy="466725"/>
          </a:xfrm>
        </p:grpSpPr>
        <p:sp>
          <p:nvSpPr>
            <p:cNvPr id="8" name="Freeform 7"/>
            <p:cNvSpPr/>
            <p:nvPr/>
          </p:nvSpPr>
          <p:spPr>
            <a:xfrm>
              <a:off x="3606800" y="463550"/>
              <a:ext cx="101600" cy="466725"/>
            </a:xfrm>
            <a:custGeom>
              <a:avLst/>
              <a:gdLst>
                <a:gd name="connsiteX0" fmla="*/ 95250 w 101600"/>
                <a:gd name="connsiteY0" fmla="*/ 0 h 466725"/>
                <a:gd name="connsiteX1" fmla="*/ 0 w 101600"/>
                <a:gd name="connsiteY1" fmla="*/ 0 h 466725"/>
                <a:gd name="connsiteX2" fmla="*/ 0 w 101600"/>
                <a:gd name="connsiteY2" fmla="*/ 466725 h 466725"/>
                <a:gd name="connsiteX3" fmla="*/ 101600 w 101600"/>
                <a:gd name="connsiteY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66725">
                  <a:moveTo>
                    <a:pt x="95250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01600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505200" y="698500"/>
              <a:ext cx="107950" cy="0"/>
            </a:xfrm>
            <a:custGeom>
              <a:avLst/>
              <a:gdLst>
                <a:gd name="connsiteX0" fmla="*/ 0 w 107950"/>
                <a:gd name="connsiteY0" fmla="*/ 0 h 0"/>
                <a:gd name="connsiteX1" fmla="*/ 107950 w 1079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8375" y="965200"/>
            <a:ext cx="203200" cy="657225"/>
            <a:chOff x="3505200" y="463550"/>
            <a:chExt cx="203200" cy="466725"/>
          </a:xfrm>
        </p:grpSpPr>
        <p:sp>
          <p:nvSpPr>
            <p:cNvPr id="12" name="Freeform 11"/>
            <p:cNvSpPr/>
            <p:nvPr/>
          </p:nvSpPr>
          <p:spPr>
            <a:xfrm>
              <a:off x="3606800" y="463550"/>
              <a:ext cx="101600" cy="466725"/>
            </a:xfrm>
            <a:custGeom>
              <a:avLst/>
              <a:gdLst>
                <a:gd name="connsiteX0" fmla="*/ 95250 w 101600"/>
                <a:gd name="connsiteY0" fmla="*/ 0 h 466725"/>
                <a:gd name="connsiteX1" fmla="*/ 0 w 101600"/>
                <a:gd name="connsiteY1" fmla="*/ 0 h 466725"/>
                <a:gd name="connsiteX2" fmla="*/ 0 w 101600"/>
                <a:gd name="connsiteY2" fmla="*/ 466725 h 466725"/>
                <a:gd name="connsiteX3" fmla="*/ 101600 w 101600"/>
                <a:gd name="connsiteY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66725">
                  <a:moveTo>
                    <a:pt x="95250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01600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05200" y="698500"/>
              <a:ext cx="107950" cy="0"/>
            </a:xfrm>
            <a:custGeom>
              <a:avLst/>
              <a:gdLst>
                <a:gd name="connsiteX0" fmla="*/ 0 w 107950"/>
                <a:gd name="connsiteY0" fmla="*/ 0 h 0"/>
                <a:gd name="connsiteX1" fmla="*/ 107950 w 1079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5753100" y="514349"/>
            <a:ext cx="203200" cy="955675"/>
            <a:chOff x="3505200" y="463550"/>
            <a:chExt cx="203200" cy="466725"/>
          </a:xfrm>
        </p:grpSpPr>
        <p:sp>
          <p:nvSpPr>
            <p:cNvPr id="15" name="Freeform 14"/>
            <p:cNvSpPr/>
            <p:nvPr/>
          </p:nvSpPr>
          <p:spPr>
            <a:xfrm>
              <a:off x="3606800" y="463550"/>
              <a:ext cx="101600" cy="466725"/>
            </a:xfrm>
            <a:custGeom>
              <a:avLst/>
              <a:gdLst>
                <a:gd name="connsiteX0" fmla="*/ 95250 w 101600"/>
                <a:gd name="connsiteY0" fmla="*/ 0 h 466725"/>
                <a:gd name="connsiteX1" fmla="*/ 0 w 101600"/>
                <a:gd name="connsiteY1" fmla="*/ 0 h 466725"/>
                <a:gd name="connsiteX2" fmla="*/ 0 w 101600"/>
                <a:gd name="connsiteY2" fmla="*/ 466725 h 466725"/>
                <a:gd name="connsiteX3" fmla="*/ 101600 w 101600"/>
                <a:gd name="connsiteY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66725">
                  <a:moveTo>
                    <a:pt x="95250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01600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05200" y="698500"/>
              <a:ext cx="107950" cy="0"/>
            </a:xfrm>
            <a:custGeom>
              <a:avLst/>
              <a:gdLst>
                <a:gd name="connsiteX0" fmla="*/ 0 w 107950"/>
                <a:gd name="connsiteY0" fmla="*/ 0 h 0"/>
                <a:gd name="connsiteX1" fmla="*/ 107950 w 1079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0800000">
            <a:off x="5753100" y="1568447"/>
            <a:ext cx="203200" cy="2155827"/>
            <a:chOff x="3505200" y="463550"/>
            <a:chExt cx="203200" cy="466725"/>
          </a:xfrm>
        </p:grpSpPr>
        <p:sp>
          <p:nvSpPr>
            <p:cNvPr id="18" name="Freeform 17"/>
            <p:cNvSpPr/>
            <p:nvPr/>
          </p:nvSpPr>
          <p:spPr>
            <a:xfrm>
              <a:off x="3606800" y="463550"/>
              <a:ext cx="101600" cy="466725"/>
            </a:xfrm>
            <a:custGeom>
              <a:avLst/>
              <a:gdLst>
                <a:gd name="connsiteX0" fmla="*/ 95250 w 101600"/>
                <a:gd name="connsiteY0" fmla="*/ 0 h 466725"/>
                <a:gd name="connsiteX1" fmla="*/ 0 w 101600"/>
                <a:gd name="connsiteY1" fmla="*/ 0 h 466725"/>
                <a:gd name="connsiteX2" fmla="*/ 0 w 101600"/>
                <a:gd name="connsiteY2" fmla="*/ 466725 h 466725"/>
                <a:gd name="connsiteX3" fmla="*/ 101600 w 101600"/>
                <a:gd name="connsiteY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66725">
                  <a:moveTo>
                    <a:pt x="95250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01600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05200" y="698500"/>
              <a:ext cx="107950" cy="0"/>
            </a:xfrm>
            <a:custGeom>
              <a:avLst/>
              <a:gdLst>
                <a:gd name="connsiteX0" fmla="*/ 0 w 107950"/>
                <a:gd name="connsiteY0" fmla="*/ 0 h 0"/>
                <a:gd name="connsiteX1" fmla="*/ 107950 w 1079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5753100" y="3844918"/>
            <a:ext cx="203200" cy="1162056"/>
            <a:chOff x="3505200" y="463550"/>
            <a:chExt cx="203200" cy="466725"/>
          </a:xfrm>
        </p:grpSpPr>
        <p:sp>
          <p:nvSpPr>
            <p:cNvPr id="21" name="Freeform 20"/>
            <p:cNvSpPr/>
            <p:nvPr/>
          </p:nvSpPr>
          <p:spPr>
            <a:xfrm>
              <a:off x="3606800" y="463550"/>
              <a:ext cx="101600" cy="466725"/>
            </a:xfrm>
            <a:custGeom>
              <a:avLst/>
              <a:gdLst>
                <a:gd name="connsiteX0" fmla="*/ 95250 w 101600"/>
                <a:gd name="connsiteY0" fmla="*/ 0 h 466725"/>
                <a:gd name="connsiteX1" fmla="*/ 0 w 101600"/>
                <a:gd name="connsiteY1" fmla="*/ 0 h 466725"/>
                <a:gd name="connsiteX2" fmla="*/ 0 w 101600"/>
                <a:gd name="connsiteY2" fmla="*/ 466725 h 466725"/>
                <a:gd name="connsiteX3" fmla="*/ 101600 w 101600"/>
                <a:gd name="connsiteY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66725">
                  <a:moveTo>
                    <a:pt x="95250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01600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05200" y="698500"/>
              <a:ext cx="107950" cy="0"/>
            </a:xfrm>
            <a:custGeom>
              <a:avLst/>
              <a:gdLst>
                <a:gd name="connsiteX0" fmla="*/ 0 w 107950"/>
                <a:gd name="connsiteY0" fmla="*/ 0 h 0"/>
                <a:gd name="connsiteX1" fmla="*/ 107950 w 1079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10800000">
            <a:off x="5753099" y="5064125"/>
            <a:ext cx="203200" cy="847724"/>
            <a:chOff x="3505200" y="463550"/>
            <a:chExt cx="203200" cy="466725"/>
          </a:xfrm>
        </p:grpSpPr>
        <p:sp>
          <p:nvSpPr>
            <p:cNvPr id="24" name="Freeform 23"/>
            <p:cNvSpPr/>
            <p:nvPr/>
          </p:nvSpPr>
          <p:spPr>
            <a:xfrm>
              <a:off x="3606800" y="463550"/>
              <a:ext cx="101600" cy="466725"/>
            </a:xfrm>
            <a:custGeom>
              <a:avLst/>
              <a:gdLst>
                <a:gd name="connsiteX0" fmla="*/ 95250 w 101600"/>
                <a:gd name="connsiteY0" fmla="*/ 0 h 466725"/>
                <a:gd name="connsiteX1" fmla="*/ 0 w 101600"/>
                <a:gd name="connsiteY1" fmla="*/ 0 h 466725"/>
                <a:gd name="connsiteX2" fmla="*/ 0 w 101600"/>
                <a:gd name="connsiteY2" fmla="*/ 466725 h 466725"/>
                <a:gd name="connsiteX3" fmla="*/ 101600 w 101600"/>
                <a:gd name="connsiteY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66725">
                  <a:moveTo>
                    <a:pt x="95250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01600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05200" y="686264"/>
              <a:ext cx="107950" cy="0"/>
            </a:xfrm>
            <a:custGeom>
              <a:avLst/>
              <a:gdLst>
                <a:gd name="connsiteX0" fmla="*/ 0 w 107950"/>
                <a:gd name="connsiteY0" fmla="*/ 0 h 0"/>
                <a:gd name="connsiteX1" fmla="*/ 107950 w 1079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5632450" y="6051550"/>
            <a:ext cx="349250" cy="225425"/>
          </a:xfrm>
          <a:custGeom>
            <a:avLst/>
            <a:gdLst>
              <a:gd name="connsiteX0" fmla="*/ 0 w 349250"/>
              <a:gd name="connsiteY0" fmla="*/ 0 h 225425"/>
              <a:gd name="connsiteX1" fmla="*/ 349250 w 349250"/>
              <a:gd name="connsiteY1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0" h="225425">
                <a:moveTo>
                  <a:pt x="0" y="0"/>
                </a:moveTo>
                <a:lnTo>
                  <a:pt x="349250" y="2254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355975" y="4441825"/>
            <a:ext cx="2114550" cy="1631950"/>
          </a:xfrm>
          <a:custGeom>
            <a:avLst/>
            <a:gdLst>
              <a:gd name="connsiteX0" fmla="*/ 2114550 w 2114550"/>
              <a:gd name="connsiteY0" fmla="*/ 0 h 1631950"/>
              <a:gd name="connsiteX1" fmla="*/ 193675 w 2114550"/>
              <a:gd name="connsiteY1" fmla="*/ 1631950 h 1631950"/>
              <a:gd name="connsiteX2" fmla="*/ 0 w 2114550"/>
              <a:gd name="connsiteY2" fmla="*/ 163195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4550" h="1631950">
                <a:moveTo>
                  <a:pt x="2114550" y="0"/>
                </a:moveTo>
                <a:lnTo>
                  <a:pt x="193675" y="1631950"/>
                </a:lnTo>
                <a:lnTo>
                  <a:pt x="0" y="16319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330574" y="4714874"/>
            <a:ext cx="377816" cy="1050925"/>
            <a:chOff x="3310370" y="463550"/>
            <a:chExt cx="398030" cy="466725"/>
          </a:xfrm>
        </p:grpSpPr>
        <p:sp>
          <p:nvSpPr>
            <p:cNvPr id="29" name="Freeform 28"/>
            <p:cNvSpPr/>
            <p:nvPr/>
          </p:nvSpPr>
          <p:spPr>
            <a:xfrm>
              <a:off x="3606800" y="463550"/>
              <a:ext cx="101600" cy="466725"/>
            </a:xfrm>
            <a:custGeom>
              <a:avLst/>
              <a:gdLst>
                <a:gd name="connsiteX0" fmla="*/ 95250 w 101600"/>
                <a:gd name="connsiteY0" fmla="*/ 0 h 466725"/>
                <a:gd name="connsiteX1" fmla="*/ 0 w 101600"/>
                <a:gd name="connsiteY1" fmla="*/ 0 h 466725"/>
                <a:gd name="connsiteX2" fmla="*/ 0 w 101600"/>
                <a:gd name="connsiteY2" fmla="*/ 466725 h 466725"/>
                <a:gd name="connsiteX3" fmla="*/ 101600 w 101600"/>
                <a:gd name="connsiteY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66725">
                  <a:moveTo>
                    <a:pt x="95250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01600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10370" y="695570"/>
              <a:ext cx="302778" cy="28838"/>
            </a:xfrm>
            <a:custGeom>
              <a:avLst/>
              <a:gdLst>
                <a:gd name="connsiteX0" fmla="*/ 0 w 107950"/>
                <a:gd name="connsiteY0" fmla="*/ 0 h 0"/>
                <a:gd name="connsiteX1" fmla="*/ 107950 w 1079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74278" y="3844917"/>
            <a:ext cx="234126" cy="838207"/>
            <a:chOff x="3461748" y="463550"/>
            <a:chExt cx="246652" cy="466725"/>
          </a:xfrm>
        </p:grpSpPr>
        <p:sp>
          <p:nvSpPr>
            <p:cNvPr id="33" name="Freeform 32"/>
            <p:cNvSpPr/>
            <p:nvPr/>
          </p:nvSpPr>
          <p:spPr>
            <a:xfrm>
              <a:off x="3606800" y="463550"/>
              <a:ext cx="101600" cy="466725"/>
            </a:xfrm>
            <a:custGeom>
              <a:avLst/>
              <a:gdLst>
                <a:gd name="connsiteX0" fmla="*/ 95250 w 101600"/>
                <a:gd name="connsiteY0" fmla="*/ 0 h 466725"/>
                <a:gd name="connsiteX1" fmla="*/ 0 w 101600"/>
                <a:gd name="connsiteY1" fmla="*/ 0 h 466725"/>
                <a:gd name="connsiteX2" fmla="*/ 0 w 101600"/>
                <a:gd name="connsiteY2" fmla="*/ 466725 h 466725"/>
                <a:gd name="connsiteX3" fmla="*/ 101600 w 101600"/>
                <a:gd name="connsiteY3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66725">
                  <a:moveTo>
                    <a:pt x="95250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01600" y="466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461748" y="700874"/>
              <a:ext cx="151400" cy="28838"/>
            </a:xfrm>
            <a:custGeom>
              <a:avLst/>
              <a:gdLst>
                <a:gd name="connsiteX0" fmla="*/ 0 w 107950"/>
                <a:gd name="connsiteY0" fmla="*/ 0 h 0"/>
                <a:gd name="connsiteX1" fmla="*/ 107950 w 1079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950">
                  <a:moveTo>
                    <a:pt x="0" y="0"/>
                  </a:moveTo>
                  <a:lnTo>
                    <a:pt x="1079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2863850" y="3400425"/>
            <a:ext cx="2647950" cy="0"/>
          </a:xfrm>
          <a:custGeom>
            <a:avLst/>
            <a:gdLst>
              <a:gd name="connsiteX0" fmla="*/ 0 w 2647950"/>
              <a:gd name="connsiteY0" fmla="*/ 0 h 0"/>
              <a:gd name="connsiteX1" fmla="*/ 2647950 w 2647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7950">
                <a:moveTo>
                  <a:pt x="0" y="0"/>
                </a:moveTo>
                <a:lnTo>
                  <a:pt x="26479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3394" y="523972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Cervical plexus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569" y="1116527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Brachial plexus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59744" y="1669080"/>
            <a:ext cx="1249060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Cervical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enlargement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9871" y="2290556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Intercostal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nerves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5234" y="3221272"/>
            <a:ext cx="1249060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Lumbar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enlargement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62039" y="4096678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Lumbar plexus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60014" y="5072158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Sacral plexus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6669" y="5902324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Cauda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equina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38305" y="5915120"/>
            <a:ext cx="10791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Coccygeal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14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1400" b="1" baseline="-25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7002" y="5151996"/>
            <a:ext cx="76174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Sacral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erves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lang="en-US" sz="14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– S</a:t>
            </a:r>
            <a:r>
              <a:rPr lang="en-US" sz="140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61689" y="4068464"/>
            <a:ext cx="84189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Lumbar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nerves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lang="en-US" sz="14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– L</a:t>
            </a:r>
            <a:r>
              <a:rPr lang="en-US" sz="140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17605" y="2275662"/>
            <a:ext cx="93006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Thoracic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nerves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lang="en-US" sz="14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– T</a:t>
            </a:r>
            <a:r>
              <a:rPr lang="en-US" sz="140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34314" y="635554"/>
            <a:ext cx="88197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Cervical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nerves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  <a:r>
              <a:rPr lang="en-US" sz="1400" b="1" baseline="-250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– C</a:t>
            </a:r>
            <a:r>
              <a:rPr lang="en-US" sz="1400" b="1" baseline="-25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BA8E"/>
                </a:solidFill>
                <a:latin typeface="Arial" charset="0"/>
              </a:rPr>
              <a:t>Clinical </a:t>
            </a:r>
            <a:r>
              <a:rPr lang="en-US" altLang="en-US" dirty="0">
                <a:solidFill>
                  <a:srgbClr val="36BA8E"/>
                </a:solidFill>
              </a:rPr>
              <a:t>–</a:t>
            </a:r>
            <a:r>
              <a:rPr lang="en-US" dirty="0" smtClean="0">
                <a:solidFill>
                  <a:srgbClr val="36BA8E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CD4233"/>
                </a:solidFill>
                <a:latin typeface="Arial" charset="0"/>
              </a:rPr>
              <a:t>Homeostatic Imbalance 13.8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ea typeface="+mn-ea"/>
                <a:cs typeface="+mn-cs"/>
              </a:rPr>
              <a:t>Sciatica, </a:t>
            </a:r>
            <a:r>
              <a:rPr lang="en-US" dirty="0" smtClean="0">
                <a:ea typeface="+mn-ea"/>
                <a:cs typeface="+mn-cs"/>
              </a:rPr>
              <a:t>a common problem, is characterized by stabbing pain radiating over course of the sciatic nerve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Injury could be caused by a fall, disc herniation, or badly placed injection into the buttock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If the nerve is transected, leg is nearly useless and cannot be flexed because hamstrings are paralyzed</a:t>
            </a:r>
            <a:endParaRPr lang="en-US" sz="3000" dirty="0" smtClean="0"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BA8E"/>
                </a:solidFill>
                <a:latin typeface="Arial" charset="0"/>
              </a:rPr>
              <a:t>Clinical </a:t>
            </a:r>
            <a:r>
              <a:rPr lang="en-US" altLang="en-US" dirty="0">
                <a:solidFill>
                  <a:srgbClr val="36BA8E"/>
                </a:solidFill>
              </a:rPr>
              <a:t>–</a:t>
            </a:r>
            <a:r>
              <a:rPr lang="en-US" dirty="0" smtClean="0">
                <a:solidFill>
                  <a:srgbClr val="36BA8E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CD4233"/>
                </a:solidFill>
                <a:latin typeface="Arial" charset="0"/>
              </a:rPr>
              <a:t>Homeostatic Imbalance 13.8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Foot and ankle cannot move at all, so foot drops into plantar flexion, a condition called </a:t>
            </a:r>
            <a:r>
              <a:rPr lang="en-US" i="1" dirty="0" smtClean="0">
                <a:ea typeface="+mn-ea"/>
                <a:cs typeface="+mn-cs"/>
              </a:rPr>
              <a:t>footdrop</a:t>
            </a:r>
          </a:p>
          <a:p>
            <a:pPr eaLnBrk="1" hangingPunct="1">
              <a:defRPr/>
            </a:pPr>
            <a:r>
              <a:rPr lang="en-US" i="1" dirty="0" smtClean="0">
                <a:ea typeface="+mn-ea"/>
                <a:cs typeface="+mn-cs"/>
              </a:rPr>
              <a:t>Recovery from sciatic </a:t>
            </a:r>
            <a:r>
              <a:rPr lang="en-US" dirty="0" smtClean="0">
                <a:ea typeface="+mn-ea"/>
                <a:cs typeface="+mn-cs"/>
              </a:rPr>
              <a:t>nerve injury is usually slow and incomplete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For lesions below knee, thigh muscles are spared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If tibial nerve is injured, paralyzed calf muscles cannot plantar flex foot, and a shuffling gait develops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77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Anterolateral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thorax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abdominal wall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Ventral rami of </a:t>
            </a:r>
            <a:r>
              <a:rPr lang="en-US" dirty="0" smtClean="0">
                <a:latin typeface="Arial" charset="0"/>
              </a:rPr>
              <a:t>T</a:t>
            </a:r>
            <a:r>
              <a:rPr lang="en-US" baseline="-25000" dirty="0" smtClean="0">
                <a:latin typeface="Arial" charset="0"/>
              </a:rPr>
              <a:t>12</a:t>
            </a:r>
            <a:r>
              <a:rPr lang="en-US" dirty="0" smtClean="0">
                <a:latin typeface="Arial" charset="0"/>
              </a:rPr>
              <a:t>–T</a:t>
            </a:r>
            <a:r>
              <a:rPr lang="en-US" baseline="-25000" dirty="0" smtClean="0">
                <a:latin typeface="Arial" charset="0"/>
              </a:rPr>
              <a:t>12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are </a:t>
            </a:r>
            <a:r>
              <a:rPr lang="en-US" b="1" dirty="0">
                <a:latin typeface="Arial" charset="0"/>
              </a:rPr>
              <a:t>intercostal nerves </a:t>
            </a:r>
            <a:r>
              <a:rPr lang="en-US" dirty="0">
                <a:latin typeface="Arial" charset="0"/>
              </a:rPr>
              <a:t>that supply muscles of ribs, anterolateral thorax, and abdominal wall</a:t>
            </a:r>
          </a:p>
          <a:p>
            <a:pPr lvl="1"/>
            <a:r>
              <a:rPr lang="en-US" dirty="0">
                <a:latin typeface="Arial" charset="0"/>
              </a:rPr>
              <a:t>Give off cutaneous branches to skin along course</a:t>
            </a:r>
          </a:p>
          <a:p>
            <a:pPr lvl="1"/>
            <a:r>
              <a:rPr lang="en-US" dirty="0" smtClean="0">
                <a:latin typeface="Arial" charset="0"/>
              </a:rPr>
              <a:t>Two </a:t>
            </a:r>
            <a:r>
              <a:rPr lang="en-US" dirty="0">
                <a:latin typeface="Arial" charset="0"/>
              </a:rPr>
              <a:t>special thoracic nerves: </a:t>
            </a:r>
            <a:r>
              <a:rPr lang="en-US" sz="3200" dirty="0">
                <a:latin typeface="Arial" charset="0"/>
              </a:rPr>
              <a:t> </a:t>
            </a:r>
          </a:p>
          <a:p>
            <a:pPr lvl="2"/>
            <a:r>
              <a:rPr lang="en-US" dirty="0">
                <a:latin typeface="Arial" charset="0"/>
              </a:rPr>
              <a:t>Tiny T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</a:t>
            </a:r>
          </a:p>
          <a:p>
            <a:pPr lvl="2"/>
            <a:r>
              <a:rPr lang="en-US" dirty="0" smtClean="0">
                <a:latin typeface="Arial" charset="0"/>
              </a:rPr>
              <a:t>T</a:t>
            </a:r>
            <a:r>
              <a:rPr lang="en-US" baseline="-25000" dirty="0" smtClean="0">
                <a:latin typeface="Arial" charset="0"/>
              </a:rPr>
              <a:t>12</a:t>
            </a:r>
            <a:r>
              <a:rPr lang="en-US" dirty="0" smtClean="0">
                <a:latin typeface="Arial" charset="0"/>
              </a:rPr>
              <a:t>, which </a:t>
            </a:r>
            <a:r>
              <a:rPr lang="en-US" dirty="0">
                <a:latin typeface="Arial" charset="0"/>
              </a:rPr>
              <a:t>is a </a:t>
            </a:r>
            <a:r>
              <a:rPr lang="en-US" b="1" dirty="0">
                <a:latin typeface="Arial" charset="0"/>
              </a:rPr>
              <a:t>subcostal nerve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  <p:sp>
        <p:nvSpPr>
          <p:cNvPr id="7475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Back </a:t>
            </a:r>
          </a:p>
          <a:p>
            <a:pPr lvl="2" eaLnBrk="1" hangingPunct="1"/>
            <a:r>
              <a:rPr lang="en-US" dirty="0">
                <a:latin typeface="Arial" charset="0"/>
              </a:rPr>
              <a:t>Back is innervated by dorsal rami via several branches</a:t>
            </a:r>
          </a:p>
          <a:p>
            <a:pPr lvl="3" eaLnBrk="1" hangingPunct="1"/>
            <a:r>
              <a:rPr lang="en-US" dirty="0">
                <a:latin typeface="Arial" charset="0"/>
              </a:rPr>
              <a:t>Each branch innervates a strip of muscle and skin in line with where it emerges from spinal cord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  <p:sp>
        <p:nvSpPr>
          <p:cNvPr id="76802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Innervation of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skin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dermatomes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en-US" b="1" dirty="0" smtClean="0">
                <a:latin typeface="Arial" charset="0"/>
              </a:rPr>
              <a:t>Dermatome</a:t>
            </a:r>
            <a:r>
              <a:rPr lang="en-US" dirty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area of skin innervated by cutaneous branches of single spinal nerve</a:t>
            </a:r>
          </a:p>
          <a:p>
            <a:pPr lvl="1" eaLnBrk="1" hangingPunct="1"/>
            <a:r>
              <a:rPr lang="en-US" dirty="0">
                <a:latin typeface="Arial" charset="0"/>
              </a:rPr>
              <a:t>All spinal nerves except C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participate in dermatomes</a:t>
            </a:r>
          </a:p>
          <a:p>
            <a:pPr lvl="1" eaLnBrk="1" hangingPunct="1"/>
            <a:r>
              <a:rPr lang="en-US" dirty="0">
                <a:latin typeface="Arial" charset="0"/>
              </a:rPr>
              <a:t>Extent of spinal cord injuries ascertained by affected dermatomes</a:t>
            </a:r>
          </a:p>
          <a:p>
            <a:pPr lvl="1" eaLnBrk="1" hangingPunct="1"/>
            <a:r>
              <a:rPr lang="en-US" dirty="0">
                <a:latin typeface="Arial" charset="0"/>
              </a:rPr>
              <a:t>Most dermatomes overlap, so destruction of a single spinal nerve will not cause complete numbness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204216"/>
            <a:ext cx="6358128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13.13 Map of dermatomes.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900488" y="3409950"/>
            <a:ext cx="183356" cy="0"/>
          </a:xfrm>
          <a:custGeom>
            <a:avLst/>
            <a:gdLst>
              <a:gd name="connsiteX0" fmla="*/ 0 w 183356"/>
              <a:gd name="connsiteY0" fmla="*/ 0 h 0"/>
              <a:gd name="connsiteX1" fmla="*/ 183356 w 1833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356">
                <a:moveTo>
                  <a:pt x="0" y="0"/>
                </a:moveTo>
                <a:lnTo>
                  <a:pt x="183356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24300" y="2809875"/>
            <a:ext cx="207169" cy="0"/>
          </a:xfrm>
          <a:custGeom>
            <a:avLst/>
            <a:gdLst>
              <a:gd name="connsiteX0" fmla="*/ 0 w 207169"/>
              <a:gd name="connsiteY0" fmla="*/ 0 h 0"/>
              <a:gd name="connsiteX1" fmla="*/ 207169 w 2071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69">
                <a:moveTo>
                  <a:pt x="0" y="0"/>
                </a:moveTo>
                <a:lnTo>
                  <a:pt x="207169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07844" y="2859881"/>
            <a:ext cx="85725" cy="0"/>
          </a:xfrm>
          <a:custGeom>
            <a:avLst/>
            <a:gdLst>
              <a:gd name="connsiteX0" fmla="*/ 85725 w 85725"/>
              <a:gd name="connsiteY0" fmla="*/ 0 h 0"/>
              <a:gd name="connsiteX1" fmla="*/ 0 w 85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">
                <a:moveTo>
                  <a:pt x="85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07844" y="3043238"/>
            <a:ext cx="66675" cy="0"/>
          </a:xfrm>
          <a:custGeom>
            <a:avLst/>
            <a:gdLst>
              <a:gd name="connsiteX0" fmla="*/ 66675 w 66675"/>
              <a:gd name="connsiteY0" fmla="*/ 0 h 0"/>
              <a:gd name="connsiteX1" fmla="*/ 0 w 66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>
                <a:moveTo>
                  <a:pt x="6667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96050" y="2852738"/>
            <a:ext cx="319088" cy="154781"/>
          </a:xfrm>
          <a:custGeom>
            <a:avLst/>
            <a:gdLst>
              <a:gd name="connsiteX0" fmla="*/ 0 w 319088"/>
              <a:gd name="connsiteY0" fmla="*/ 0 h 154781"/>
              <a:gd name="connsiteX1" fmla="*/ 202406 w 319088"/>
              <a:gd name="connsiteY1" fmla="*/ 154781 h 154781"/>
              <a:gd name="connsiteX2" fmla="*/ 319088 w 319088"/>
              <a:gd name="connsiteY2" fmla="*/ 154781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88" h="154781">
                <a:moveTo>
                  <a:pt x="0" y="0"/>
                </a:moveTo>
                <a:lnTo>
                  <a:pt x="202406" y="154781"/>
                </a:lnTo>
                <a:lnTo>
                  <a:pt x="319088" y="154781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703219" y="2902744"/>
            <a:ext cx="109537" cy="0"/>
          </a:xfrm>
          <a:custGeom>
            <a:avLst/>
            <a:gdLst>
              <a:gd name="connsiteX0" fmla="*/ 109537 w 109537"/>
              <a:gd name="connsiteY0" fmla="*/ 0 h 0"/>
              <a:gd name="connsiteX1" fmla="*/ 0 w 1095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537">
                <a:moveTo>
                  <a:pt x="109537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81788" y="2738438"/>
            <a:ext cx="128587" cy="54769"/>
          </a:xfrm>
          <a:custGeom>
            <a:avLst/>
            <a:gdLst>
              <a:gd name="connsiteX0" fmla="*/ 0 w 128587"/>
              <a:gd name="connsiteY0" fmla="*/ 0 h 54769"/>
              <a:gd name="connsiteX1" fmla="*/ 61912 w 128587"/>
              <a:gd name="connsiteY1" fmla="*/ 54769 h 54769"/>
              <a:gd name="connsiteX2" fmla="*/ 128587 w 128587"/>
              <a:gd name="connsiteY2" fmla="*/ 54769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87" h="54769">
                <a:moveTo>
                  <a:pt x="0" y="0"/>
                </a:moveTo>
                <a:lnTo>
                  <a:pt x="61912" y="54769"/>
                </a:lnTo>
                <a:lnTo>
                  <a:pt x="128587" y="5476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653213" y="2671763"/>
            <a:ext cx="76200" cy="0"/>
          </a:xfrm>
          <a:custGeom>
            <a:avLst/>
            <a:gdLst>
              <a:gd name="connsiteX0" fmla="*/ 0 w 76200"/>
              <a:gd name="connsiteY0" fmla="*/ 0 h 0"/>
              <a:gd name="connsiteX1" fmla="*/ 76200 w 76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655594" y="2552700"/>
            <a:ext cx="76200" cy="28575"/>
          </a:xfrm>
          <a:custGeom>
            <a:avLst/>
            <a:gdLst>
              <a:gd name="connsiteX0" fmla="*/ 0 w 76200"/>
              <a:gd name="connsiteY0" fmla="*/ 28575 h 28575"/>
              <a:gd name="connsiteX1" fmla="*/ 50006 w 76200"/>
              <a:gd name="connsiteY1" fmla="*/ 0 h 28575"/>
              <a:gd name="connsiteX2" fmla="*/ 76200 w 76200"/>
              <a:gd name="connsiteY2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" h="28575">
                <a:moveTo>
                  <a:pt x="0" y="28575"/>
                </a:moveTo>
                <a:lnTo>
                  <a:pt x="50006" y="0"/>
                </a:lnTo>
                <a:lnTo>
                  <a:pt x="762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196138" y="2488406"/>
            <a:ext cx="80962" cy="0"/>
          </a:xfrm>
          <a:custGeom>
            <a:avLst/>
            <a:gdLst>
              <a:gd name="connsiteX0" fmla="*/ 80962 w 80962"/>
              <a:gd name="connsiteY0" fmla="*/ 0 h 0"/>
              <a:gd name="connsiteX1" fmla="*/ 0 w 809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2">
                <a:moveTo>
                  <a:pt x="80962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267450" y="3831432"/>
            <a:ext cx="57150" cy="0"/>
          </a:xfrm>
          <a:custGeom>
            <a:avLst/>
            <a:gdLst>
              <a:gd name="connsiteX0" fmla="*/ 57150 w 57150"/>
              <a:gd name="connsiteY0" fmla="*/ 0 h 0"/>
              <a:gd name="connsiteX1" fmla="*/ 0 w 57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>
                <a:moveTo>
                  <a:pt x="571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76950" y="3831431"/>
            <a:ext cx="57150" cy="0"/>
          </a:xfrm>
          <a:custGeom>
            <a:avLst/>
            <a:gdLst>
              <a:gd name="connsiteX0" fmla="*/ 57150 w 57150"/>
              <a:gd name="connsiteY0" fmla="*/ 0 h 0"/>
              <a:gd name="connsiteX1" fmla="*/ 0 w 57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">
                <a:moveTo>
                  <a:pt x="571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274593" y="4119563"/>
            <a:ext cx="100013" cy="0"/>
          </a:xfrm>
          <a:custGeom>
            <a:avLst/>
            <a:gdLst>
              <a:gd name="connsiteX0" fmla="*/ 100013 w 100013"/>
              <a:gd name="connsiteY0" fmla="*/ 0 h 0"/>
              <a:gd name="connsiteX1" fmla="*/ 0 w 1000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3">
                <a:moveTo>
                  <a:pt x="10001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026944" y="4117182"/>
            <a:ext cx="107156" cy="0"/>
          </a:xfrm>
          <a:custGeom>
            <a:avLst/>
            <a:gdLst>
              <a:gd name="connsiteX0" fmla="*/ 107156 w 107156"/>
              <a:gd name="connsiteY0" fmla="*/ 0 h 0"/>
              <a:gd name="connsiteX1" fmla="*/ 0 w 1071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156">
                <a:moveTo>
                  <a:pt x="10715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460331" y="4862513"/>
            <a:ext cx="64294" cy="0"/>
          </a:xfrm>
          <a:custGeom>
            <a:avLst/>
            <a:gdLst>
              <a:gd name="connsiteX0" fmla="*/ 64294 w 64294"/>
              <a:gd name="connsiteY0" fmla="*/ 0 h 0"/>
              <a:gd name="connsiteX1" fmla="*/ 0 w 642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94">
                <a:moveTo>
                  <a:pt x="64294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469856" y="5264944"/>
            <a:ext cx="119063" cy="0"/>
          </a:xfrm>
          <a:custGeom>
            <a:avLst/>
            <a:gdLst>
              <a:gd name="connsiteX0" fmla="*/ 119063 w 119063"/>
              <a:gd name="connsiteY0" fmla="*/ 0 h 0"/>
              <a:gd name="connsiteX1" fmla="*/ 0 w 1190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3">
                <a:moveTo>
                  <a:pt x="11906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36206" y="2552700"/>
            <a:ext cx="195263" cy="0"/>
          </a:xfrm>
          <a:custGeom>
            <a:avLst/>
            <a:gdLst>
              <a:gd name="connsiteX0" fmla="*/ 195263 w 195263"/>
              <a:gd name="connsiteY0" fmla="*/ 0 h 0"/>
              <a:gd name="connsiteX1" fmla="*/ 0 w 1952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263">
                <a:moveTo>
                  <a:pt x="19526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83556" y="3407569"/>
            <a:ext cx="178594" cy="0"/>
          </a:xfrm>
          <a:custGeom>
            <a:avLst/>
            <a:gdLst>
              <a:gd name="connsiteX0" fmla="*/ 178594 w 178594"/>
              <a:gd name="connsiteY0" fmla="*/ 0 h 0"/>
              <a:gd name="connsiteX1" fmla="*/ 0 w 1785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94">
                <a:moveTo>
                  <a:pt x="178594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769269" y="2817019"/>
            <a:ext cx="178594" cy="0"/>
          </a:xfrm>
          <a:custGeom>
            <a:avLst/>
            <a:gdLst>
              <a:gd name="connsiteX0" fmla="*/ 178594 w 178594"/>
              <a:gd name="connsiteY0" fmla="*/ 0 h 0"/>
              <a:gd name="connsiteX1" fmla="*/ 0 w 1785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94">
                <a:moveTo>
                  <a:pt x="178594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766888" y="2555081"/>
            <a:ext cx="178593" cy="0"/>
          </a:xfrm>
          <a:custGeom>
            <a:avLst/>
            <a:gdLst>
              <a:gd name="connsiteX0" fmla="*/ 178593 w 178593"/>
              <a:gd name="connsiteY0" fmla="*/ 0 h 0"/>
              <a:gd name="connsiteX1" fmla="*/ 0 w 17859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593">
                <a:moveTo>
                  <a:pt x="17859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047875" y="1985963"/>
            <a:ext cx="361950" cy="0"/>
          </a:xfrm>
          <a:custGeom>
            <a:avLst/>
            <a:gdLst>
              <a:gd name="connsiteX0" fmla="*/ 361950 w 361950"/>
              <a:gd name="connsiteY0" fmla="*/ 0 h 0"/>
              <a:gd name="connsiteX1" fmla="*/ 0 w 36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950">
                <a:moveTo>
                  <a:pt x="36195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486150" y="1988344"/>
            <a:ext cx="364331" cy="0"/>
          </a:xfrm>
          <a:custGeom>
            <a:avLst/>
            <a:gdLst>
              <a:gd name="connsiteX0" fmla="*/ 364331 w 364331"/>
              <a:gd name="connsiteY0" fmla="*/ 0 h 0"/>
              <a:gd name="connsiteX1" fmla="*/ 0 w 3643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331">
                <a:moveTo>
                  <a:pt x="364331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990850" y="957262"/>
            <a:ext cx="264319" cy="119063"/>
          </a:xfrm>
          <a:custGeom>
            <a:avLst/>
            <a:gdLst>
              <a:gd name="connsiteX0" fmla="*/ 0 w 264319"/>
              <a:gd name="connsiteY0" fmla="*/ 119063 h 119063"/>
              <a:gd name="connsiteX1" fmla="*/ 216694 w 264319"/>
              <a:gd name="connsiteY1" fmla="*/ 0 h 119063"/>
              <a:gd name="connsiteX2" fmla="*/ 264319 w 264319"/>
              <a:gd name="connsiteY2" fmla="*/ 0 h 11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319" h="119063">
                <a:moveTo>
                  <a:pt x="0" y="119063"/>
                </a:moveTo>
                <a:lnTo>
                  <a:pt x="216694" y="0"/>
                </a:lnTo>
                <a:lnTo>
                  <a:pt x="264319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100388" y="1083469"/>
            <a:ext cx="154781" cy="0"/>
          </a:xfrm>
          <a:custGeom>
            <a:avLst/>
            <a:gdLst>
              <a:gd name="connsiteX0" fmla="*/ 154781 w 154781"/>
              <a:gd name="connsiteY0" fmla="*/ 0 h 0"/>
              <a:gd name="connsiteX1" fmla="*/ 0 w 15478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781">
                <a:moveTo>
                  <a:pt x="154781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562350" y="5643562"/>
            <a:ext cx="133350" cy="0"/>
          </a:xfrm>
          <a:custGeom>
            <a:avLst/>
            <a:gdLst>
              <a:gd name="connsiteX0" fmla="*/ 0 w 133350"/>
              <a:gd name="connsiteY0" fmla="*/ 0 h 0"/>
              <a:gd name="connsiteX1" fmla="*/ 133350 w 1333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">
                <a:moveTo>
                  <a:pt x="0" y="0"/>
                </a:moveTo>
                <a:lnTo>
                  <a:pt x="1333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190750" y="5638800"/>
            <a:ext cx="138113" cy="0"/>
          </a:xfrm>
          <a:custGeom>
            <a:avLst/>
            <a:gdLst>
              <a:gd name="connsiteX0" fmla="*/ 138113 w 138113"/>
              <a:gd name="connsiteY0" fmla="*/ 0 h 0"/>
              <a:gd name="connsiteX1" fmla="*/ 0 w 1381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3">
                <a:moveTo>
                  <a:pt x="13811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0159" y="844358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3969" y="973898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C3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79466" y="1188226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C4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847" y="1410174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86847" y="152020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86847" y="163023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847" y="174026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T3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6847" y="185029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T4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6847" y="197556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86847" y="208559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86847" y="223372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T7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6847" y="235899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T8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6847" y="248426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T9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56367" y="2647634"/>
            <a:ext cx="36901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T10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8747" y="2795764"/>
            <a:ext cx="36901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T11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56367" y="2981994"/>
            <a:ext cx="36901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T12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79828" y="187069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4920" y="1878314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0022" y="2446752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2953" y="2710068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3164" y="3305159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C8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15333" y="3224180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C7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13831" y="3081240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53364" y="2441260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53364" y="2703307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71244" y="3297539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C8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60984" y="3201320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C7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27884" y="3066098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46667" y="3048937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96547" y="3050858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46667" y="3384709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27027" y="3384709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94585" y="3751882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L3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76450" y="3751882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L3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56009" y="4172903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L4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10431" y="4156727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L4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39567" y="4867276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38920" y="4870133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15690" y="5525912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54530" y="5533532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69202" y="3194434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71607" y="3293680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40938" y="1489724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03758" y="2385996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57898" y="448118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53135" y="725260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C3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55521" y="867316"/>
            <a:ext cx="32092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C4</a:t>
            </a:r>
          </a:p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C5</a:t>
            </a:r>
          </a:p>
          <a:p>
            <a:pPr eaLnBrk="1" fontAlgn="auto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0754" y="1188226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C7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53136" y="1279631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C8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57899" y="1387703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60281" y="1502918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57901" y="1620514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T3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60283" y="1726205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T4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60284" y="1824753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60285" y="1913777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60286" y="2002801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T7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60287" y="2087063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T8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60288" y="2171325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T9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31717" y="2255587"/>
            <a:ext cx="36901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T10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948488" y="1595438"/>
            <a:ext cx="69056" cy="0"/>
          </a:xfrm>
          <a:custGeom>
            <a:avLst/>
            <a:gdLst>
              <a:gd name="connsiteX0" fmla="*/ 0 w 69056"/>
              <a:gd name="connsiteY0" fmla="*/ 0 h 0"/>
              <a:gd name="connsiteX1" fmla="*/ 69056 w 690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56">
                <a:moveTo>
                  <a:pt x="0" y="0"/>
                </a:moveTo>
                <a:lnTo>
                  <a:pt x="69056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90681" y="2385996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C6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110153" y="2573637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C7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15313" y="2781158"/>
            <a:ext cx="320922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C8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81486" y="2743200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79105" y="2926065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L4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79334" y="2723168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312601" y="2884777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08017" y="2951782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S3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46111" y="3057050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S4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79443" y="3169461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S5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22130" y="3549539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19696" y="3550872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01098" y="3551393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93457" y="3553251"/>
            <a:ext cx="31451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55633" y="3721401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L1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057830" y="4007152"/>
            <a:ext cx="309700" cy="22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3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L2</a:t>
            </a:r>
            <a:endParaRPr lang="en-US" sz="83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617492" y="4033343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L5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494527" y="4033343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L5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48402" y="4748971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L3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48402" y="5151024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L4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552423" y="5950747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L4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668325" y="6067048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L5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52063" y="6066291"/>
            <a:ext cx="298480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S1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6919913" y="6167438"/>
            <a:ext cx="95250" cy="0"/>
          </a:xfrm>
          <a:custGeom>
            <a:avLst/>
            <a:gdLst>
              <a:gd name="connsiteX0" fmla="*/ 0 w 95250"/>
              <a:gd name="connsiteY0" fmla="*/ 0 h 0"/>
              <a:gd name="connsiteX1" fmla="*/ 95250 w 95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573730" y="5955512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L4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64191" y="6066671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L5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165587" y="628780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Anterior view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438501" y="6284452"/>
            <a:ext cx="199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Posterior view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637522" y="2457110"/>
            <a:ext cx="343364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T11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34099" y="2569823"/>
            <a:ext cx="343364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T12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746511" y="2685493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L1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44104" y="2802428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L3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744872" y="2903488"/>
            <a:ext cx="29206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L5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008813" y="2586810"/>
            <a:ext cx="30328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C7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992541" y="2778529"/>
            <a:ext cx="303288" cy="204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C8</a:t>
            </a:r>
            <a:endParaRPr lang="en-US" sz="7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29372" y="2504440"/>
            <a:ext cx="72706" cy="45720"/>
          </a:xfrm>
          <a:custGeom>
            <a:avLst/>
            <a:gdLst>
              <a:gd name="connsiteX0" fmla="*/ 0 w 88900"/>
              <a:gd name="connsiteY0" fmla="*/ 0 h 0"/>
              <a:gd name="connsiteX1" fmla="*/ 88900 w 88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Innervation of Specific Body Regions (cont.)</a:t>
            </a:r>
            <a:endParaRPr lang="en-US" dirty="0"/>
          </a:p>
        </p:txBody>
      </p:sp>
      <p:sp>
        <p:nvSpPr>
          <p:cNvPr id="79874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Innervation of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joints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To remember which nerves serve which synovial joint, use:</a:t>
            </a:r>
            <a:endParaRPr lang="en-US" b="1" dirty="0">
              <a:latin typeface="Arial" charset="0"/>
            </a:endParaRPr>
          </a:p>
          <a:p>
            <a:pPr lvl="2" eaLnBrk="1" hangingPunct="1"/>
            <a:r>
              <a:rPr lang="en-US" b="1" dirty="0" smtClean="0">
                <a:latin typeface="Arial" charset="0"/>
              </a:rPr>
              <a:t>Hilton’s </a:t>
            </a:r>
            <a:r>
              <a:rPr lang="en-US" b="1" dirty="0">
                <a:latin typeface="Arial" charset="0"/>
              </a:rPr>
              <a:t>law</a:t>
            </a:r>
            <a:r>
              <a:rPr lang="en-US" dirty="0">
                <a:latin typeface="Arial" charset="0"/>
              </a:rPr>
              <a:t>: Any nerve serving a muscle that produces movement at a joint also innervates that joint and skin over that joint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13.5  Spinal </a:t>
            </a:r>
            <a:r>
              <a:rPr lang="en-US" dirty="0" smtClean="0">
                <a:solidFill>
                  <a:srgbClr val="000000"/>
                </a:solidFill>
              </a:rPr>
              <a:t>Nerves</a:t>
            </a:r>
            <a:endParaRPr lang="en-US" dirty="0"/>
          </a:p>
        </p:txBody>
      </p:sp>
      <p:sp>
        <p:nvSpPr>
          <p:cNvPr id="28674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201738"/>
            <a:ext cx="8839200" cy="53514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Each spinal nerve is connected to spinal cord via two roots:</a:t>
            </a:r>
          </a:p>
          <a:p>
            <a:pPr lvl="1"/>
            <a:r>
              <a:rPr lang="en-US" b="1" dirty="0">
                <a:latin typeface="Arial" charset="0"/>
              </a:rPr>
              <a:t>Ventral roots</a:t>
            </a:r>
          </a:p>
          <a:p>
            <a:pPr lvl="2"/>
            <a:r>
              <a:rPr lang="en-US" dirty="0">
                <a:latin typeface="Arial" charset="0"/>
              </a:rPr>
              <a:t>Contain </a:t>
            </a:r>
            <a:r>
              <a:rPr lang="en-US" i="1" dirty="0">
                <a:latin typeface="Arial" charset="0"/>
              </a:rPr>
              <a:t>motor</a:t>
            </a:r>
            <a:r>
              <a:rPr lang="en-US" dirty="0">
                <a:latin typeface="Arial" charset="0"/>
              </a:rPr>
              <a:t> (efferent) fibers from ventral horn motor neurons that innervate skeletal muscles</a:t>
            </a:r>
          </a:p>
          <a:p>
            <a:pPr lvl="1"/>
            <a:r>
              <a:rPr lang="en-US" b="1" dirty="0">
                <a:latin typeface="Arial" charset="0"/>
              </a:rPr>
              <a:t>Dorsal roots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Contain </a:t>
            </a:r>
            <a:r>
              <a:rPr lang="en-US" i="1" dirty="0">
                <a:latin typeface="Arial" charset="0"/>
              </a:rPr>
              <a:t>sensory</a:t>
            </a:r>
            <a:r>
              <a:rPr lang="en-US" dirty="0">
                <a:latin typeface="Arial" charset="0"/>
              </a:rPr>
              <a:t> (afferent) fibers from sensory neurons in dorsal root ganglia that conduct impulses from peripheral receptors</a:t>
            </a:r>
          </a:p>
          <a:p>
            <a:pPr eaLnBrk="1" hangingPunct="1"/>
            <a:r>
              <a:rPr lang="en-US" dirty="0">
                <a:latin typeface="Arial" charset="0"/>
              </a:rPr>
              <a:t>Both ventral and dorsal roots are branched medially as </a:t>
            </a:r>
            <a:r>
              <a:rPr lang="en-US" b="1" dirty="0">
                <a:latin typeface="Arial" charset="0"/>
              </a:rPr>
              <a:t>rootlets </a:t>
            </a:r>
            <a:r>
              <a:rPr lang="en-US" dirty="0">
                <a:latin typeface="Arial" charset="0"/>
              </a:rPr>
              <a:t>that then join laterally to form spinal nerve</a:t>
            </a:r>
            <a:endParaRPr lang="en-US" b="1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42544"/>
            <a:ext cx="8546592" cy="57729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13.8a </a:t>
            </a:r>
            <a:r>
              <a:rPr lang="en-US" dirty="0">
                <a:latin typeface="Arial" pitchFamily="34" charset="0"/>
                <a:cs typeface="Arial" pitchFamily="34" charset="0"/>
              </a:rPr>
              <a:t>Formation of spinal nerves and rami distribution.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3390900" y="681038"/>
            <a:ext cx="1300163" cy="1133475"/>
          </a:xfrm>
          <a:custGeom>
            <a:avLst/>
            <a:gdLst>
              <a:gd name="connsiteX0" fmla="*/ 0 w 1300163"/>
              <a:gd name="connsiteY0" fmla="*/ 0 h 1133475"/>
              <a:gd name="connsiteX1" fmla="*/ 533400 w 1300163"/>
              <a:gd name="connsiteY1" fmla="*/ 0 h 1133475"/>
              <a:gd name="connsiteX2" fmla="*/ 1300163 w 1300163"/>
              <a:gd name="connsiteY2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0163" h="1133475">
                <a:moveTo>
                  <a:pt x="0" y="0"/>
                </a:moveTo>
                <a:lnTo>
                  <a:pt x="533400" y="0"/>
                </a:lnTo>
                <a:lnTo>
                  <a:pt x="1300163" y="113347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471862" y="976313"/>
            <a:ext cx="990600" cy="909637"/>
          </a:xfrm>
          <a:custGeom>
            <a:avLst/>
            <a:gdLst>
              <a:gd name="connsiteX0" fmla="*/ 0 w 990600"/>
              <a:gd name="connsiteY0" fmla="*/ 0 h 909637"/>
              <a:gd name="connsiteX1" fmla="*/ 371475 w 990600"/>
              <a:gd name="connsiteY1" fmla="*/ 0 h 909637"/>
              <a:gd name="connsiteX2" fmla="*/ 990600 w 990600"/>
              <a:gd name="connsiteY2" fmla="*/ 909637 h 90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0" h="909637">
                <a:moveTo>
                  <a:pt x="0" y="0"/>
                </a:moveTo>
                <a:lnTo>
                  <a:pt x="371475" y="0"/>
                </a:lnTo>
                <a:lnTo>
                  <a:pt x="990600" y="909637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43300" y="1290638"/>
            <a:ext cx="609600" cy="1343025"/>
          </a:xfrm>
          <a:custGeom>
            <a:avLst/>
            <a:gdLst>
              <a:gd name="connsiteX0" fmla="*/ 0 w 609600"/>
              <a:gd name="connsiteY0" fmla="*/ 0 h 1343025"/>
              <a:gd name="connsiteX1" fmla="*/ 214313 w 609600"/>
              <a:gd name="connsiteY1" fmla="*/ 0 h 1343025"/>
              <a:gd name="connsiteX2" fmla="*/ 609600 w 609600"/>
              <a:gd name="connsiteY2" fmla="*/ 1343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1343025">
                <a:moveTo>
                  <a:pt x="0" y="0"/>
                </a:moveTo>
                <a:lnTo>
                  <a:pt x="214313" y="0"/>
                </a:lnTo>
                <a:lnTo>
                  <a:pt x="609600" y="13430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471862" y="1590675"/>
            <a:ext cx="481013" cy="881063"/>
          </a:xfrm>
          <a:custGeom>
            <a:avLst/>
            <a:gdLst>
              <a:gd name="connsiteX0" fmla="*/ 0 w 481013"/>
              <a:gd name="connsiteY0" fmla="*/ 0 h 881063"/>
              <a:gd name="connsiteX1" fmla="*/ 190500 w 481013"/>
              <a:gd name="connsiteY1" fmla="*/ 0 h 881063"/>
              <a:gd name="connsiteX2" fmla="*/ 481013 w 481013"/>
              <a:gd name="connsiteY2" fmla="*/ 881063 h 88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013" h="881063">
                <a:moveTo>
                  <a:pt x="0" y="0"/>
                </a:moveTo>
                <a:lnTo>
                  <a:pt x="190500" y="0"/>
                </a:lnTo>
                <a:lnTo>
                  <a:pt x="481013" y="88106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562100" y="1831975"/>
            <a:ext cx="2105025" cy="654050"/>
          </a:xfrm>
          <a:custGeom>
            <a:avLst/>
            <a:gdLst>
              <a:gd name="connsiteX0" fmla="*/ 0 w 2101850"/>
              <a:gd name="connsiteY0" fmla="*/ 0 h 654050"/>
              <a:gd name="connsiteX1" fmla="*/ 1638300 w 2101850"/>
              <a:gd name="connsiteY1" fmla="*/ 0 h 654050"/>
              <a:gd name="connsiteX2" fmla="*/ 2101850 w 2101850"/>
              <a:gd name="connsiteY2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1850" h="654050">
                <a:moveTo>
                  <a:pt x="0" y="0"/>
                </a:moveTo>
                <a:lnTo>
                  <a:pt x="1638300" y="0"/>
                </a:lnTo>
                <a:lnTo>
                  <a:pt x="2101850" y="6540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49425" y="2190750"/>
            <a:ext cx="1330325" cy="158750"/>
          </a:xfrm>
          <a:custGeom>
            <a:avLst/>
            <a:gdLst>
              <a:gd name="connsiteX0" fmla="*/ 1330325 w 1330325"/>
              <a:gd name="connsiteY0" fmla="*/ 0 h 158750"/>
              <a:gd name="connsiteX1" fmla="*/ 254000 w 1330325"/>
              <a:gd name="connsiteY1" fmla="*/ 158750 h 158750"/>
              <a:gd name="connsiteX2" fmla="*/ 0 w 1330325"/>
              <a:gd name="connsiteY2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0325" h="158750">
                <a:moveTo>
                  <a:pt x="1330325" y="0"/>
                </a:moveTo>
                <a:lnTo>
                  <a:pt x="254000" y="158750"/>
                </a:lnTo>
                <a:lnTo>
                  <a:pt x="0" y="1587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838325" y="2508250"/>
            <a:ext cx="1022350" cy="377825"/>
          </a:xfrm>
          <a:custGeom>
            <a:avLst/>
            <a:gdLst>
              <a:gd name="connsiteX0" fmla="*/ 1022350 w 1022350"/>
              <a:gd name="connsiteY0" fmla="*/ 0 h 377825"/>
              <a:gd name="connsiteX1" fmla="*/ 269875 w 1022350"/>
              <a:gd name="connsiteY1" fmla="*/ 377825 h 377825"/>
              <a:gd name="connsiteX2" fmla="*/ 0 w 1022350"/>
              <a:gd name="connsiteY2" fmla="*/ 377825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350" h="377825">
                <a:moveTo>
                  <a:pt x="1022350" y="0"/>
                </a:moveTo>
                <a:lnTo>
                  <a:pt x="269875" y="377825"/>
                </a:lnTo>
                <a:lnTo>
                  <a:pt x="0" y="3778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666875" y="2590800"/>
            <a:ext cx="1600200" cy="838200"/>
          </a:xfrm>
          <a:custGeom>
            <a:avLst/>
            <a:gdLst>
              <a:gd name="connsiteX0" fmla="*/ 1600200 w 1600200"/>
              <a:gd name="connsiteY0" fmla="*/ 0 h 838200"/>
              <a:gd name="connsiteX1" fmla="*/ 361950 w 1600200"/>
              <a:gd name="connsiteY1" fmla="*/ 838200 h 838200"/>
              <a:gd name="connsiteX2" fmla="*/ 0 w 160020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838200">
                <a:moveTo>
                  <a:pt x="1600200" y="0"/>
                </a:moveTo>
                <a:lnTo>
                  <a:pt x="361950" y="838200"/>
                </a:lnTo>
                <a:lnTo>
                  <a:pt x="0" y="8382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43150" y="2743200"/>
            <a:ext cx="987425" cy="1073150"/>
            <a:chOff x="2343150" y="2743200"/>
            <a:chExt cx="987425" cy="1073150"/>
          </a:xfrm>
        </p:grpSpPr>
        <p:sp>
          <p:nvSpPr>
            <p:cNvPr id="16" name="Freeform 15"/>
            <p:cNvSpPr/>
            <p:nvPr/>
          </p:nvSpPr>
          <p:spPr>
            <a:xfrm>
              <a:off x="2343150" y="2755900"/>
              <a:ext cx="987425" cy="1057275"/>
            </a:xfrm>
            <a:custGeom>
              <a:avLst/>
              <a:gdLst>
                <a:gd name="connsiteX0" fmla="*/ 990600 w 990600"/>
                <a:gd name="connsiteY0" fmla="*/ 0 h 1057275"/>
                <a:gd name="connsiteX1" fmla="*/ 301625 w 990600"/>
                <a:gd name="connsiteY1" fmla="*/ 1057275 h 1057275"/>
                <a:gd name="connsiteX2" fmla="*/ 0 w 990600"/>
                <a:gd name="connsiteY2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600" h="1057275">
                  <a:moveTo>
                    <a:pt x="990600" y="0"/>
                  </a:moveTo>
                  <a:lnTo>
                    <a:pt x="301625" y="1057275"/>
                  </a:lnTo>
                  <a:lnTo>
                    <a:pt x="0" y="105727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41600" y="2743200"/>
              <a:ext cx="533400" cy="1073150"/>
            </a:xfrm>
            <a:custGeom>
              <a:avLst/>
              <a:gdLst>
                <a:gd name="connsiteX0" fmla="*/ 533400 w 533400"/>
                <a:gd name="connsiteY0" fmla="*/ 0 h 1073150"/>
                <a:gd name="connsiteX1" fmla="*/ 0 w 533400"/>
                <a:gd name="connsiteY1" fmla="*/ 1073150 h 107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 h="1073150">
                  <a:moveTo>
                    <a:pt x="533400" y="0"/>
                  </a:moveTo>
                  <a:lnTo>
                    <a:pt x="0" y="107315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2032000" y="4105275"/>
            <a:ext cx="1390650" cy="76200"/>
          </a:xfrm>
          <a:custGeom>
            <a:avLst/>
            <a:gdLst>
              <a:gd name="connsiteX0" fmla="*/ 0 w 1390650"/>
              <a:gd name="connsiteY0" fmla="*/ 73025 h 76200"/>
              <a:gd name="connsiteX1" fmla="*/ 733425 w 1390650"/>
              <a:gd name="connsiteY1" fmla="*/ 76200 h 76200"/>
              <a:gd name="connsiteX2" fmla="*/ 1390650 w 1390650"/>
              <a:gd name="connsiteY2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650" h="76200">
                <a:moveTo>
                  <a:pt x="0" y="73025"/>
                </a:moveTo>
                <a:lnTo>
                  <a:pt x="733425" y="76200"/>
                </a:lnTo>
                <a:lnTo>
                  <a:pt x="139065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6050" y="1200150"/>
            <a:ext cx="876300" cy="1371600"/>
            <a:chOff x="5226050" y="1200150"/>
            <a:chExt cx="876300" cy="1371600"/>
          </a:xfrm>
        </p:grpSpPr>
        <p:sp>
          <p:nvSpPr>
            <p:cNvPr id="20" name="Freeform 19"/>
            <p:cNvSpPr/>
            <p:nvPr/>
          </p:nvSpPr>
          <p:spPr>
            <a:xfrm>
              <a:off x="5324475" y="1200150"/>
              <a:ext cx="777875" cy="1371600"/>
            </a:xfrm>
            <a:custGeom>
              <a:avLst/>
              <a:gdLst>
                <a:gd name="connsiteX0" fmla="*/ 777875 w 777875"/>
                <a:gd name="connsiteY0" fmla="*/ 0 h 1371600"/>
                <a:gd name="connsiteX1" fmla="*/ 647700 w 777875"/>
                <a:gd name="connsiteY1" fmla="*/ 0 h 1371600"/>
                <a:gd name="connsiteX2" fmla="*/ 0 w 777875"/>
                <a:gd name="connsiteY2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75" h="1371600">
                  <a:moveTo>
                    <a:pt x="777875" y="0"/>
                  </a:moveTo>
                  <a:lnTo>
                    <a:pt x="647700" y="0"/>
                  </a:lnTo>
                  <a:lnTo>
                    <a:pt x="0" y="13716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226050" y="1841500"/>
              <a:ext cx="444500" cy="571500"/>
            </a:xfrm>
            <a:custGeom>
              <a:avLst/>
              <a:gdLst>
                <a:gd name="connsiteX0" fmla="*/ 0 w 454025"/>
                <a:gd name="connsiteY0" fmla="*/ 498475 h 593725"/>
                <a:gd name="connsiteX1" fmla="*/ 454025 w 454025"/>
                <a:gd name="connsiteY1" fmla="*/ 0 h 593725"/>
                <a:gd name="connsiteX2" fmla="*/ 41275 w 454025"/>
                <a:gd name="connsiteY2" fmla="*/ 593725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025" h="593725">
                  <a:moveTo>
                    <a:pt x="0" y="498475"/>
                  </a:moveTo>
                  <a:lnTo>
                    <a:pt x="454025" y="0"/>
                  </a:lnTo>
                  <a:lnTo>
                    <a:pt x="41275" y="59372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11800" y="1831975"/>
              <a:ext cx="158750" cy="66675"/>
            </a:xfrm>
            <a:custGeom>
              <a:avLst/>
              <a:gdLst>
                <a:gd name="connsiteX0" fmla="*/ 0 w 158750"/>
                <a:gd name="connsiteY0" fmla="*/ 66675 h 66675"/>
                <a:gd name="connsiteX1" fmla="*/ 158750 w 158750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50" h="66675">
                  <a:moveTo>
                    <a:pt x="0" y="66675"/>
                  </a:moveTo>
                  <a:lnTo>
                    <a:pt x="15875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160846" y="496858"/>
            <a:ext cx="1253869" cy="320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Gray matter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50703" y="806422"/>
            <a:ext cx="1340432" cy="320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White matter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54010" y="1115984"/>
            <a:ext cx="1430071" cy="320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Ventral root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63536" y="1421606"/>
            <a:ext cx="1346651" cy="320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Dorsal root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2151" y="1654254"/>
            <a:ext cx="1346651" cy="525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Dorsal </a:t>
            </a:r>
            <a:r>
              <a:rPr lang="en-US" sz="1484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root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84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ganglion</a:t>
            </a:r>
            <a:endParaRPr lang="en-US" sz="1484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6912" y="2168526"/>
            <a:ext cx="1569660" cy="51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Dorsal </a:t>
            </a:r>
            <a:r>
              <a:rPr lang="en-US" sz="1484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ramus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spinal nerve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6784" y="2700757"/>
            <a:ext cx="1653081" cy="525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Ventral </a:t>
            </a:r>
            <a:r>
              <a:rPr lang="en-US" sz="1484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ramus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spinal </a:t>
            </a: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  <a:endParaRPr lang="en-US" sz="14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04" y="3251770"/>
            <a:ext cx="1482778" cy="320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Spinal </a:t>
            </a:r>
            <a:r>
              <a:rPr lang="en-US" sz="1484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nerve</a:t>
            </a:r>
            <a:endParaRPr lang="en-US" sz="14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3930" y="3628995"/>
            <a:ext cx="2157963" cy="320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Rami </a:t>
            </a:r>
            <a:r>
              <a:rPr lang="en-US" sz="1484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communicantes</a:t>
            </a:r>
            <a:endParaRPr lang="en-US" sz="14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4008" y="3986077"/>
            <a:ext cx="1850186" cy="525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Sympathetic </a:t>
            </a: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ganglion</a:t>
            </a:r>
            <a:endParaRPr lang="en-US" sz="14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40636" y="1033576"/>
            <a:ext cx="1848583" cy="705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Dorsal and </a:t>
            </a: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ventral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rootlets </a:t>
            </a: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of spinal </a:t>
            </a:r>
            <a:endParaRPr lang="en-US" sz="1484" b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  <a:endParaRPr lang="en-US" sz="1484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668" y="5783529"/>
            <a:ext cx="8593122" cy="549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Anterior view showing spinal cord, associated nerves, and vertebrae. </a:t>
            </a: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dorsal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4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1484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ventral roots arise medially as rootlets and join laterally to form the spinal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13.5  Spinal </a:t>
            </a:r>
            <a:r>
              <a:rPr lang="en-US" dirty="0" smtClean="0">
                <a:solidFill>
                  <a:srgbClr val="000000"/>
                </a:solidFill>
              </a:rPr>
              <a:t>Nerves</a:t>
            </a:r>
            <a:endParaRPr lang="en-US" dirty="0"/>
          </a:p>
        </p:txBody>
      </p:sp>
      <p:sp>
        <p:nvSpPr>
          <p:cNvPr id="31746" name="Rectangle 11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3514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Spinal nerves emerge from vertebral column via their respective intervertebral foramina</a:t>
            </a:r>
          </a:p>
          <a:p>
            <a:pPr eaLnBrk="1" hangingPunct="1"/>
            <a:r>
              <a:rPr lang="en-US" dirty="0">
                <a:latin typeface="Arial" charset="0"/>
              </a:rPr>
              <a:t>Spinal roots become progressively longer  superiorly to inferiorly down cord</a:t>
            </a:r>
          </a:p>
          <a:p>
            <a:pPr lvl="1" eaLnBrk="1" hangingPunct="1"/>
            <a:r>
              <a:rPr lang="en-US" dirty="0">
                <a:latin typeface="Arial" charset="0"/>
              </a:rPr>
              <a:t>Lumbar and sacral roots are very long and extend through lower vertebral canal as </a:t>
            </a:r>
            <a:r>
              <a:rPr lang="en-US" b="1" dirty="0" err="1">
                <a:latin typeface="Arial" charset="0"/>
              </a:rPr>
              <a:t>cauda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equina</a:t>
            </a:r>
            <a:endParaRPr lang="en-US" b="1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13.5  Spinal </a:t>
            </a:r>
            <a:r>
              <a:rPr lang="en-US" dirty="0" smtClean="0">
                <a:solidFill>
                  <a:srgbClr val="000000"/>
                </a:solidFill>
              </a:rPr>
              <a:t>Nerves</a:t>
            </a:r>
            <a:endParaRPr lang="en-US" dirty="0"/>
          </a:p>
        </p:txBody>
      </p:sp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Spinal nerves are quite short (~</a:t>
            </a:r>
            <a:r>
              <a:rPr lang="en-US" dirty="0" smtClean="0">
                <a:latin typeface="Arial" charset="0"/>
              </a:rPr>
              <a:t>1–2 </a:t>
            </a:r>
            <a:r>
              <a:rPr lang="en-US" dirty="0">
                <a:latin typeface="Arial" charset="0"/>
              </a:rPr>
              <a:t>cm)</a:t>
            </a:r>
          </a:p>
          <a:p>
            <a:r>
              <a:rPr lang="en-US" dirty="0">
                <a:latin typeface="Arial" charset="0"/>
              </a:rPr>
              <a:t>Almost immediately after exiting foramen, spinal nerves divide into </a:t>
            </a:r>
            <a:r>
              <a:rPr lang="en-US" dirty="0" smtClean="0">
                <a:latin typeface="Arial" charset="0"/>
              </a:rPr>
              <a:t>three </a:t>
            </a:r>
            <a:r>
              <a:rPr lang="en-US" dirty="0">
                <a:latin typeface="Arial" charset="0"/>
              </a:rPr>
              <a:t>branches:</a:t>
            </a:r>
          </a:p>
          <a:p>
            <a:pPr lvl="1"/>
            <a:r>
              <a:rPr lang="en-US" b="1" dirty="0">
                <a:latin typeface="Arial" charset="0"/>
              </a:rPr>
              <a:t>Dorsal </a:t>
            </a:r>
            <a:r>
              <a:rPr lang="en-US" b="1" dirty="0" smtClean="0">
                <a:latin typeface="Arial" charset="0"/>
              </a:rPr>
              <a:t>ramus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smaller branch</a:t>
            </a:r>
            <a:endParaRPr lang="en-US" b="1" dirty="0">
              <a:latin typeface="Arial" charset="0"/>
            </a:endParaRPr>
          </a:p>
          <a:p>
            <a:pPr lvl="1"/>
            <a:r>
              <a:rPr lang="en-US" b="1" dirty="0">
                <a:latin typeface="Arial" charset="0"/>
              </a:rPr>
              <a:t>Ventral </a:t>
            </a:r>
            <a:r>
              <a:rPr lang="en-US" b="1" dirty="0" smtClean="0">
                <a:latin typeface="Arial" charset="0"/>
              </a:rPr>
              <a:t>ramus</a:t>
            </a:r>
            <a:r>
              <a:rPr lang="en-US" dirty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larger branch</a:t>
            </a:r>
          </a:p>
          <a:p>
            <a:pPr lvl="1"/>
            <a:r>
              <a:rPr lang="en-US" b="1" dirty="0">
                <a:latin typeface="Arial" charset="0"/>
              </a:rPr>
              <a:t>Meningeal </a:t>
            </a:r>
            <a:r>
              <a:rPr lang="en-US" b="1" dirty="0" smtClean="0">
                <a:latin typeface="Arial" charset="0"/>
              </a:rPr>
              <a:t>branch</a:t>
            </a:r>
            <a:r>
              <a:rPr lang="en-US" dirty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tiny branch that reenters vertebral canal to innervate meninges and blood vessels</a:t>
            </a:r>
          </a:p>
          <a:p>
            <a:r>
              <a:rPr lang="en-US" b="1" dirty="0">
                <a:latin typeface="Arial" charset="0"/>
              </a:rPr>
              <a:t>Rami </a:t>
            </a:r>
            <a:r>
              <a:rPr lang="en-US" b="1" dirty="0" err="1">
                <a:latin typeface="Arial" charset="0"/>
              </a:rPr>
              <a:t>communicantes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contain </a:t>
            </a:r>
            <a:r>
              <a:rPr lang="en-US" dirty="0">
                <a:latin typeface="Arial" charset="0"/>
              </a:rPr>
              <a:t>autonomic nerve fibers that join ventral rami in thoracic region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9496"/>
            <a:ext cx="8546592" cy="57790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13.8b </a:t>
            </a:r>
            <a:r>
              <a:rPr lang="en-US" dirty="0">
                <a:latin typeface="Arial" pitchFamily="34" charset="0"/>
                <a:cs typeface="Arial" pitchFamily="34" charset="0"/>
              </a:rPr>
              <a:t>Formation of spinal nerves and rami distribution.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1757363" y="1109663"/>
            <a:ext cx="1128712" cy="633413"/>
          </a:xfrm>
          <a:custGeom>
            <a:avLst/>
            <a:gdLst>
              <a:gd name="connsiteX0" fmla="*/ 0 w 1128712"/>
              <a:gd name="connsiteY0" fmla="*/ 0 h 633413"/>
              <a:gd name="connsiteX1" fmla="*/ 500062 w 1128712"/>
              <a:gd name="connsiteY1" fmla="*/ 0 h 633413"/>
              <a:gd name="connsiteX2" fmla="*/ 1128712 w 1128712"/>
              <a:gd name="connsiteY2" fmla="*/ 633413 h 63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8712" h="633413">
                <a:moveTo>
                  <a:pt x="0" y="0"/>
                </a:moveTo>
                <a:lnTo>
                  <a:pt x="500062" y="0"/>
                </a:lnTo>
                <a:lnTo>
                  <a:pt x="1128712" y="633413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66875" y="1928812"/>
            <a:ext cx="1333500" cy="141288"/>
          </a:xfrm>
          <a:custGeom>
            <a:avLst/>
            <a:gdLst>
              <a:gd name="connsiteX0" fmla="*/ 1333500 w 1333500"/>
              <a:gd name="connsiteY0" fmla="*/ 152400 h 152400"/>
              <a:gd name="connsiteX1" fmla="*/ 404813 w 1333500"/>
              <a:gd name="connsiteY1" fmla="*/ 0 h 152400"/>
              <a:gd name="connsiteX2" fmla="*/ 0 w 1333500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152400">
                <a:moveTo>
                  <a:pt x="1333500" y="152400"/>
                </a:moveTo>
                <a:lnTo>
                  <a:pt x="40481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54200" y="1514475"/>
            <a:ext cx="885825" cy="412750"/>
          </a:xfrm>
          <a:custGeom>
            <a:avLst/>
            <a:gdLst>
              <a:gd name="connsiteX0" fmla="*/ 0 w 885825"/>
              <a:gd name="connsiteY0" fmla="*/ 0 h 412750"/>
              <a:gd name="connsiteX1" fmla="*/ 336550 w 885825"/>
              <a:gd name="connsiteY1" fmla="*/ 0 h 412750"/>
              <a:gd name="connsiteX2" fmla="*/ 885825 w 885825"/>
              <a:gd name="connsiteY2" fmla="*/ 4127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412750">
                <a:moveTo>
                  <a:pt x="0" y="0"/>
                </a:moveTo>
                <a:lnTo>
                  <a:pt x="336550" y="0"/>
                </a:lnTo>
                <a:lnTo>
                  <a:pt x="885825" y="4127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33625" y="2244725"/>
            <a:ext cx="736600" cy="95250"/>
          </a:xfrm>
          <a:custGeom>
            <a:avLst/>
            <a:gdLst>
              <a:gd name="connsiteX0" fmla="*/ 0 w 736600"/>
              <a:gd name="connsiteY0" fmla="*/ 95250 h 95250"/>
              <a:gd name="connsiteX1" fmla="*/ 95250 w 736600"/>
              <a:gd name="connsiteY1" fmla="*/ 95250 h 95250"/>
              <a:gd name="connsiteX2" fmla="*/ 736600 w 736600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95250">
                <a:moveTo>
                  <a:pt x="0" y="95250"/>
                </a:moveTo>
                <a:lnTo>
                  <a:pt x="95250" y="95250"/>
                </a:lnTo>
                <a:lnTo>
                  <a:pt x="736600" y="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54275" y="2190750"/>
            <a:ext cx="514350" cy="146050"/>
          </a:xfrm>
          <a:custGeom>
            <a:avLst/>
            <a:gdLst>
              <a:gd name="connsiteX0" fmla="*/ 514350 w 514350"/>
              <a:gd name="connsiteY0" fmla="*/ 0 h 146050"/>
              <a:gd name="connsiteX1" fmla="*/ 0 w 51435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4350" h="146050">
                <a:moveTo>
                  <a:pt x="514350" y="0"/>
                </a:moveTo>
                <a:lnTo>
                  <a:pt x="0" y="1460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54225" y="2527300"/>
            <a:ext cx="1092200" cy="206375"/>
          </a:xfrm>
          <a:custGeom>
            <a:avLst/>
            <a:gdLst>
              <a:gd name="connsiteX0" fmla="*/ 1092200 w 1092200"/>
              <a:gd name="connsiteY0" fmla="*/ 0 h 206375"/>
              <a:gd name="connsiteX1" fmla="*/ 288925 w 1092200"/>
              <a:gd name="connsiteY1" fmla="*/ 206375 h 206375"/>
              <a:gd name="connsiteX2" fmla="*/ 0 w 1092200"/>
              <a:gd name="connsiteY2" fmla="*/ 2063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206375">
                <a:moveTo>
                  <a:pt x="1092200" y="0"/>
                </a:moveTo>
                <a:lnTo>
                  <a:pt x="288925" y="206375"/>
                </a:lnTo>
                <a:lnTo>
                  <a:pt x="0" y="20637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98900" y="2273300"/>
            <a:ext cx="644525" cy="1028700"/>
          </a:xfrm>
          <a:custGeom>
            <a:avLst/>
            <a:gdLst>
              <a:gd name="connsiteX0" fmla="*/ 0 w 644525"/>
              <a:gd name="connsiteY0" fmla="*/ 0 h 1028700"/>
              <a:gd name="connsiteX1" fmla="*/ 542925 w 644525"/>
              <a:gd name="connsiteY1" fmla="*/ 1028700 h 1028700"/>
              <a:gd name="connsiteX2" fmla="*/ 644525 w 644525"/>
              <a:gd name="connsiteY2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525" h="1028700">
                <a:moveTo>
                  <a:pt x="0" y="0"/>
                </a:moveTo>
                <a:lnTo>
                  <a:pt x="542925" y="1028700"/>
                </a:lnTo>
                <a:lnTo>
                  <a:pt x="644525" y="10287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56050" y="2114550"/>
            <a:ext cx="590550" cy="962025"/>
          </a:xfrm>
          <a:custGeom>
            <a:avLst/>
            <a:gdLst>
              <a:gd name="connsiteX0" fmla="*/ 0 w 590550"/>
              <a:gd name="connsiteY0" fmla="*/ 0 h 962025"/>
              <a:gd name="connsiteX1" fmla="*/ 485775 w 590550"/>
              <a:gd name="connsiteY1" fmla="*/ 962025 h 962025"/>
              <a:gd name="connsiteX2" fmla="*/ 590550 w 59055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962025">
                <a:moveTo>
                  <a:pt x="0" y="0"/>
                </a:moveTo>
                <a:lnTo>
                  <a:pt x="485775" y="962025"/>
                </a:lnTo>
                <a:lnTo>
                  <a:pt x="590550" y="9620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54500" y="2143125"/>
            <a:ext cx="298450" cy="692150"/>
          </a:xfrm>
          <a:custGeom>
            <a:avLst/>
            <a:gdLst>
              <a:gd name="connsiteX0" fmla="*/ 0 w 298450"/>
              <a:gd name="connsiteY0" fmla="*/ 0 h 692150"/>
              <a:gd name="connsiteX1" fmla="*/ 180975 w 298450"/>
              <a:gd name="connsiteY1" fmla="*/ 692150 h 692150"/>
              <a:gd name="connsiteX2" fmla="*/ 298450 w 298450"/>
              <a:gd name="connsiteY2" fmla="*/ 69215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450" h="692150">
                <a:moveTo>
                  <a:pt x="0" y="0"/>
                </a:moveTo>
                <a:lnTo>
                  <a:pt x="180975" y="692150"/>
                </a:lnTo>
                <a:lnTo>
                  <a:pt x="298450" y="6921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130925" y="2209800"/>
            <a:ext cx="333375" cy="406400"/>
          </a:xfrm>
          <a:custGeom>
            <a:avLst/>
            <a:gdLst>
              <a:gd name="connsiteX0" fmla="*/ 333375 w 333375"/>
              <a:gd name="connsiteY0" fmla="*/ 0 h 406400"/>
              <a:gd name="connsiteX1" fmla="*/ 127000 w 333375"/>
              <a:gd name="connsiteY1" fmla="*/ 406400 h 406400"/>
              <a:gd name="connsiteX2" fmla="*/ 0 w 333375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406400">
                <a:moveTo>
                  <a:pt x="333375" y="0"/>
                </a:moveTo>
                <a:lnTo>
                  <a:pt x="127000" y="406400"/>
                </a:lnTo>
                <a:lnTo>
                  <a:pt x="0" y="40640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400550" y="3025775"/>
            <a:ext cx="2419350" cy="1304925"/>
          </a:xfrm>
          <a:custGeom>
            <a:avLst/>
            <a:gdLst>
              <a:gd name="connsiteX0" fmla="*/ 2419350 w 2419350"/>
              <a:gd name="connsiteY0" fmla="*/ 0 h 1304925"/>
              <a:gd name="connsiteX1" fmla="*/ 1165225 w 2419350"/>
              <a:gd name="connsiteY1" fmla="*/ 1304925 h 1304925"/>
              <a:gd name="connsiteX2" fmla="*/ 0 w 2419350"/>
              <a:gd name="connsiteY2" fmla="*/ 130175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350" h="1304925">
                <a:moveTo>
                  <a:pt x="2419350" y="0"/>
                </a:moveTo>
                <a:lnTo>
                  <a:pt x="1165225" y="1304925"/>
                </a:lnTo>
                <a:lnTo>
                  <a:pt x="0" y="1301750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552825" y="4572000"/>
            <a:ext cx="752475" cy="1076325"/>
          </a:xfrm>
          <a:custGeom>
            <a:avLst/>
            <a:gdLst>
              <a:gd name="connsiteX0" fmla="*/ 0 w 752475"/>
              <a:gd name="connsiteY0" fmla="*/ 0 h 1076325"/>
              <a:gd name="connsiteX1" fmla="*/ 752475 w 752475"/>
              <a:gd name="connsiteY1" fmla="*/ 0 h 1076325"/>
              <a:gd name="connsiteX2" fmla="*/ 752475 w 752475"/>
              <a:gd name="connsiteY2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475" h="1076325">
                <a:moveTo>
                  <a:pt x="0" y="0"/>
                </a:moveTo>
                <a:lnTo>
                  <a:pt x="752475" y="0"/>
                </a:lnTo>
                <a:lnTo>
                  <a:pt x="752475" y="10763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75075" y="5216525"/>
            <a:ext cx="0" cy="377825"/>
          </a:xfrm>
          <a:custGeom>
            <a:avLst/>
            <a:gdLst>
              <a:gd name="connsiteX0" fmla="*/ 0 w 0"/>
              <a:gd name="connsiteY0" fmla="*/ 0 h 377825"/>
              <a:gd name="connsiteX1" fmla="*/ 0 w 0"/>
              <a:gd name="connsiteY1" fmla="*/ 377825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77825">
                <a:moveTo>
                  <a:pt x="0" y="0"/>
                </a:moveTo>
                <a:lnTo>
                  <a:pt x="0" y="377825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998" y="930505"/>
            <a:ext cx="1563248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Dorsal ramus</a:t>
            </a:r>
            <a:endParaRPr lang="en-US" sz="148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264" y="1325792"/>
            <a:ext cx="1648336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Ventral ramus</a:t>
            </a:r>
            <a:endParaRPr lang="en-US" sz="148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294" y="1743076"/>
            <a:ext cx="1477969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Spinal nerve</a:t>
            </a:r>
            <a:endParaRPr lang="en-US" sz="148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730" y="2152093"/>
            <a:ext cx="2145139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Rami </a:t>
            </a:r>
            <a:r>
              <a:rPr lang="en-US" sz="148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communicantes</a:t>
            </a:r>
            <a:endParaRPr lang="en-US" sz="148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730" y="2543716"/>
            <a:ext cx="1837362" cy="548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Sympathetic </a:t>
            </a:r>
            <a:r>
              <a:rPr lang="en-US" sz="148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ganglion</a:t>
            </a:r>
            <a:endParaRPr lang="en-US" sz="148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84966" y="3894232"/>
            <a:ext cx="3287631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Branches of </a:t>
            </a:r>
            <a:r>
              <a:rPr lang="en-US" sz="1481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intercostal nerve</a:t>
            </a:r>
            <a:endParaRPr lang="en-US" sz="148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1516" y="4140112"/>
            <a:ext cx="1806905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 cutaneous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53665" y="4399904"/>
            <a:ext cx="1355725" cy="512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8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8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cutaneous</a:t>
            </a:r>
            <a:endParaRPr lang="en-US" sz="148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0676" y="2420214"/>
            <a:ext cx="1702710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Intercostal nerve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76710" y="2893607"/>
            <a:ext cx="1196161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Dorsal root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81586" y="3126652"/>
            <a:ext cx="1237005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Ventral </a:t>
            </a: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98501" y="4927194"/>
            <a:ext cx="952505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Sternum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82465" y="2659927"/>
            <a:ext cx="2037737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Dorsal </a:t>
            </a:r>
            <a:r>
              <a:rPr lang="en-US" sz="1481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root ganglion</a:t>
            </a:r>
            <a:endParaRPr lang="en-US" sz="148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343" y="6002961"/>
            <a:ext cx="8464625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Cross section of thorax showing the main roots and branches of a spinal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1-0597_Lecture_PPT_Template_PMG">
  <a:themeElements>
    <a:clrScheme name="11-0597_Lecture_PPT_Template_PM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-0597_Lecture_PPT_Template_PMG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8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8" charset="0"/>
            <a:ea typeface="ＭＳ Ｐゴシック" pitchFamily="-128" charset="-128"/>
          </a:defRPr>
        </a:defPPr>
      </a:lstStyle>
    </a:lnDef>
  </a:objectDefaults>
  <a:extraClrSchemeLst>
    <a:extraClrScheme>
      <a:clrScheme name="11-0597_Lecture_PPT_Template_PM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11-0597_Lecture_PPT_Template_PMG">
  <a:themeElements>
    <a:clrScheme name="11-0597_Lecture_PPT_Template_PM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-0597_Lecture_PPT_Template_PMG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-0597_Lecture_PPT_Template_PM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rieb_LecturePresentations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rieb_HAP10_Lectures" id="{271F8D44-A379-4057-B63A-CB60B61842BB}" vid="{5D03CDE0-C744-4EEE-8549-7A9FAAEAC2A4}"/>
    </a:ext>
  </a:extLst>
</a:theme>
</file>

<file path=ppt/theme/theme30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3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3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HD:Users:Shared:Karthik:11-0597_Marieb:Tem:11-0597_Lecture_PPT_Template_PMG.pot</Template>
  <TotalTime>851</TotalTime>
  <Words>2720</Words>
  <Application>Microsoft Office PowerPoint</Application>
  <PresentationFormat>On-screen Show (4:3)</PresentationFormat>
  <Paragraphs>629</Paragraphs>
  <Slides>46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47</vt:i4>
      </vt:variant>
      <vt:variant>
        <vt:lpstr>Slide Titles</vt:lpstr>
      </vt:variant>
      <vt:variant>
        <vt:i4>46</vt:i4>
      </vt:variant>
    </vt:vector>
  </HeadingPairs>
  <TitlesOfParts>
    <vt:vector size="93" baseType="lpstr">
      <vt:lpstr>1_11-0597_Lecture_PPT_Template_PMG</vt:lpstr>
      <vt:lpstr>2_11-0597_Lecture_PPT_Template_PMG</vt:lpstr>
      <vt:lpstr>Marieb_LecturePresentations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34_Office Theme</vt:lpstr>
      <vt:lpstr>33_Office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PowerPoint Presentation</vt:lpstr>
      <vt:lpstr>13.5  Spinal Nerves</vt:lpstr>
      <vt:lpstr>13.5  Spinal Nerves</vt:lpstr>
      <vt:lpstr>Figure 13.7 Spinal nerves.</vt:lpstr>
      <vt:lpstr>13.5  Spinal Nerves</vt:lpstr>
      <vt:lpstr>Figure 13.8a Formation of spinal nerves and rami distribution.</vt:lpstr>
      <vt:lpstr>13.5  Spinal Nerves</vt:lpstr>
      <vt:lpstr>13.5  Spinal Nerves</vt:lpstr>
      <vt:lpstr>Figure 13.8b Formation of spinal nerves and rami distribution.</vt:lpstr>
      <vt:lpstr>Innervation of Specific Body Regions</vt:lpstr>
      <vt:lpstr>Innervation of Specific Body Regions (cont.)</vt:lpstr>
      <vt:lpstr>Innervation of Specific Body Regions (cont.)</vt:lpstr>
      <vt:lpstr>Innervation of Specific Body Regions (cont.)</vt:lpstr>
      <vt:lpstr>Figure 13.9 The cervical plexus.</vt:lpstr>
      <vt:lpstr>Table 13.3 Branches of the Cervical Plexus (See Figure 13.9)</vt:lpstr>
      <vt:lpstr>Clinical – Homeostatic Imbalance 13.2</vt:lpstr>
      <vt:lpstr>Innervation of Specific Body Regions (cont.)</vt:lpstr>
      <vt:lpstr>Figure 13.10a The brachial plexus.</vt:lpstr>
      <vt:lpstr>Figure 13.10b The brachial plexus.</vt:lpstr>
      <vt:lpstr>Innervation of Specific Body Regions (cont.)</vt:lpstr>
      <vt:lpstr>Innervation of Specific Body Regions (cont.)</vt:lpstr>
      <vt:lpstr>Figure 13.10c The brachial plexus.</vt:lpstr>
      <vt:lpstr>Figure 13.10d The brachial plexus.</vt:lpstr>
      <vt:lpstr>Table 13.4 Branches of the Brachial Plexus (See Figure 13.10)</vt:lpstr>
      <vt:lpstr>Clinical – Homeostatic Imbalance 13.3</vt:lpstr>
      <vt:lpstr>Clinical – Homeostatic Imbalance 13.4</vt:lpstr>
      <vt:lpstr>Clinical – Homeostatic Imbalance 13.5</vt:lpstr>
      <vt:lpstr>Clinical – Homeostatic Imbalance 13.6</vt:lpstr>
      <vt:lpstr>Innervation of Specific Body Regions (cont.)</vt:lpstr>
      <vt:lpstr>Innervation of Specific Body Regions (cont.)</vt:lpstr>
      <vt:lpstr>Figure 13.11a The lumbar plexus.</vt:lpstr>
      <vt:lpstr>Figure 13.11b The lumbar plexus.</vt:lpstr>
      <vt:lpstr>Innervation of Specific Body Regions (cont.)</vt:lpstr>
      <vt:lpstr>Figure 13.12a The sacral plexus.</vt:lpstr>
      <vt:lpstr>Figure 13.12b The sacral plexus.</vt:lpstr>
      <vt:lpstr>Figure 13.12c The sacral plexus.</vt:lpstr>
      <vt:lpstr>Table 13.5 Branches of the Lumbar Plexus (See Figure 13.11)</vt:lpstr>
      <vt:lpstr>Table 13.6 Branches of the Sacral Plexus (See Figure 13.12)</vt:lpstr>
      <vt:lpstr>Clinical – Homeostatic Imbalance 13.7</vt:lpstr>
      <vt:lpstr>Clinical – Homeostatic Imbalance 13.8</vt:lpstr>
      <vt:lpstr>Clinical – Homeostatic Imbalance 13.8</vt:lpstr>
      <vt:lpstr>Innervation of Specific Body Regions (cont.)</vt:lpstr>
      <vt:lpstr>Innervation of Specific Body Regions (cont.)</vt:lpstr>
      <vt:lpstr>Innervation of Specific Body Regions (cont.)</vt:lpstr>
      <vt:lpstr>Figure 13.13 Map of dermatomes.</vt:lpstr>
      <vt:lpstr>Innervation of Specific Body Regions (cont.)</vt:lpstr>
    </vt:vector>
  </TitlesOfParts>
  <Company>뿿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</dc:title>
  <dc:creator>R U</dc:creator>
  <cp:lastModifiedBy>Shelley laptop</cp:lastModifiedBy>
  <cp:revision>91</cp:revision>
  <dcterms:created xsi:type="dcterms:W3CDTF">2011-11-02T00:29:49Z</dcterms:created>
  <dcterms:modified xsi:type="dcterms:W3CDTF">2016-03-23T00:44:11Z</dcterms:modified>
</cp:coreProperties>
</file>