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302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99" r:id="rId21"/>
    <p:sldId id="300" r:id="rId22"/>
    <p:sldId id="301" r:id="rId23"/>
    <p:sldId id="29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7" r:id="rId41"/>
    <p:sldId id="293" r:id="rId42"/>
    <p:sldId id="298" r:id="rId43"/>
    <p:sldId id="294" r:id="rId44"/>
    <p:sldId id="2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1710-1B78-4BE1-852D-4B2DBC6D9C7B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D674-F5D1-410E-AB17-F3F53E41A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2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043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796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3313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40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86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9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29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27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9723669-D932-4FD3-9254-095A6F3168A3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0659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32A7DF0-DDD3-4977-985B-4A8FF2E71A23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7005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C03A-1BBD-4F66-93F4-BA6F4B97069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44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8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8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79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8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64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791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0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871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42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378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4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F49EF-BC33-4F89-A094-007712639B5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D38C-CD9E-4FB1-B8F8-F54E60C9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Skeletal/ Muscular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6.5  Bone Development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Ossification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osteogenesis</a:t>
            </a:r>
            <a:r>
              <a:rPr lang="en-US" altLang="en-US" dirty="0" smtClean="0"/>
              <a:t>) is the process of bone tissue formation</a:t>
            </a:r>
          </a:p>
          <a:p>
            <a:pPr lvl="1"/>
            <a:r>
              <a:rPr lang="en-US" altLang="en-US" dirty="0" smtClean="0"/>
              <a:t>Formation of bony skeleton begins in month 2 of development</a:t>
            </a:r>
          </a:p>
          <a:p>
            <a:pPr lvl="1"/>
            <a:r>
              <a:rPr lang="en-US" altLang="en-US" dirty="0" smtClean="0"/>
              <a:t>Postnatal bone growth occurs until early adulthood</a:t>
            </a:r>
          </a:p>
          <a:p>
            <a:pPr lvl="1"/>
            <a:r>
              <a:rPr lang="en-US" altLang="en-US" dirty="0" smtClean="0"/>
              <a:t>Bone remodeling and repair are lifelong</a:t>
            </a:r>
          </a:p>
        </p:txBody>
      </p:sp>
    </p:spTree>
    <p:extLst>
      <p:ext uri="{BB962C8B-B14F-4D97-AF65-F5344CB8AC3E}">
        <p14:creationId xmlns:p14="http://schemas.microsoft.com/office/powerpoint/2010/main" val="12411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Formation of the Bony Skeleton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 smtClean="0"/>
              <a:t>Up to about week 8, fibrous membranes and hyaline cartilage of fetal skeleton are replaced with bone tissue</a:t>
            </a:r>
          </a:p>
          <a:p>
            <a:pPr>
              <a:spcBef>
                <a:spcPts val="600"/>
              </a:spcBef>
            </a:pPr>
            <a:r>
              <a:rPr lang="en-US" altLang="en-US" b="1" dirty="0" smtClean="0"/>
              <a:t>Endochondral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 forms by replacing hyaline cartilage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Bones are called </a:t>
            </a:r>
            <a:r>
              <a:rPr lang="en-US" altLang="en-US" b="1" dirty="0" smtClean="0"/>
              <a:t>cartilage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endochondral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bones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Form most of skeleton</a:t>
            </a:r>
          </a:p>
          <a:p>
            <a:pPr>
              <a:spcBef>
                <a:spcPts val="600"/>
              </a:spcBef>
            </a:pPr>
            <a:r>
              <a:rPr lang="en-US" altLang="en-US" b="1" dirty="0" smtClean="0"/>
              <a:t>Intramembranous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 develops from fibrous membrane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Bones are called </a:t>
            </a:r>
            <a:r>
              <a:rPr lang="en-US" altLang="en-US" b="1" dirty="0" smtClean="0"/>
              <a:t>membrane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</p:txBody>
      </p:sp>
    </p:spTree>
    <p:extLst>
      <p:ext uri="{BB962C8B-B14F-4D97-AF65-F5344CB8AC3E}">
        <p14:creationId xmlns:p14="http://schemas.microsoft.com/office/powerpoint/2010/main" val="36787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Endochondral Ossification</a:t>
            </a:r>
            <a:endParaRPr lang="en-US" dirty="0"/>
          </a:p>
        </p:txBody>
      </p:sp>
      <p:sp>
        <p:nvSpPr>
          <p:cNvPr id="174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b="1" dirty="0" smtClean="0"/>
              <a:t>Endochondral ossification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Forms essentially all bones inferior to base of skull, except clavicles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Begins late in month 2 of development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Uses previously formed hyaline cartilage models 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Requires breakdown of hyaline cartilage prior to ossification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Begins at </a:t>
            </a:r>
            <a:r>
              <a:rPr lang="en-US" altLang="en-US" b="1" dirty="0" smtClean="0"/>
              <a:t>primary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center</a:t>
            </a:r>
            <a:r>
              <a:rPr lang="en-US" altLang="en-US" dirty="0" smtClean="0"/>
              <a:t> in center of shaft</a:t>
            </a:r>
          </a:p>
          <a:p>
            <a:pPr lvl="2">
              <a:spcBef>
                <a:spcPts val="400"/>
              </a:spcBef>
            </a:pPr>
            <a:r>
              <a:rPr lang="en-US" altLang="en-US" dirty="0" smtClean="0"/>
              <a:t>Blood vessels infiltrate</a:t>
            </a:r>
            <a:r>
              <a:rPr lang="en-US" altLang="en-US" dirty="0" smtClean="0">
                <a:sym typeface="Wingdings" panose="05000000000000000000" pitchFamily="2" charset="2"/>
              </a:rPr>
              <a:t> perichondrium, converting it to periosteum</a:t>
            </a:r>
          </a:p>
          <a:p>
            <a:pPr lvl="2">
              <a:spcBef>
                <a:spcPts val="400"/>
              </a:spcBef>
            </a:pPr>
            <a:r>
              <a:rPr lang="en-US" altLang="en-US" dirty="0" smtClean="0">
                <a:sym typeface="Wingdings" panose="05000000000000000000" pitchFamily="2" charset="2"/>
              </a:rPr>
              <a:t>Mesenchymal cells specialize into osteoblasts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Endochondral Ossification (cont</a:t>
            </a:r>
            <a:r>
              <a:rPr lang="en-US" altLang="en-US" dirty="0"/>
              <a:t>.)</a:t>
            </a:r>
            <a:endParaRPr lang="en-US" dirty="0"/>
          </a:p>
        </p:txBody>
      </p:sp>
      <p:sp>
        <p:nvSpPr>
          <p:cNvPr id="19457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2047875"/>
          </a:xfrm>
        </p:spPr>
        <p:txBody>
          <a:bodyPr/>
          <a:lstStyle/>
          <a:p>
            <a:r>
              <a:rPr lang="en-US" altLang="en-US" dirty="0" smtClean="0"/>
              <a:t>Five main steps in the process of ossification: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Bone collar forms around diaphysis of cartilage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Central cartilage in diaphysis calcifies, then develops cavities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Periosteal bud invades cavities, leading to </a:t>
            </a:r>
            <a:r>
              <a:rPr lang="en-US" altLang="en-US" dirty="0" smtClean="0">
                <a:sym typeface="Wingdings" panose="05000000000000000000" pitchFamily="2" charset="2"/>
              </a:rPr>
              <a:t>formation of spongy bone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Bud is made up of blood vessels, nerves, red marrow, osteogenic cells, and osteoclasts</a:t>
            </a:r>
          </a:p>
          <a:p>
            <a:pPr lvl="2"/>
            <a:endParaRPr lang="en-US" altLang="en-US" dirty="0" smtClean="0"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en-US" dirty="0" smtClean="0"/>
          </a:p>
          <a:p>
            <a:pPr marL="914400" lvl="2" indent="0">
              <a:buNone/>
            </a:pPr>
            <a:endParaRPr lang="en-US" altLang="en-US" dirty="0" smtClean="0">
              <a:sym typeface="Wingdings" panose="05000000000000000000" pitchFamily="2" charset="2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38200" y="3873499"/>
            <a:ext cx="10515600" cy="230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rabicPeriod" startAt="4"/>
            </a:pPr>
            <a:r>
              <a:rPr lang="en-US" altLang="en-US" dirty="0" smtClean="0">
                <a:sym typeface="Wingdings" panose="05000000000000000000" pitchFamily="2" charset="2"/>
              </a:rPr>
              <a:t>Diaphysis elongates, and medullary cavity forms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Secondary ossification centers appear in epiphyses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altLang="en-US" dirty="0" smtClean="0">
                <a:sym typeface="Wingdings" panose="05000000000000000000" pitchFamily="2" charset="2"/>
              </a:rPr>
              <a:t>Epiphyses ossify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Hyaline cartilage remains only in epiphyseal plates and articular cartilages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7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Intramembranous Ossification</a:t>
            </a:r>
          </a:p>
        </p:txBody>
      </p:sp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184275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/>
              <a:t>Intramembranous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  <a:r>
              <a:rPr lang="en-US" altLang="en-US" dirty="0" smtClean="0"/>
              <a:t>: begins within fibrous connective tissue membranes formed by </a:t>
            </a:r>
            <a:r>
              <a:rPr lang="en-US" altLang="en-US" b="1" dirty="0" smtClean="0"/>
              <a:t>mesenchymal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lvl="1"/>
            <a:r>
              <a:rPr lang="en-US" altLang="en-US" dirty="0" smtClean="0"/>
              <a:t>Forms frontal, parietal, occipital, temporal, and clavicle bones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38200" y="2882899"/>
            <a:ext cx="10515600" cy="32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Four major steps are involved: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Ossification centers are formed when mesenchymal cells cluster and become osteoblasts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Osteoid is secreted, then calcified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Woven bone is formed when osteoid is laid down around blood vessels, resulting in trabeculae</a:t>
            </a:r>
          </a:p>
          <a:p>
            <a:pPr lvl="2"/>
            <a:r>
              <a:rPr lang="en-US" altLang="en-US" dirty="0" smtClean="0"/>
              <a:t>Outer layer of woven bone forms periosteum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Lamellar bone replaces woven bone, and red marrow appears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31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Fracture Treatment and Repair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Repair involves four major stages: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Hematoma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err="1" smtClean="0"/>
              <a:t>Fibrocartilaginous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remodeling</a:t>
            </a:r>
          </a:p>
        </p:txBody>
      </p:sp>
    </p:spTree>
    <p:extLst>
      <p:ext uri="{BB962C8B-B14F-4D97-AF65-F5344CB8AC3E}">
        <p14:creationId xmlns:p14="http://schemas.microsoft.com/office/powerpoint/2010/main" val="269775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778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Hematoma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lvl="1"/>
            <a:r>
              <a:rPr lang="en-US" altLang="en-US" dirty="0" smtClean="0"/>
              <a:t>Torn blood vessels hemorrhage, forming mass of clotted blood called a </a:t>
            </a:r>
            <a:r>
              <a:rPr lang="en-US" altLang="en-US" b="1" u="sng" dirty="0" smtClean="0"/>
              <a:t>hematoma</a:t>
            </a:r>
            <a:r>
              <a:rPr lang="en-US" altLang="en-US" u="sng" dirty="0" smtClean="0"/>
              <a:t> </a:t>
            </a:r>
          </a:p>
          <a:p>
            <a:pPr lvl="1"/>
            <a:r>
              <a:rPr lang="en-US" altLang="en-US" dirty="0" smtClean="0"/>
              <a:t>Site is swollen, painful, and inflamed</a:t>
            </a:r>
          </a:p>
        </p:txBody>
      </p:sp>
    </p:spTree>
    <p:extLst>
      <p:ext uri="{BB962C8B-B14F-4D97-AF65-F5344CB8AC3E}">
        <p14:creationId xmlns:p14="http://schemas.microsoft.com/office/powerpoint/2010/main" val="99286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798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err="1" smtClean="0"/>
              <a:t>Fibrocartilaginous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lvl="1"/>
            <a:r>
              <a:rPr lang="en-US" altLang="en-US" dirty="0" smtClean="0"/>
              <a:t>Capillaries grow into hematoma</a:t>
            </a:r>
          </a:p>
          <a:p>
            <a:pPr lvl="1"/>
            <a:r>
              <a:rPr lang="en-US" altLang="en-US" dirty="0" smtClean="0"/>
              <a:t>Phagocytic cells clear debris</a:t>
            </a:r>
          </a:p>
          <a:p>
            <a:pPr lvl="1"/>
            <a:r>
              <a:rPr lang="en-US" altLang="en-US" u="sng" dirty="0" smtClean="0"/>
              <a:t>Fibroblasts</a:t>
            </a:r>
            <a:r>
              <a:rPr lang="en-US" altLang="en-US" dirty="0" smtClean="0"/>
              <a:t> secrete collagen fibers to span break and connect broken ends </a:t>
            </a:r>
          </a:p>
          <a:p>
            <a:pPr lvl="1"/>
            <a:r>
              <a:rPr lang="en-US" altLang="en-US" u="sng" dirty="0" smtClean="0"/>
              <a:t>Fibroblasts, cartilage, and </a:t>
            </a:r>
            <a:r>
              <a:rPr lang="en-US" altLang="en-US" u="sng" dirty="0" err="1" smtClean="0"/>
              <a:t>osteogenic</a:t>
            </a:r>
            <a:r>
              <a:rPr lang="en-US" altLang="en-US" u="sng" dirty="0" smtClean="0"/>
              <a:t> cells </a:t>
            </a:r>
            <a:r>
              <a:rPr lang="en-US" altLang="en-US" dirty="0" smtClean="0"/>
              <a:t>begin reconstruction of bone</a:t>
            </a:r>
          </a:p>
          <a:p>
            <a:pPr lvl="2"/>
            <a:r>
              <a:rPr lang="en-US" altLang="en-US" dirty="0" smtClean="0"/>
              <a:t>Create cartilage matrix of repair tissue</a:t>
            </a:r>
          </a:p>
          <a:p>
            <a:pPr lvl="2"/>
            <a:r>
              <a:rPr lang="en-US" altLang="en-US" dirty="0" smtClean="0"/>
              <a:t>Osteoblasts form spongy bone within matrix</a:t>
            </a:r>
          </a:p>
          <a:p>
            <a:pPr lvl="1"/>
            <a:r>
              <a:rPr lang="en-US" altLang="en-US" dirty="0" smtClean="0"/>
              <a:t>This mass of repair tissue is called </a:t>
            </a:r>
            <a:r>
              <a:rPr lang="en-US" altLang="en-US" b="1" u="sng" dirty="0" err="1" smtClean="0"/>
              <a:t>fibrocartilaginous</a:t>
            </a:r>
            <a:r>
              <a:rPr lang="en-US" altLang="en-US" u="sng" dirty="0" smtClean="0"/>
              <a:t> </a:t>
            </a:r>
            <a:r>
              <a:rPr lang="en-US" altLang="en-US" b="1" u="sng" dirty="0" smtClean="0"/>
              <a:t>callus</a:t>
            </a:r>
          </a:p>
        </p:txBody>
      </p:sp>
    </p:spTree>
    <p:extLst>
      <p:ext uri="{BB962C8B-B14F-4D97-AF65-F5344CB8AC3E}">
        <p14:creationId xmlns:p14="http://schemas.microsoft.com/office/powerpoint/2010/main" val="50209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829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lvl="1"/>
            <a:r>
              <a:rPr lang="en-US" altLang="en-US" dirty="0" smtClean="0"/>
              <a:t>Within one week, </a:t>
            </a:r>
            <a:r>
              <a:rPr lang="en-US" altLang="en-US" u="sng" dirty="0" smtClean="0"/>
              <a:t>new trabeculae </a:t>
            </a:r>
            <a:r>
              <a:rPr lang="en-US" altLang="en-US" dirty="0" smtClean="0"/>
              <a:t>appear in </a:t>
            </a:r>
            <a:r>
              <a:rPr lang="en-US" altLang="en-US" dirty="0" err="1" smtClean="0"/>
              <a:t>fibrocartilaginous</a:t>
            </a:r>
            <a:r>
              <a:rPr lang="en-US" altLang="en-US" dirty="0" smtClean="0"/>
              <a:t> callus</a:t>
            </a:r>
          </a:p>
          <a:p>
            <a:pPr lvl="1"/>
            <a:r>
              <a:rPr lang="en-US" altLang="en-US" dirty="0" smtClean="0"/>
              <a:t>Callus is converted to </a:t>
            </a:r>
            <a:r>
              <a:rPr lang="en-US" altLang="en-US" b="1" dirty="0" smtClean="0"/>
              <a:t>bony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hard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of </a:t>
            </a:r>
            <a:r>
              <a:rPr lang="en-US" altLang="en-US" u="sng" dirty="0" smtClean="0"/>
              <a:t>spongy bone</a:t>
            </a:r>
          </a:p>
          <a:p>
            <a:pPr lvl="1"/>
            <a:r>
              <a:rPr lang="en-US" altLang="en-US" dirty="0" smtClean="0"/>
              <a:t>Bony callus formation continues for about </a:t>
            </a:r>
            <a:r>
              <a:rPr lang="en-US" altLang="en-US" u="sng" dirty="0" smtClean="0"/>
              <a:t>2 months </a:t>
            </a:r>
            <a:r>
              <a:rPr lang="en-US" altLang="en-US" dirty="0" smtClean="0"/>
              <a:t>until firm union forms</a:t>
            </a:r>
          </a:p>
        </p:txBody>
      </p:sp>
    </p:spTree>
    <p:extLst>
      <p:ext uri="{BB962C8B-B14F-4D97-AF65-F5344CB8AC3E}">
        <p14:creationId xmlns:p14="http://schemas.microsoft.com/office/powerpoint/2010/main" val="283600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860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remodeling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Begins during bony callus formation and continues for several months</a:t>
            </a:r>
          </a:p>
          <a:p>
            <a:pPr lvl="1"/>
            <a:r>
              <a:rPr lang="en-US" altLang="en-US" dirty="0" smtClean="0"/>
              <a:t>Excess material on </a:t>
            </a:r>
            <a:r>
              <a:rPr lang="en-US" altLang="en-US" u="sng" dirty="0" smtClean="0"/>
              <a:t>diaphysis</a:t>
            </a:r>
            <a:r>
              <a:rPr lang="en-US" altLang="en-US" dirty="0" smtClean="0"/>
              <a:t> exterior and within </a:t>
            </a:r>
            <a:r>
              <a:rPr lang="en-US" altLang="en-US" u="sng" dirty="0" smtClean="0"/>
              <a:t>medullary cavity </a:t>
            </a:r>
            <a:r>
              <a:rPr lang="en-US" altLang="en-US" dirty="0" smtClean="0"/>
              <a:t>is removed</a:t>
            </a:r>
          </a:p>
          <a:p>
            <a:pPr lvl="1"/>
            <a:r>
              <a:rPr lang="en-US" altLang="en-US" u="sng" dirty="0" smtClean="0"/>
              <a:t>Compact </a:t>
            </a:r>
            <a:r>
              <a:rPr lang="en-US" altLang="en-US" dirty="0" smtClean="0"/>
              <a:t>bone is laid down to reconstruct shaft walls</a:t>
            </a:r>
          </a:p>
          <a:p>
            <a:pPr lvl="1"/>
            <a:r>
              <a:rPr lang="en-US" altLang="en-US" dirty="0" smtClean="0"/>
              <a:t>Final structure resembles original structure</a:t>
            </a:r>
          </a:p>
          <a:p>
            <a:pPr lvl="2"/>
            <a:r>
              <a:rPr lang="en-US" altLang="en-US" dirty="0" smtClean="0"/>
              <a:t>Responds to same mechanical stressors</a:t>
            </a:r>
          </a:p>
        </p:txBody>
      </p:sp>
    </p:spTree>
    <p:extLst>
      <p:ext uri="{BB962C8B-B14F-4D97-AF65-F5344CB8AC3E}">
        <p14:creationId xmlns:p14="http://schemas.microsoft.com/office/powerpoint/2010/main" val="267768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464" y="219457"/>
            <a:ext cx="4005072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5141611" y="366413"/>
            <a:ext cx="104139" cy="276999"/>
          </a:xfrm>
          <a:custGeom>
            <a:avLst/>
            <a:gdLst/>
            <a:ahLst/>
            <a:cxnLst/>
            <a:rect l="l" t="t" r="r" b="b"/>
            <a:pathLst>
              <a:path w="104140" h="1042669">
                <a:moveTo>
                  <a:pt x="101028" y="0"/>
                </a:moveTo>
                <a:lnTo>
                  <a:pt x="0" y="0"/>
                </a:lnTo>
                <a:lnTo>
                  <a:pt x="0" y="1042365"/>
                </a:lnTo>
                <a:lnTo>
                  <a:pt x="103911" y="104236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4933855" y="871139"/>
            <a:ext cx="205104" cy="276999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20485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936443" y="1256816"/>
            <a:ext cx="819785" cy="276999"/>
          </a:xfrm>
          <a:custGeom>
            <a:avLst/>
            <a:gdLst/>
            <a:ahLst/>
            <a:cxnLst/>
            <a:rect l="l" t="t" r="r" b="b"/>
            <a:pathLst>
              <a:path w="819785" h="266700">
                <a:moveTo>
                  <a:pt x="819531" y="266103"/>
                </a:moveTo>
                <a:lnTo>
                  <a:pt x="675690" y="26610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101133" y="334712"/>
            <a:ext cx="650240" cy="276999"/>
          </a:xfrm>
          <a:custGeom>
            <a:avLst/>
            <a:gdLst/>
            <a:ahLst/>
            <a:cxnLst/>
            <a:rect l="l" t="t" r="r" b="b"/>
            <a:pathLst>
              <a:path w="650239">
                <a:moveTo>
                  <a:pt x="64966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121485" y="2005128"/>
            <a:ext cx="634365" cy="276999"/>
          </a:xfrm>
          <a:custGeom>
            <a:avLst/>
            <a:gdLst/>
            <a:ahLst/>
            <a:cxnLst/>
            <a:rect l="l" t="t" r="r" b="b"/>
            <a:pathLst>
              <a:path w="634364">
                <a:moveTo>
                  <a:pt x="634339" y="0"/>
                </a:moveTo>
                <a:lnTo>
                  <a:pt x="485203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5953300" y="1048324"/>
            <a:ext cx="796290" cy="276999"/>
          </a:xfrm>
          <a:custGeom>
            <a:avLst/>
            <a:gdLst/>
            <a:ahLst/>
            <a:cxnLst/>
            <a:rect l="l" t="t" r="r" b="b"/>
            <a:pathLst>
              <a:path w="796289" h="157480">
                <a:moveTo>
                  <a:pt x="796112" y="157162"/>
                </a:moveTo>
                <a:lnTo>
                  <a:pt x="653389" y="15716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988732" y="2325784"/>
            <a:ext cx="767715" cy="276999"/>
          </a:xfrm>
          <a:custGeom>
            <a:avLst/>
            <a:gdLst/>
            <a:ahLst/>
            <a:cxnLst/>
            <a:rect l="l" t="t" r="r" b="b"/>
            <a:pathLst>
              <a:path w="767714">
                <a:moveTo>
                  <a:pt x="76710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815526" y="2628830"/>
            <a:ext cx="941069" cy="276999"/>
          </a:xfrm>
          <a:custGeom>
            <a:avLst/>
            <a:gdLst/>
            <a:ahLst/>
            <a:cxnLst/>
            <a:rect l="l" t="t" r="r" b="b"/>
            <a:pathLst>
              <a:path w="941069">
                <a:moveTo>
                  <a:pt x="94044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5141611" y="1474587"/>
            <a:ext cx="104139" cy="276999"/>
          </a:xfrm>
          <a:custGeom>
            <a:avLst/>
            <a:gdLst/>
            <a:ahLst/>
            <a:cxnLst/>
            <a:rect l="l" t="t" r="r" b="b"/>
            <a:pathLst>
              <a:path w="104140" h="4264025">
                <a:moveTo>
                  <a:pt x="101028" y="0"/>
                </a:moveTo>
                <a:lnTo>
                  <a:pt x="0" y="0"/>
                </a:lnTo>
                <a:lnTo>
                  <a:pt x="0" y="4263593"/>
                </a:lnTo>
                <a:lnTo>
                  <a:pt x="103911" y="4263593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5011859" y="3466515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12684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5141611" y="5805535"/>
            <a:ext cx="104139" cy="276999"/>
          </a:xfrm>
          <a:custGeom>
            <a:avLst/>
            <a:gdLst/>
            <a:ahLst/>
            <a:cxnLst/>
            <a:rect l="l" t="t" r="r" b="b"/>
            <a:pathLst>
              <a:path w="104140" h="524510">
                <a:moveTo>
                  <a:pt x="101028" y="0"/>
                </a:moveTo>
                <a:lnTo>
                  <a:pt x="0" y="0"/>
                </a:lnTo>
                <a:lnTo>
                  <a:pt x="0" y="523938"/>
                </a:lnTo>
                <a:lnTo>
                  <a:pt x="103911" y="523938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4687920" y="6046512"/>
            <a:ext cx="450850" cy="276999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45078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6811537" y="275573"/>
            <a:ext cx="737381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51">
              <a:lnSpc>
                <a:spcPts val="134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Articular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9582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cartilage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4123524" y="819568"/>
            <a:ext cx="823944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>
              <a:lnSpc>
                <a:spcPts val="134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Proximal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9582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epiphysis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4128535" y="3394790"/>
            <a:ext cx="844783" cy="16671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4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Diaphysis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4121829" y="5974546"/>
            <a:ext cx="823944" cy="3735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>
              <a:lnSpc>
                <a:spcPts val="134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Distal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9582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epiphysis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6792340" y="1133508"/>
            <a:ext cx="1155445" cy="16671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>
              <a:lnSpc>
                <a:spcPts val="134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Spongy bone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6791806" y="1418515"/>
            <a:ext cx="967894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/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Epiphyseal</a:t>
            </a:r>
          </a:p>
          <a:p>
            <a:pPr marR="23263"/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line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12"/>
          <p:cNvSpPr txBox="1"/>
          <p:nvPr/>
        </p:nvSpPr>
        <p:spPr>
          <a:xfrm>
            <a:off x="6787539" y="1900079"/>
            <a:ext cx="999954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>
              <a:lnSpc>
                <a:spcPct val="95825"/>
              </a:lnSpc>
            </a:pPr>
            <a:r>
              <a:rPr sz="1400" b="1" dirty="0" err="1">
                <a:solidFill>
                  <a:prstClr val="black"/>
                </a:solidFill>
                <a:latin typeface="Arial"/>
                <a:cs typeface="Arial"/>
              </a:rPr>
              <a:t>Periosteum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6801676" y="2221878"/>
            <a:ext cx="1266052" cy="20685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>
              <a:lnSpc>
                <a:spcPct val="95825"/>
              </a:lnSpc>
            </a:pP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Compact bone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6796913" y="2527347"/>
            <a:ext cx="1294906" cy="620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>
              <a:lnSpc>
                <a:spcPct val="95825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Medullary</a:t>
            </a:r>
          </a:p>
          <a:p>
            <a:pPr marR="23263">
              <a:lnSpc>
                <a:spcPct val="95825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cavity (lined</a:t>
            </a:r>
          </a:p>
          <a:p>
            <a:pPr marR="23263">
              <a:lnSpc>
                <a:spcPct val="95825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r>
              <a:rPr lang="en-US" sz="1400" b="1" dirty="0" err="1">
                <a:solidFill>
                  <a:prstClr val="black"/>
                </a:solidFill>
                <a:latin typeface="Arial"/>
                <a:cs typeface="Arial"/>
              </a:rPr>
              <a:t>endosteum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1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bone, spongy bone, </a:t>
            </a:r>
            <a:r>
              <a:rPr lang="en-US" dirty="0" err="1" smtClean="0"/>
              <a:t>steoclast</a:t>
            </a:r>
            <a:r>
              <a:rPr lang="en-US" dirty="0" smtClean="0"/>
              <a:t>, osteoblast, osteocyte, lamellae, canaliculi, lacunae………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70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from the description….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identify the correct bone from the description.</a:t>
            </a:r>
          </a:p>
          <a:p>
            <a:pPr lvl="1"/>
            <a:r>
              <a:rPr lang="en-US" dirty="0" smtClean="0"/>
              <a:t>Ex. Bat-shaped bone in the floor of the cranium?  Sphenoid</a:t>
            </a:r>
          </a:p>
          <a:p>
            <a:pPr lvl="1"/>
            <a:r>
              <a:rPr lang="en-US" dirty="0" smtClean="0"/>
              <a:t>Name for the entire hip bone fused in an adult is? </a:t>
            </a:r>
            <a:r>
              <a:rPr lang="en-US" dirty="0" err="1" smtClean="0"/>
              <a:t>Os</a:t>
            </a:r>
            <a:r>
              <a:rPr lang="en-US" dirty="0" smtClean="0"/>
              <a:t> Coxa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There are 25 of these on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95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markings….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Condyle, crest, facet,……. Be able to identify the correct bone marking from a description </a:t>
            </a:r>
          </a:p>
          <a:p>
            <a:r>
              <a:rPr lang="en-US" dirty="0" smtClean="0"/>
              <a:t>There is a Quizlet on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1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Muscular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97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60400"/>
            <a:ext cx="8546592" cy="5553456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76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Connective Tissue Sheaths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Each skeletal muscle, as well as each muscle fiber, is covered in connective tissue</a:t>
            </a:r>
          </a:p>
          <a:p>
            <a:r>
              <a:rPr lang="en-US" altLang="en-US" dirty="0" smtClean="0"/>
              <a:t>Support cells and reinforce whole muscle</a:t>
            </a:r>
          </a:p>
          <a:p>
            <a:r>
              <a:rPr lang="en-US" altLang="en-US" dirty="0" smtClean="0"/>
              <a:t>Sheaths from external to internal:</a:t>
            </a:r>
          </a:p>
          <a:p>
            <a:pPr lvl="1"/>
            <a:r>
              <a:rPr lang="en-US" altLang="en-US" b="1" dirty="0" err="1" smtClean="0"/>
              <a:t>Epimysium</a:t>
            </a:r>
            <a:r>
              <a:rPr lang="en-US" altLang="en-US" dirty="0" smtClean="0"/>
              <a:t>: dense irregular connective tissue surrounding entire muscle; may blend with fascia </a:t>
            </a:r>
          </a:p>
          <a:p>
            <a:pPr lvl="1"/>
            <a:r>
              <a:rPr lang="en-US" altLang="en-US" b="1" dirty="0" smtClean="0"/>
              <a:t>Perimysium</a:t>
            </a:r>
            <a:r>
              <a:rPr lang="en-US" altLang="en-US" dirty="0" smtClean="0"/>
              <a:t>: fibrous connective tissue surrounding </a:t>
            </a:r>
            <a:r>
              <a:rPr lang="en-US" altLang="en-US" b="1" dirty="0" smtClean="0"/>
              <a:t>fascicles</a:t>
            </a:r>
            <a:r>
              <a:rPr lang="en-US" altLang="en-US" dirty="0" smtClean="0"/>
              <a:t> (groups of muscle fibers)</a:t>
            </a:r>
          </a:p>
          <a:p>
            <a:pPr lvl="1"/>
            <a:r>
              <a:rPr lang="en-US" altLang="en-US" b="1" dirty="0" err="1" smtClean="0"/>
              <a:t>Endomysium</a:t>
            </a:r>
            <a:r>
              <a:rPr lang="en-US" altLang="en-US" dirty="0" smtClean="0"/>
              <a:t>: fine areolar connective tissue surrounding each muscle fiber</a:t>
            </a:r>
          </a:p>
        </p:txBody>
      </p:sp>
    </p:spTree>
    <p:extLst>
      <p:ext uri="{BB962C8B-B14F-4D97-AF65-F5344CB8AC3E}">
        <p14:creationId xmlns:p14="http://schemas.microsoft.com/office/powerpoint/2010/main" val="247001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938784"/>
            <a:ext cx="8546592" cy="4980432"/>
          </a:xfrm>
          <a:prstGeom prst="rect">
            <a:avLst/>
          </a:prstGeom>
        </p:spPr>
      </p:pic>
      <p:sp>
        <p:nvSpPr>
          <p:cNvPr id="37" name="Freeform 36"/>
          <p:cNvSpPr>
            <a:spLocks/>
          </p:cNvSpPr>
          <p:nvPr/>
        </p:nvSpPr>
        <p:spPr bwMode="auto">
          <a:xfrm>
            <a:off x="5083176" y="3463925"/>
            <a:ext cx="2341563" cy="781050"/>
          </a:xfrm>
          <a:custGeom>
            <a:avLst/>
            <a:gdLst>
              <a:gd name="T0" fmla="*/ 1475 w 1475"/>
              <a:gd name="T1" fmla="*/ 0 h 492"/>
              <a:gd name="T2" fmla="*/ 1387 w 1475"/>
              <a:gd name="T3" fmla="*/ 0 h 492"/>
              <a:gd name="T4" fmla="*/ 42 w 1475"/>
              <a:gd name="T5" fmla="*/ 216 h 492"/>
              <a:gd name="T6" fmla="*/ 0 w 1475"/>
              <a:gd name="T7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5" h="492">
                <a:moveTo>
                  <a:pt x="1475" y="0"/>
                </a:moveTo>
                <a:lnTo>
                  <a:pt x="1387" y="0"/>
                </a:lnTo>
                <a:lnTo>
                  <a:pt x="42" y="216"/>
                </a:lnTo>
                <a:lnTo>
                  <a:pt x="0" y="49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545138" y="3178175"/>
            <a:ext cx="1879600" cy="273050"/>
          </a:xfrm>
          <a:custGeom>
            <a:avLst/>
            <a:gdLst>
              <a:gd name="T0" fmla="*/ 0 w 1184"/>
              <a:gd name="T1" fmla="*/ 172 h 172"/>
              <a:gd name="T2" fmla="*/ 1092 w 1184"/>
              <a:gd name="T3" fmla="*/ 0 h 172"/>
              <a:gd name="T4" fmla="*/ 1184 w 1184"/>
              <a:gd name="T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4" h="172">
                <a:moveTo>
                  <a:pt x="0" y="172"/>
                </a:moveTo>
                <a:lnTo>
                  <a:pt x="1092" y="0"/>
                </a:lnTo>
                <a:lnTo>
                  <a:pt x="1184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15064" y="3749675"/>
            <a:ext cx="1209675" cy="596900"/>
          </a:xfrm>
          <a:custGeom>
            <a:avLst/>
            <a:gdLst>
              <a:gd name="T0" fmla="*/ 0 w 762"/>
              <a:gd name="T1" fmla="*/ 376 h 376"/>
              <a:gd name="T2" fmla="*/ 670 w 762"/>
              <a:gd name="T3" fmla="*/ 0 h 376"/>
              <a:gd name="T4" fmla="*/ 762 w 762"/>
              <a:gd name="T5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2" h="376">
                <a:moveTo>
                  <a:pt x="0" y="376"/>
                </a:moveTo>
                <a:lnTo>
                  <a:pt x="670" y="0"/>
                </a:lnTo>
                <a:lnTo>
                  <a:pt x="762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216400" y="5076825"/>
            <a:ext cx="0" cy="2667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7872413" y="4606925"/>
            <a:ext cx="704850" cy="381000"/>
          </a:xfrm>
          <a:custGeom>
            <a:avLst/>
            <a:gdLst>
              <a:gd name="T0" fmla="*/ 0 w 444"/>
              <a:gd name="T1" fmla="*/ 240 h 240"/>
              <a:gd name="T2" fmla="*/ 358 w 444"/>
              <a:gd name="T3" fmla="*/ 0 h 240"/>
              <a:gd name="T4" fmla="*/ 444 w 44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240">
                <a:moveTo>
                  <a:pt x="0" y="240"/>
                </a:moveTo>
                <a:lnTo>
                  <a:pt x="358" y="0"/>
                </a:lnTo>
                <a:lnTo>
                  <a:pt x="444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6789739" y="5641976"/>
            <a:ext cx="390525" cy="117475"/>
          </a:xfrm>
          <a:custGeom>
            <a:avLst/>
            <a:gdLst>
              <a:gd name="T0" fmla="*/ 0 w 246"/>
              <a:gd name="T1" fmla="*/ 0 h 74"/>
              <a:gd name="T2" fmla="*/ 160 w 246"/>
              <a:gd name="T3" fmla="*/ 74 h 74"/>
              <a:gd name="T4" fmla="*/ 246 w 246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" h="74">
                <a:moveTo>
                  <a:pt x="0" y="0"/>
                </a:moveTo>
                <a:lnTo>
                  <a:pt x="160" y="74"/>
                </a:lnTo>
                <a:lnTo>
                  <a:pt x="246" y="7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3362325" y="1557338"/>
            <a:ext cx="1035050" cy="698500"/>
          </a:xfrm>
          <a:custGeom>
            <a:avLst/>
            <a:gdLst>
              <a:gd name="T0" fmla="*/ 0 w 652"/>
              <a:gd name="T1" fmla="*/ 440 h 440"/>
              <a:gd name="T2" fmla="*/ 652 w 652"/>
              <a:gd name="T3" fmla="*/ 0 h 440"/>
              <a:gd name="T4" fmla="*/ 652 w 652"/>
              <a:gd name="T5" fmla="*/ 26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2" h="440">
                <a:moveTo>
                  <a:pt x="0" y="440"/>
                </a:moveTo>
                <a:lnTo>
                  <a:pt x="652" y="0"/>
                </a:lnTo>
                <a:lnTo>
                  <a:pt x="652" y="26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4397375" y="1449389"/>
            <a:ext cx="0" cy="1174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2139951" y="1868488"/>
            <a:ext cx="9239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2781301" y="1398588"/>
            <a:ext cx="2825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8761414" y="1287463"/>
            <a:ext cx="4286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8110538" y="1614488"/>
            <a:ext cx="1085850" cy="311150"/>
          </a:xfrm>
          <a:custGeom>
            <a:avLst/>
            <a:gdLst>
              <a:gd name="T0" fmla="*/ 684 w 684"/>
              <a:gd name="T1" fmla="*/ 0 h 196"/>
              <a:gd name="T2" fmla="*/ 602 w 684"/>
              <a:gd name="T3" fmla="*/ 0 h 196"/>
              <a:gd name="T4" fmla="*/ 0 w 684"/>
              <a:gd name="T5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4" h="196">
                <a:moveTo>
                  <a:pt x="684" y="0"/>
                </a:moveTo>
                <a:lnTo>
                  <a:pt x="602" y="0"/>
                </a:lnTo>
                <a:lnTo>
                  <a:pt x="0" y="19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8621714" y="2192339"/>
            <a:ext cx="574675" cy="212725"/>
          </a:xfrm>
          <a:custGeom>
            <a:avLst/>
            <a:gdLst>
              <a:gd name="T0" fmla="*/ 362 w 362"/>
              <a:gd name="T1" fmla="*/ 134 h 134"/>
              <a:gd name="T2" fmla="*/ 280 w 362"/>
              <a:gd name="T3" fmla="*/ 134 h 134"/>
              <a:gd name="T4" fmla="*/ 0 w 362"/>
              <a:gd name="T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134">
                <a:moveTo>
                  <a:pt x="362" y="134"/>
                </a:moveTo>
                <a:lnTo>
                  <a:pt x="280" y="134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8539164" y="2024063"/>
            <a:ext cx="657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4733926" y="3883025"/>
            <a:ext cx="752475" cy="800100"/>
          </a:xfrm>
          <a:custGeom>
            <a:avLst/>
            <a:gdLst>
              <a:gd name="T0" fmla="*/ 474 w 474"/>
              <a:gd name="T1" fmla="*/ 40 h 504"/>
              <a:gd name="T2" fmla="*/ 432 w 474"/>
              <a:gd name="T3" fmla="*/ 0 h 504"/>
              <a:gd name="T4" fmla="*/ 0 w 474"/>
              <a:gd name="T5" fmla="*/ 468 h 504"/>
              <a:gd name="T6" fmla="*/ 40 w 474"/>
              <a:gd name="T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504">
                <a:moveTo>
                  <a:pt x="474" y="40"/>
                </a:moveTo>
                <a:lnTo>
                  <a:pt x="432" y="0"/>
                </a:lnTo>
                <a:lnTo>
                  <a:pt x="0" y="468"/>
                </a:lnTo>
                <a:lnTo>
                  <a:pt x="40" y="50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083176" y="3463925"/>
            <a:ext cx="2341563" cy="781050"/>
          </a:xfrm>
          <a:custGeom>
            <a:avLst/>
            <a:gdLst>
              <a:gd name="T0" fmla="*/ 1475 w 1475"/>
              <a:gd name="T1" fmla="*/ 0 h 492"/>
              <a:gd name="T2" fmla="*/ 1387 w 1475"/>
              <a:gd name="T3" fmla="*/ 0 h 492"/>
              <a:gd name="T4" fmla="*/ 42 w 1475"/>
              <a:gd name="T5" fmla="*/ 216 h 492"/>
              <a:gd name="T6" fmla="*/ 0 w 1475"/>
              <a:gd name="T7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5" h="492">
                <a:moveTo>
                  <a:pt x="1475" y="0"/>
                </a:moveTo>
                <a:lnTo>
                  <a:pt x="1387" y="0"/>
                </a:lnTo>
                <a:lnTo>
                  <a:pt x="42" y="216"/>
                </a:lnTo>
                <a:lnTo>
                  <a:pt x="0" y="49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545138" y="3178175"/>
            <a:ext cx="1879600" cy="273050"/>
          </a:xfrm>
          <a:custGeom>
            <a:avLst/>
            <a:gdLst>
              <a:gd name="T0" fmla="*/ 0 w 1184"/>
              <a:gd name="T1" fmla="*/ 172 h 172"/>
              <a:gd name="T2" fmla="*/ 1092 w 1184"/>
              <a:gd name="T3" fmla="*/ 0 h 172"/>
              <a:gd name="T4" fmla="*/ 1184 w 1184"/>
              <a:gd name="T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4" h="172">
                <a:moveTo>
                  <a:pt x="0" y="172"/>
                </a:moveTo>
                <a:lnTo>
                  <a:pt x="1092" y="0"/>
                </a:lnTo>
                <a:lnTo>
                  <a:pt x="118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215064" y="3749675"/>
            <a:ext cx="1209675" cy="596900"/>
          </a:xfrm>
          <a:custGeom>
            <a:avLst/>
            <a:gdLst>
              <a:gd name="T0" fmla="*/ 0 w 762"/>
              <a:gd name="T1" fmla="*/ 376 h 376"/>
              <a:gd name="T2" fmla="*/ 670 w 762"/>
              <a:gd name="T3" fmla="*/ 0 h 376"/>
              <a:gd name="T4" fmla="*/ 762 w 762"/>
              <a:gd name="T5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2" h="376">
                <a:moveTo>
                  <a:pt x="0" y="376"/>
                </a:moveTo>
                <a:lnTo>
                  <a:pt x="670" y="0"/>
                </a:lnTo>
                <a:lnTo>
                  <a:pt x="76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216400" y="5076825"/>
            <a:ext cx="0" cy="266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872413" y="4606925"/>
            <a:ext cx="704850" cy="381000"/>
          </a:xfrm>
          <a:custGeom>
            <a:avLst/>
            <a:gdLst>
              <a:gd name="T0" fmla="*/ 0 w 444"/>
              <a:gd name="T1" fmla="*/ 240 h 240"/>
              <a:gd name="T2" fmla="*/ 358 w 444"/>
              <a:gd name="T3" fmla="*/ 0 h 240"/>
              <a:gd name="T4" fmla="*/ 444 w 444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240">
                <a:moveTo>
                  <a:pt x="0" y="240"/>
                </a:moveTo>
                <a:lnTo>
                  <a:pt x="358" y="0"/>
                </a:lnTo>
                <a:lnTo>
                  <a:pt x="44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789739" y="5641976"/>
            <a:ext cx="390525" cy="117475"/>
          </a:xfrm>
          <a:custGeom>
            <a:avLst/>
            <a:gdLst>
              <a:gd name="T0" fmla="*/ 0 w 246"/>
              <a:gd name="T1" fmla="*/ 0 h 74"/>
              <a:gd name="T2" fmla="*/ 160 w 246"/>
              <a:gd name="T3" fmla="*/ 74 h 74"/>
              <a:gd name="T4" fmla="*/ 246 w 246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6" h="74">
                <a:moveTo>
                  <a:pt x="0" y="0"/>
                </a:moveTo>
                <a:lnTo>
                  <a:pt x="160" y="74"/>
                </a:lnTo>
                <a:lnTo>
                  <a:pt x="246" y="7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362325" y="1557338"/>
            <a:ext cx="1035050" cy="698500"/>
          </a:xfrm>
          <a:custGeom>
            <a:avLst/>
            <a:gdLst>
              <a:gd name="T0" fmla="*/ 0 w 652"/>
              <a:gd name="T1" fmla="*/ 440 h 440"/>
              <a:gd name="T2" fmla="*/ 652 w 652"/>
              <a:gd name="T3" fmla="*/ 0 h 440"/>
              <a:gd name="T4" fmla="*/ 652 w 652"/>
              <a:gd name="T5" fmla="*/ 26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2" h="440">
                <a:moveTo>
                  <a:pt x="0" y="440"/>
                </a:moveTo>
                <a:lnTo>
                  <a:pt x="652" y="0"/>
                </a:lnTo>
                <a:lnTo>
                  <a:pt x="652" y="26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397375" y="1449389"/>
            <a:ext cx="0" cy="1174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39951" y="1868488"/>
            <a:ext cx="923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781301" y="1398588"/>
            <a:ext cx="2825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8761414" y="1287463"/>
            <a:ext cx="4286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8110538" y="1614488"/>
            <a:ext cx="1085850" cy="311150"/>
          </a:xfrm>
          <a:custGeom>
            <a:avLst/>
            <a:gdLst>
              <a:gd name="T0" fmla="*/ 684 w 684"/>
              <a:gd name="T1" fmla="*/ 0 h 196"/>
              <a:gd name="T2" fmla="*/ 602 w 684"/>
              <a:gd name="T3" fmla="*/ 0 h 196"/>
              <a:gd name="T4" fmla="*/ 0 w 684"/>
              <a:gd name="T5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4" h="196">
                <a:moveTo>
                  <a:pt x="684" y="0"/>
                </a:moveTo>
                <a:lnTo>
                  <a:pt x="602" y="0"/>
                </a:lnTo>
                <a:lnTo>
                  <a:pt x="0" y="19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8621714" y="2192339"/>
            <a:ext cx="574675" cy="212725"/>
          </a:xfrm>
          <a:custGeom>
            <a:avLst/>
            <a:gdLst>
              <a:gd name="T0" fmla="*/ 362 w 362"/>
              <a:gd name="T1" fmla="*/ 134 h 134"/>
              <a:gd name="T2" fmla="*/ 280 w 362"/>
              <a:gd name="T3" fmla="*/ 134 h 134"/>
              <a:gd name="T4" fmla="*/ 0 w 362"/>
              <a:gd name="T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134">
                <a:moveTo>
                  <a:pt x="362" y="134"/>
                </a:moveTo>
                <a:lnTo>
                  <a:pt x="280" y="13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539164" y="2024063"/>
            <a:ext cx="6572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733926" y="3883025"/>
            <a:ext cx="752475" cy="800100"/>
          </a:xfrm>
          <a:custGeom>
            <a:avLst/>
            <a:gdLst>
              <a:gd name="T0" fmla="*/ 474 w 474"/>
              <a:gd name="T1" fmla="*/ 40 h 504"/>
              <a:gd name="T2" fmla="*/ 432 w 474"/>
              <a:gd name="T3" fmla="*/ 0 h 504"/>
              <a:gd name="T4" fmla="*/ 0 w 474"/>
              <a:gd name="T5" fmla="*/ 468 h 504"/>
              <a:gd name="T6" fmla="*/ 40 w 474"/>
              <a:gd name="T7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504">
                <a:moveTo>
                  <a:pt x="474" y="40"/>
                </a:moveTo>
                <a:lnTo>
                  <a:pt x="432" y="0"/>
                </a:lnTo>
                <a:lnTo>
                  <a:pt x="0" y="468"/>
                </a:lnTo>
                <a:lnTo>
                  <a:pt x="40" y="50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830" y="1153842"/>
            <a:ext cx="169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  <a:latin typeface="Arial"/>
              </a:rPr>
              <a:t>Epimysium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6399" y="1238781"/>
            <a:ext cx="76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Bone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09113" y="1715027"/>
            <a:ext cx="87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Tendon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2371" y="5259057"/>
            <a:ext cx="1014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Fascicle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19148" y="5607521"/>
            <a:ext cx="126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Perimysium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12578" y="4448283"/>
            <a:ext cx="126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Muscle fiber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69178" y="3585239"/>
            <a:ext cx="3375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  <a:latin typeface="Arial"/>
              </a:rPr>
              <a:t>Endomysium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(between individual muscle fibers)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62831" y="3302661"/>
            <a:ext cx="337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Perimysium wrapping a fascicle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74735" y="3024286"/>
            <a:ext cx="133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Blood vessel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28934" y="2241543"/>
            <a:ext cx="133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Muscle fiber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in middle of 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a fascicle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28934" y="1872590"/>
            <a:ext cx="133667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prstClr val="black"/>
                </a:solidFill>
                <a:latin typeface="Arial"/>
              </a:rPr>
              <a:t>Endomysium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30909" y="1469372"/>
            <a:ext cx="133667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Perimysium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29719" y="1138797"/>
            <a:ext cx="133667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prstClr val="black"/>
                </a:solidFill>
                <a:latin typeface="Arial"/>
              </a:rPr>
              <a:t>Epimysium</a:t>
            </a:r>
            <a:endParaRPr lang="en-US" sz="1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24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914400"/>
            <a:ext cx="8546592" cy="2194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914400"/>
            <a:ext cx="8546592" cy="2194560"/>
          </a:xfrm>
          <a:prstGeom prst="rect">
            <a:avLst/>
          </a:prstGeom>
        </p:spPr>
      </p:pic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6534944" y="1348106"/>
            <a:ext cx="0" cy="130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38"/>
          <p:cNvSpPr>
            <a:spLocks/>
          </p:cNvSpPr>
          <p:nvPr/>
        </p:nvSpPr>
        <p:spPr bwMode="auto">
          <a:xfrm>
            <a:off x="8248652" y="1500505"/>
            <a:ext cx="989013" cy="122238"/>
          </a:xfrm>
          <a:custGeom>
            <a:avLst/>
            <a:gdLst>
              <a:gd name="T0" fmla="*/ 0 w 623"/>
              <a:gd name="T1" fmla="*/ 77 h 77"/>
              <a:gd name="T2" fmla="*/ 495 w 623"/>
              <a:gd name="T3" fmla="*/ 77 h 77"/>
              <a:gd name="T4" fmla="*/ 623 w 623"/>
              <a:gd name="T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3" h="77">
                <a:moveTo>
                  <a:pt x="0" y="77"/>
                </a:moveTo>
                <a:lnTo>
                  <a:pt x="495" y="77"/>
                </a:lnTo>
                <a:lnTo>
                  <a:pt x="623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39"/>
          <p:cNvSpPr>
            <a:spLocks/>
          </p:cNvSpPr>
          <p:nvPr/>
        </p:nvSpPr>
        <p:spPr bwMode="auto">
          <a:xfrm>
            <a:off x="7710489" y="2227580"/>
            <a:ext cx="1527175" cy="146050"/>
          </a:xfrm>
          <a:custGeom>
            <a:avLst/>
            <a:gdLst>
              <a:gd name="T0" fmla="*/ 962 w 962"/>
              <a:gd name="T1" fmla="*/ 90 h 92"/>
              <a:gd name="T2" fmla="*/ 184 w 962"/>
              <a:gd name="T3" fmla="*/ 92 h 92"/>
              <a:gd name="T4" fmla="*/ 0 w 962"/>
              <a:gd name="T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2" h="92">
                <a:moveTo>
                  <a:pt x="962" y="90"/>
                </a:moveTo>
                <a:lnTo>
                  <a:pt x="184" y="9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8416926" y="1421131"/>
            <a:ext cx="0" cy="1238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>
            <a:off x="4659313" y="1443355"/>
            <a:ext cx="0" cy="2936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42"/>
          <p:cNvSpPr>
            <a:spLocks/>
          </p:cNvSpPr>
          <p:nvPr/>
        </p:nvSpPr>
        <p:spPr bwMode="auto">
          <a:xfrm>
            <a:off x="6440489" y="1478281"/>
            <a:ext cx="188913" cy="53975"/>
          </a:xfrm>
          <a:custGeom>
            <a:avLst/>
            <a:gdLst>
              <a:gd name="T0" fmla="*/ 119 w 119"/>
              <a:gd name="T1" fmla="*/ 34 h 34"/>
              <a:gd name="T2" fmla="*/ 119 w 119"/>
              <a:gd name="T3" fmla="*/ 0 h 34"/>
              <a:gd name="T4" fmla="*/ 0 w 119"/>
              <a:gd name="T5" fmla="*/ 0 h 34"/>
              <a:gd name="T6" fmla="*/ 0 w 119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34">
                <a:moveTo>
                  <a:pt x="119" y="34"/>
                </a:moveTo>
                <a:lnTo>
                  <a:pt x="119" y="0"/>
                </a:ln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43"/>
          <p:cNvSpPr>
            <a:spLocks/>
          </p:cNvSpPr>
          <p:nvPr/>
        </p:nvSpPr>
        <p:spPr bwMode="auto">
          <a:xfrm>
            <a:off x="8223252" y="1822769"/>
            <a:ext cx="1014413" cy="98425"/>
          </a:xfrm>
          <a:custGeom>
            <a:avLst/>
            <a:gdLst>
              <a:gd name="T0" fmla="*/ 639 w 639"/>
              <a:gd name="T1" fmla="*/ 62 h 62"/>
              <a:gd name="T2" fmla="*/ 543 w 639"/>
              <a:gd name="T3" fmla="*/ 62 h 62"/>
              <a:gd name="T4" fmla="*/ 0 w 639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9" h="62">
                <a:moveTo>
                  <a:pt x="639" y="62"/>
                </a:moveTo>
                <a:lnTo>
                  <a:pt x="543" y="6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 flipH="1">
            <a:off x="8842376" y="1921194"/>
            <a:ext cx="242888" cy="857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84498" y="1321912"/>
            <a:ext cx="121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Thin (actin)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filament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77342" y="1763237"/>
            <a:ext cx="143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Elastic (</a:t>
            </a:r>
            <a:r>
              <a:rPr lang="en-US" sz="1400" b="1" dirty="0" err="1">
                <a:solidFill>
                  <a:prstClr val="black"/>
                </a:solidFill>
                <a:latin typeface="Arial"/>
              </a:rPr>
              <a:t>titin</a:t>
            </a:r>
            <a:r>
              <a:rPr lang="en-US" sz="1400" b="1" dirty="0">
                <a:solidFill>
                  <a:prstClr val="black"/>
                </a:solidFill>
                <a:latin typeface="Arial"/>
              </a:rPr>
              <a:t>)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filaments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78516" y="2209137"/>
            <a:ext cx="1141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Thick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(myosin)</a:t>
            </a:r>
          </a:p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filament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6559" y="1180921"/>
            <a:ext cx="767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Z disc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08541" y="879293"/>
            <a:ext cx="115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Sarcomere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91976" y="1080816"/>
            <a:ext cx="71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M line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99676" y="1181517"/>
            <a:ext cx="71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</a:rPr>
              <a:t>Z disc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08679" y="1459479"/>
            <a:ext cx="195373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Enlargement of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one sarcomere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(sectioned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lengthwise). Notice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the myosin heads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on the thick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filaments.</a:t>
            </a:r>
          </a:p>
        </p:txBody>
      </p:sp>
      <p:sp>
        <p:nvSpPr>
          <p:cNvPr id="28" name="AutoShape 47"/>
          <p:cNvSpPr>
            <a:spLocks noChangeAspect="1" noChangeArrowheads="1" noTextEdit="1"/>
          </p:cNvSpPr>
          <p:nvPr/>
        </p:nvSpPr>
        <p:spPr bwMode="auto">
          <a:xfrm>
            <a:off x="5481639" y="1008381"/>
            <a:ext cx="1938337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>
            <a:off x="6985000" y="1040130"/>
            <a:ext cx="341312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Freeform 50"/>
          <p:cNvSpPr>
            <a:spLocks/>
          </p:cNvSpPr>
          <p:nvPr/>
        </p:nvSpPr>
        <p:spPr bwMode="auto">
          <a:xfrm>
            <a:off x="7304089" y="1002030"/>
            <a:ext cx="103187" cy="69850"/>
          </a:xfrm>
          <a:custGeom>
            <a:avLst/>
            <a:gdLst>
              <a:gd name="T0" fmla="*/ 5 w 33"/>
              <a:gd name="T1" fmla="*/ 11 h 22"/>
              <a:gd name="T2" fmla="*/ 0 w 33"/>
              <a:gd name="T3" fmla="*/ 0 h 22"/>
              <a:gd name="T4" fmla="*/ 33 w 33"/>
              <a:gd name="T5" fmla="*/ 11 h 22"/>
              <a:gd name="T6" fmla="*/ 2 w 33"/>
              <a:gd name="T7" fmla="*/ 22 h 22"/>
              <a:gd name="T8" fmla="*/ 5 w 33"/>
              <a:gd name="T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2">
                <a:moveTo>
                  <a:pt x="5" y="11"/>
                </a:moveTo>
                <a:cubicBezTo>
                  <a:pt x="5" y="4"/>
                  <a:pt x="0" y="0"/>
                  <a:pt x="0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5" y="19"/>
                  <a:pt x="5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Line 51"/>
          <p:cNvSpPr>
            <a:spLocks noChangeShapeType="1"/>
          </p:cNvSpPr>
          <p:nvPr/>
        </p:nvSpPr>
        <p:spPr bwMode="auto">
          <a:xfrm flipH="1">
            <a:off x="5500689" y="1040130"/>
            <a:ext cx="434975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Freeform 52"/>
          <p:cNvSpPr>
            <a:spLocks/>
          </p:cNvSpPr>
          <p:nvPr/>
        </p:nvSpPr>
        <p:spPr bwMode="auto">
          <a:xfrm>
            <a:off x="5484814" y="1008380"/>
            <a:ext cx="104775" cy="69850"/>
          </a:xfrm>
          <a:custGeom>
            <a:avLst/>
            <a:gdLst>
              <a:gd name="T0" fmla="*/ 28 w 33"/>
              <a:gd name="T1" fmla="*/ 11 h 22"/>
              <a:gd name="T2" fmla="*/ 33 w 33"/>
              <a:gd name="T3" fmla="*/ 22 h 22"/>
              <a:gd name="T4" fmla="*/ 0 w 33"/>
              <a:gd name="T5" fmla="*/ 11 h 22"/>
              <a:gd name="T6" fmla="*/ 32 w 33"/>
              <a:gd name="T7" fmla="*/ 0 h 22"/>
              <a:gd name="T8" fmla="*/ 28 w 33"/>
              <a:gd name="T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2">
                <a:moveTo>
                  <a:pt x="28" y="11"/>
                </a:moveTo>
                <a:cubicBezTo>
                  <a:pt x="28" y="18"/>
                  <a:pt x="33" y="22"/>
                  <a:pt x="33" y="22"/>
                </a:cubicBezTo>
                <a:cubicBezTo>
                  <a:pt x="0" y="11"/>
                  <a:pt x="0" y="11"/>
                  <a:pt x="0" y="11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28" y="3"/>
                  <a:pt x="28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3608856"/>
            <a:ext cx="8546592" cy="2340864"/>
          </a:xfrm>
          <a:prstGeom prst="rect">
            <a:avLst/>
          </a:prstGeom>
        </p:spPr>
      </p:pic>
      <p:sp>
        <p:nvSpPr>
          <p:cNvPr id="29" name="Line 6"/>
          <p:cNvSpPr>
            <a:spLocks noChangeShapeType="1"/>
          </p:cNvSpPr>
          <p:nvPr/>
        </p:nvSpPr>
        <p:spPr bwMode="auto">
          <a:xfrm flipH="1">
            <a:off x="9229725" y="4260176"/>
            <a:ext cx="374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8894764" y="3736302"/>
            <a:ext cx="712787" cy="200025"/>
          </a:xfrm>
          <a:custGeom>
            <a:avLst/>
            <a:gdLst>
              <a:gd name="T0" fmla="*/ 449 w 449"/>
              <a:gd name="T1" fmla="*/ 0 h 126"/>
              <a:gd name="T2" fmla="*/ 331 w 449"/>
              <a:gd name="T3" fmla="*/ 0 h 126"/>
              <a:gd name="T4" fmla="*/ 0 w 449"/>
              <a:gd name="T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9" h="126">
                <a:moveTo>
                  <a:pt x="449" y="0"/>
                </a:moveTo>
                <a:lnTo>
                  <a:pt x="331" y="0"/>
                </a:lnTo>
                <a:lnTo>
                  <a:pt x="0" y="12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08200" y="3678941"/>
            <a:ext cx="195072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Cross-sectional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view of a</a:t>
            </a:r>
          </a:p>
          <a:p>
            <a:pPr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sarcomere</a:t>
            </a:r>
            <a:r>
              <a:rPr lang="en-US" sz="14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/>
              </a:rPr>
              <a:t>cut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through in different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locations.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51293" y="4879085"/>
            <a:ext cx="141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I band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thin filaments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only</a:t>
            </a:r>
            <a:r>
              <a:rPr lang="en-US" sz="1400" dirty="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46707" y="4869559"/>
            <a:ext cx="141605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H zone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thick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filaments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only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46860" y="4874316"/>
            <a:ext cx="185419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M line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thick filaments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linked by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accessory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proteins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4324" y="4874322"/>
            <a:ext cx="203040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Outer edge</a:t>
            </a:r>
          </a:p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</a:rPr>
              <a:t>of A band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thick and thin</a:t>
            </a:r>
          </a:p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filaments overlap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59129" y="4121331"/>
            <a:ext cx="98504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Actin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filament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47219" y="3585349"/>
            <a:ext cx="98504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Myosin</a:t>
            </a:r>
          </a:p>
          <a:p>
            <a:pPr>
              <a:lnSpc>
                <a:spcPts val="1600"/>
              </a:lnSpc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filament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503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28600"/>
            <a:ext cx="6156960" cy="640080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5037139" y="2224085"/>
            <a:ext cx="695325" cy="293688"/>
          </a:xfrm>
          <a:custGeom>
            <a:avLst/>
            <a:gdLst>
              <a:gd name="T0" fmla="*/ 438 w 438"/>
              <a:gd name="T1" fmla="*/ 185 h 185"/>
              <a:gd name="T2" fmla="*/ 185 w 438"/>
              <a:gd name="T3" fmla="*/ 0 h 185"/>
              <a:gd name="T4" fmla="*/ 0 w 438"/>
              <a:gd name="T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8" h="185">
                <a:moveTo>
                  <a:pt x="438" y="185"/>
                </a:moveTo>
                <a:lnTo>
                  <a:pt x="185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627437" y="5278438"/>
            <a:ext cx="120650" cy="112713"/>
          </a:xfrm>
          <a:custGeom>
            <a:avLst/>
            <a:gdLst>
              <a:gd name="T0" fmla="*/ 76 w 76"/>
              <a:gd name="T1" fmla="*/ 0 h 71"/>
              <a:gd name="T2" fmla="*/ 34 w 76"/>
              <a:gd name="T3" fmla="*/ 71 h 71"/>
              <a:gd name="T4" fmla="*/ 0 w 76"/>
              <a:gd name="T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71">
                <a:moveTo>
                  <a:pt x="76" y="0"/>
                </a:moveTo>
                <a:lnTo>
                  <a:pt x="34" y="71"/>
                </a:lnTo>
                <a:lnTo>
                  <a:pt x="0" y="7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041775" y="5445125"/>
            <a:ext cx="0" cy="3444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548564" y="5218112"/>
            <a:ext cx="0" cy="23018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56052" y="4945063"/>
            <a:ext cx="720725" cy="157163"/>
          </a:xfrm>
          <a:custGeom>
            <a:avLst/>
            <a:gdLst>
              <a:gd name="T0" fmla="*/ 454 w 454"/>
              <a:gd name="T1" fmla="*/ 99 h 99"/>
              <a:gd name="T2" fmla="*/ 293 w 454"/>
              <a:gd name="T3" fmla="*/ 99 h 99"/>
              <a:gd name="T4" fmla="*/ 0 w 454"/>
              <a:gd name="T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4" h="99">
                <a:moveTo>
                  <a:pt x="454" y="99"/>
                </a:moveTo>
                <a:lnTo>
                  <a:pt x="293" y="9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3854451" y="5102225"/>
            <a:ext cx="566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656012" y="4538663"/>
            <a:ext cx="38100" cy="385763"/>
          </a:xfrm>
          <a:custGeom>
            <a:avLst/>
            <a:gdLst>
              <a:gd name="T0" fmla="*/ 24 w 24"/>
              <a:gd name="T1" fmla="*/ 0 h 243"/>
              <a:gd name="T2" fmla="*/ 24 w 24"/>
              <a:gd name="T3" fmla="*/ 109 h 243"/>
              <a:gd name="T4" fmla="*/ 0 w 24"/>
              <a:gd name="T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243">
                <a:moveTo>
                  <a:pt x="24" y="0"/>
                </a:moveTo>
                <a:lnTo>
                  <a:pt x="24" y="109"/>
                </a:lnTo>
                <a:lnTo>
                  <a:pt x="0" y="24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690939" y="4716462"/>
            <a:ext cx="100013" cy="1143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554414" y="1982786"/>
            <a:ext cx="5292725" cy="131763"/>
          </a:xfrm>
          <a:custGeom>
            <a:avLst/>
            <a:gdLst>
              <a:gd name="T0" fmla="*/ 0 w 3334"/>
              <a:gd name="T1" fmla="*/ 83 h 83"/>
              <a:gd name="T2" fmla="*/ 0 w 3334"/>
              <a:gd name="T3" fmla="*/ 0 h 83"/>
              <a:gd name="T4" fmla="*/ 3334 w 3334"/>
              <a:gd name="T5" fmla="*/ 0 h 83"/>
              <a:gd name="T6" fmla="*/ 3334 w 3334"/>
              <a:gd name="T7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34" h="83">
                <a:moveTo>
                  <a:pt x="0" y="83"/>
                </a:moveTo>
                <a:lnTo>
                  <a:pt x="0" y="0"/>
                </a:lnTo>
                <a:lnTo>
                  <a:pt x="3334" y="0"/>
                </a:lnTo>
                <a:lnTo>
                  <a:pt x="3334" y="8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6162676" y="1843085"/>
            <a:ext cx="0" cy="1333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565205" y="5967414"/>
            <a:ext cx="5321808" cy="134938"/>
          </a:xfrm>
          <a:custGeom>
            <a:avLst/>
            <a:gdLst>
              <a:gd name="T0" fmla="*/ 0 w 3334"/>
              <a:gd name="T1" fmla="*/ 0 h 85"/>
              <a:gd name="T2" fmla="*/ 0 w 3334"/>
              <a:gd name="T3" fmla="*/ 85 h 85"/>
              <a:gd name="T4" fmla="*/ 3334 w 3334"/>
              <a:gd name="T5" fmla="*/ 85 h 85"/>
              <a:gd name="T6" fmla="*/ 3334 w 3334"/>
              <a:gd name="T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34" h="85">
                <a:moveTo>
                  <a:pt x="0" y="0"/>
                </a:moveTo>
                <a:lnTo>
                  <a:pt x="0" y="85"/>
                </a:lnTo>
                <a:lnTo>
                  <a:pt x="3334" y="85"/>
                </a:lnTo>
                <a:lnTo>
                  <a:pt x="333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184901" y="6105527"/>
            <a:ext cx="0" cy="136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0799" y="281940"/>
            <a:ext cx="223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Thick filament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9905" y="790910"/>
            <a:ext cx="607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 Black" pitchFamily="34" charset="0"/>
              </a:rPr>
              <a:t>Each thick filament consists of many myosin molecules</a:t>
            </a:r>
          </a:p>
          <a:p>
            <a:r>
              <a:rPr lang="en-US" sz="1500" dirty="0">
                <a:solidFill>
                  <a:prstClr val="black"/>
                </a:solidFill>
                <a:latin typeface="Arial Black" pitchFamily="34" charset="0"/>
              </a:rPr>
              <a:t>whose heads protrude at opposite ends of the filament.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3987" y="1573262"/>
            <a:ext cx="25808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Portion of a thick filament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9905" y="4259310"/>
            <a:ext cx="19492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Actin-binding sites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63971" y="2059025"/>
            <a:ext cx="1469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Myosin 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3747" y="4924426"/>
            <a:ext cx="845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Heads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99643" y="4952199"/>
            <a:ext cx="5775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Tail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6832" y="5726959"/>
            <a:ext cx="2202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Flexible hinge region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6733" y="6188075"/>
            <a:ext cx="17576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Myosin molecule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0700" y="5246084"/>
            <a:ext cx="97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ATP-</a:t>
            </a:r>
          </a:p>
          <a:p>
            <a:pPr>
              <a:lnSpc>
                <a:spcPts val="1600"/>
              </a:lnSpc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binding</a:t>
            </a:r>
          </a:p>
          <a:p>
            <a:pPr>
              <a:lnSpc>
                <a:spcPts val="1600"/>
              </a:lnSpc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site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39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28600"/>
            <a:ext cx="6156960" cy="6400800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997324" y="2487614"/>
            <a:ext cx="0" cy="4730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318249" y="2487614"/>
            <a:ext cx="0" cy="4730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210424" y="2487614"/>
            <a:ext cx="0" cy="5492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283449" y="5165726"/>
            <a:ext cx="315912" cy="347663"/>
          </a:xfrm>
          <a:custGeom>
            <a:avLst/>
            <a:gdLst>
              <a:gd name="T0" fmla="*/ 199 w 199"/>
              <a:gd name="T1" fmla="*/ 219 h 219"/>
              <a:gd name="T2" fmla="*/ 115 w 199"/>
              <a:gd name="T3" fmla="*/ 219 h 219"/>
              <a:gd name="T4" fmla="*/ 0 w 199"/>
              <a:gd name="T5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" h="219">
                <a:moveTo>
                  <a:pt x="199" y="219"/>
                </a:moveTo>
                <a:lnTo>
                  <a:pt x="115" y="21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665912" y="5513389"/>
            <a:ext cx="800100" cy="1111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446462" y="1982258"/>
            <a:ext cx="5294312" cy="134938"/>
          </a:xfrm>
          <a:custGeom>
            <a:avLst/>
            <a:gdLst>
              <a:gd name="T0" fmla="*/ 0 w 3335"/>
              <a:gd name="T1" fmla="*/ 85 h 85"/>
              <a:gd name="T2" fmla="*/ 0 w 3335"/>
              <a:gd name="T3" fmla="*/ 0 h 85"/>
              <a:gd name="T4" fmla="*/ 3335 w 3335"/>
              <a:gd name="T5" fmla="*/ 0 h 85"/>
              <a:gd name="T6" fmla="*/ 3335 w 3335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35" h="85">
                <a:moveTo>
                  <a:pt x="0" y="85"/>
                </a:moveTo>
                <a:lnTo>
                  <a:pt x="0" y="0"/>
                </a:lnTo>
                <a:lnTo>
                  <a:pt x="3335" y="0"/>
                </a:lnTo>
                <a:lnTo>
                  <a:pt x="3335" y="8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6056312" y="1842559"/>
            <a:ext cx="0" cy="136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430587" y="5965826"/>
            <a:ext cx="5294312" cy="131763"/>
          </a:xfrm>
          <a:custGeom>
            <a:avLst/>
            <a:gdLst>
              <a:gd name="T0" fmla="*/ 0 w 3335"/>
              <a:gd name="T1" fmla="*/ 0 h 83"/>
              <a:gd name="T2" fmla="*/ 0 w 3335"/>
              <a:gd name="T3" fmla="*/ 83 h 83"/>
              <a:gd name="T4" fmla="*/ 3335 w 3335"/>
              <a:gd name="T5" fmla="*/ 83 h 83"/>
              <a:gd name="T6" fmla="*/ 3335 w 3335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35" h="83">
                <a:moveTo>
                  <a:pt x="0" y="0"/>
                </a:moveTo>
                <a:lnTo>
                  <a:pt x="0" y="83"/>
                </a:lnTo>
                <a:lnTo>
                  <a:pt x="3335" y="83"/>
                </a:lnTo>
                <a:lnTo>
                  <a:pt x="3335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040437" y="6103938"/>
            <a:ext cx="0" cy="1333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1385" y="279396"/>
            <a:ext cx="21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Thin filament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4485" y="2211731"/>
            <a:ext cx="10964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Troponin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1999" y="2211731"/>
            <a:ext cx="1390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prstClr val="black"/>
                </a:solidFill>
                <a:latin typeface="Arial"/>
              </a:rPr>
              <a:t>Tropomyosin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4987" y="2208556"/>
            <a:ext cx="695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Actin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8400" y="1567019"/>
            <a:ext cx="24304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Portion of a thin filament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3305" y="5365747"/>
            <a:ext cx="135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Active sites</a:t>
            </a:r>
          </a:p>
          <a:p>
            <a:pPr>
              <a:lnSpc>
                <a:spcPts val="1600"/>
              </a:lnSpc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for myosin</a:t>
            </a:r>
          </a:p>
          <a:p>
            <a:pPr>
              <a:lnSpc>
                <a:spcPts val="1600"/>
              </a:lnSpc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attachment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3466" y="6189662"/>
            <a:ext cx="17634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prstClr val="black"/>
                </a:solidFill>
                <a:latin typeface="Arial"/>
              </a:rPr>
              <a:t>Actin subunits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3352" y="782783"/>
            <a:ext cx="64166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Arial Black" pitchFamily="34" charset="0"/>
              </a:rPr>
              <a:t>A thin filament consists of two strands of actin subunits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  <a:latin typeface="Arial Black" pitchFamily="34" charset="0"/>
              </a:rPr>
              <a:t>twisted into a helix plus two types of regulatory proteins</a:t>
            </a:r>
          </a:p>
          <a:p>
            <a:pPr algn="ctr">
              <a:lnSpc>
                <a:spcPts val="1600"/>
              </a:lnSpc>
            </a:pPr>
            <a:r>
              <a:rPr lang="en-US" sz="1500" dirty="0">
                <a:solidFill>
                  <a:prstClr val="black"/>
                </a:solidFill>
                <a:latin typeface="Arial Black" pitchFamily="34" charset="0"/>
              </a:rPr>
              <a:t>(troponin and </a:t>
            </a:r>
            <a:r>
              <a:rPr lang="en-US" sz="1500" dirty="0" err="1">
                <a:solidFill>
                  <a:prstClr val="black"/>
                </a:solidFill>
                <a:latin typeface="Arial Black" pitchFamily="34" charset="0"/>
              </a:rPr>
              <a:t>tropomyosin</a:t>
            </a:r>
            <a:r>
              <a:rPr lang="en-US" sz="1500" dirty="0">
                <a:solidFill>
                  <a:prstClr val="black"/>
                </a:solidFill>
                <a:latin typeface="Arial Black" pitchFamily="34" charset="0"/>
              </a:rPr>
              <a:t>).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729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561" y="1249680"/>
            <a:ext cx="7040879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3693747" y="1383831"/>
            <a:ext cx="2494280" cy="276999"/>
          </a:xfrm>
          <a:custGeom>
            <a:avLst/>
            <a:gdLst/>
            <a:ahLst/>
            <a:cxnLst/>
            <a:rect l="l" t="t" r="r" b="b"/>
            <a:pathLst>
              <a:path w="2494279">
                <a:moveTo>
                  <a:pt x="0" y="0"/>
                </a:moveTo>
                <a:lnTo>
                  <a:pt x="249425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550297" y="2731569"/>
            <a:ext cx="313055" cy="276999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31299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836259" y="1984352"/>
            <a:ext cx="1391920" cy="276999"/>
          </a:xfrm>
          <a:custGeom>
            <a:avLst/>
            <a:gdLst/>
            <a:ahLst/>
            <a:cxnLst/>
            <a:rect l="l" t="t" r="r" b="b"/>
            <a:pathLst>
              <a:path w="1391920" h="203200">
                <a:moveTo>
                  <a:pt x="1391450" y="0"/>
                </a:moveTo>
                <a:lnTo>
                  <a:pt x="1026845" y="0"/>
                </a:lnTo>
                <a:lnTo>
                  <a:pt x="0" y="20283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432657" y="3005661"/>
            <a:ext cx="1779905" cy="276999"/>
          </a:xfrm>
          <a:custGeom>
            <a:avLst/>
            <a:gdLst/>
            <a:ahLst/>
            <a:cxnLst/>
            <a:rect l="l" t="t" r="r" b="b"/>
            <a:pathLst>
              <a:path w="1779904">
                <a:moveTo>
                  <a:pt x="0" y="0"/>
                </a:moveTo>
                <a:lnTo>
                  <a:pt x="1493824" y="0"/>
                </a:lnTo>
                <a:lnTo>
                  <a:pt x="1779549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236191" y="3005662"/>
            <a:ext cx="1690370" cy="276999"/>
          </a:xfrm>
          <a:custGeom>
            <a:avLst/>
            <a:gdLst/>
            <a:ahLst/>
            <a:cxnLst/>
            <a:rect l="l" t="t" r="r" b="b"/>
            <a:pathLst>
              <a:path w="1690370" h="346710">
                <a:moveTo>
                  <a:pt x="0" y="346544"/>
                </a:moveTo>
                <a:lnTo>
                  <a:pt x="169029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2653572" y="1214026"/>
            <a:ext cx="948978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51"/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Articular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cartilage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8285299" y="1834356"/>
            <a:ext cx="987450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Compact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bone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8273961" y="2873316"/>
            <a:ext cx="12567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Endosteum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2620506" y="2563927"/>
            <a:ext cx="870110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3263"/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Spongy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R="23263"/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bone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Filament Model of </a:t>
            </a:r>
            <a:r>
              <a:rPr lang="en-US" altLang="en-US" dirty="0" smtClean="0"/>
              <a:t>Contraction</a:t>
            </a:r>
            <a:endParaRPr lang="en-US" dirty="0"/>
          </a:p>
        </p:txBody>
      </p:sp>
      <p:sp>
        <p:nvSpPr>
          <p:cNvPr id="6860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the relaxed state, thin and thick filaments overlap only slightly at ends of A band</a:t>
            </a:r>
          </a:p>
          <a:p>
            <a:r>
              <a:rPr lang="en-US" altLang="en-US" b="1" dirty="0"/>
              <a:t>Sliding</a:t>
            </a:r>
            <a:r>
              <a:rPr lang="en-US" altLang="en-US" dirty="0"/>
              <a:t> </a:t>
            </a:r>
            <a:r>
              <a:rPr lang="en-US" altLang="en-US" b="1" dirty="0"/>
              <a:t>filament</a:t>
            </a:r>
            <a:r>
              <a:rPr lang="en-US" altLang="en-US" dirty="0"/>
              <a:t> </a:t>
            </a:r>
            <a:r>
              <a:rPr lang="en-US" altLang="en-US" b="1" dirty="0"/>
              <a:t>model</a:t>
            </a:r>
            <a:r>
              <a:rPr lang="en-US" altLang="en-US" dirty="0"/>
              <a:t> </a:t>
            </a:r>
            <a:r>
              <a:rPr lang="en-US" altLang="en-US" b="1" dirty="0"/>
              <a:t>of</a:t>
            </a:r>
            <a:r>
              <a:rPr lang="en-US" altLang="en-US" dirty="0"/>
              <a:t> </a:t>
            </a:r>
            <a:r>
              <a:rPr lang="en-US" altLang="en-US" b="1" dirty="0"/>
              <a:t>contraction</a:t>
            </a:r>
            <a:r>
              <a:rPr lang="en-US" altLang="en-US" dirty="0"/>
              <a:t> states that during contraction, thin filaments slide past thick filaments, causing </a:t>
            </a:r>
            <a:r>
              <a:rPr lang="en-US" altLang="en-US" dirty="0">
                <a:sym typeface="Wingdings" panose="05000000000000000000" pitchFamily="2" charset="2"/>
              </a:rPr>
              <a:t>actin and myosin to overlap more</a:t>
            </a:r>
          </a:p>
          <a:p>
            <a:pPr lvl="1"/>
            <a:r>
              <a:rPr lang="en-US" altLang="en-US" sz="2600" dirty="0">
                <a:sym typeface="Wingdings" panose="05000000000000000000" pitchFamily="2" charset="2"/>
              </a:rPr>
              <a:t>Neither thick nor thin filaments change length, just overlap more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When nervous system stimulates muscle fiber, myosin heads are allowed to bind to actin, forming </a:t>
            </a:r>
            <a:r>
              <a:rPr lang="en-US" altLang="en-US" b="1" dirty="0">
                <a:sym typeface="Wingdings" panose="05000000000000000000" pitchFamily="2" charset="2"/>
              </a:rPr>
              <a:t>cross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b="1" dirty="0">
                <a:sym typeface="Wingdings" panose="05000000000000000000" pitchFamily="2" charset="2"/>
              </a:rPr>
              <a:t>bridges</a:t>
            </a:r>
            <a:r>
              <a:rPr lang="en-US" altLang="en-US" dirty="0">
                <a:sym typeface="Wingdings" panose="05000000000000000000" pitchFamily="2" charset="2"/>
              </a:rPr>
              <a:t>, which cause sliding (contraction) process to begin</a:t>
            </a:r>
          </a:p>
        </p:txBody>
      </p:sp>
    </p:spTree>
    <p:extLst>
      <p:ext uri="{BB962C8B-B14F-4D97-AF65-F5344CB8AC3E}">
        <p14:creationId xmlns:p14="http://schemas.microsoft.com/office/powerpoint/2010/main" val="17133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Sliding Filament Model of Contraction (cont.)</a:t>
            </a:r>
            <a:endParaRPr lang="en-US" dirty="0"/>
          </a:p>
        </p:txBody>
      </p:sp>
      <p:sp>
        <p:nvSpPr>
          <p:cNvPr id="7065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Cross bridge attachments form and break several times, each time pulling thin filaments a little closer toward center of sarcomere in a ratcheting action</a:t>
            </a:r>
          </a:p>
          <a:p>
            <a:pPr lvl="1"/>
            <a:r>
              <a:rPr lang="en-US" altLang="en-US" dirty="0" smtClean="0"/>
              <a:t>Causes shortening of muscle fiber</a:t>
            </a:r>
          </a:p>
          <a:p>
            <a:r>
              <a:rPr lang="en-US" altLang="en-US" dirty="0" smtClean="0"/>
              <a:t>Z discs are pulled toward M line	</a:t>
            </a:r>
          </a:p>
          <a:p>
            <a:r>
              <a:rPr lang="en-US" altLang="en-US" dirty="0" smtClean="0"/>
              <a:t>I bands shorten</a:t>
            </a:r>
          </a:p>
          <a:p>
            <a:r>
              <a:rPr lang="en-US" altLang="en-US" dirty="0" smtClean="0"/>
              <a:t>Z discs become closer</a:t>
            </a:r>
          </a:p>
          <a:p>
            <a:r>
              <a:rPr lang="en-US" altLang="en-US" dirty="0" smtClean="0"/>
              <a:t>H zones disappear</a:t>
            </a:r>
          </a:p>
          <a:p>
            <a:r>
              <a:rPr lang="en-US" altLang="en-US" dirty="0" smtClean="0"/>
              <a:t>A bands move closer to each other</a:t>
            </a:r>
          </a:p>
        </p:txBody>
      </p:sp>
    </p:spTree>
    <p:extLst>
      <p:ext uri="{BB962C8B-B14F-4D97-AF65-F5344CB8AC3E}">
        <p14:creationId xmlns:p14="http://schemas.microsoft.com/office/powerpoint/2010/main" val="21366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755904"/>
            <a:ext cx="6608064" cy="5346192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970344" y="5129230"/>
            <a:ext cx="133350" cy="114300"/>
          </a:xfrm>
          <a:custGeom>
            <a:avLst/>
            <a:gdLst>
              <a:gd name="T0" fmla="*/ 0 w 84"/>
              <a:gd name="T1" fmla="*/ 2 h 72"/>
              <a:gd name="T2" fmla="*/ 0 w 84"/>
              <a:gd name="T3" fmla="*/ 72 h 72"/>
              <a:gd name="T4" fmla="*/ 84 w 84"/>
              <a:gd name="T5" fmla="*/ 72 h 72"/>
              <a:gd name="T6" fmla="*/ 84 w 84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72">
                <a:moveTo>
                  <a:pt x="0" y="2"/>
                </a:moveTo>
                <a:lnTo>
                  <a:pt x="0" y="72"/>
                </a:lnTo>
                <a:lnTo>
                  <a:pt x="84" y="72"/>
                </a:lnTo>
                <a:lnTo>
                  <a:pt x="8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040194" y="5249881"/>
            <a:ext cx="0" cy="119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718577" y="5129230"/>
            <a:ext cx="131763" cy="114300"/>
          </a:xfrm>
          <a:custGeom>
            <a:avLst/>
            <a:gdLst>
              <a:gd name="T0" fmla="*/ 0 w 83"/>
              <a:gd name="T1" fmla="*/ 2 h 72"/>
              <a:gd name="T2" fmla="*/ 0 w 83"/>
              <a:gd name="T3" fmla="*/ 72 h 72"/>
              <a:gd name="T4" fmla="*/ 83 w 83"/>
              <a:gd name="T5" fmla="*/ 72 h 72"/>
              <a:gd name="T6" fmla="*/ 83 w 83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2">
                <a:moveTo>
                  <a:pt x="0" y="2"/>
                </a:moveTo>
                <a:lnTo>
                  <a:pt x="0" y="72"/>
                </a:lnTo>
                <a:lnTo>
                  <a:pt x="83" y="72"/>
                </a:lnTo>
                <a:lnTo>
                  <a:pt x="83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8786839" y="5249881"/>
            <a:ext cx="0" cy="119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121418" y="5378468"/>
            <a:ext cx="60642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689745" y="5321319"/>
            <a:ext cx="163513" cy="111125"/>
          </a:xfrm>
          <a:custGeom>
            <a:avLst/>
            <a:gdLst>
              <a:gd name="T0" fmla="*/ 8 w 52"/>
              <a:gd name="T1" fmla="*/ 18 h 35"/>
              <a:gd name="T2" fmla="*/ 0 w 52"/>
              <a:gd name="T3" fmla="*/ 0 h 35"/>
              <a:gd name="T4" fmla="*/ 52 w 52"/>
              <a:gd name="T5" fmla="*/ 18 h 35"/>
              <a:gd name="T6" fmla="*/ 1 w 52"/>
              <a:gd name="T7" fmla="*/ 35 h 35"/>
              <a:gd name="T8" fmla="*/ 8 w 52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5">
                <a:moveTo>
                  <a:pt x="8" y="18"/>
                </a:moveTo>
                <a:cubicBezTo>
                  <a:pt x="8" y="7"/>
                  <a:pt x="0" y="0"/>
                  <a:pt x="0" y="0"/>
                </a:cubicBezTo>
                <a:cubicBezTo>
                  <a:pt x="52" y="18"/>
                  <a:pt x="52" y="18"/>
                  <a:pt x="52" y="18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8" y="29"/>
                  <a:pt x="8" y="18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96004" y="5324493"/>
            <a:ext cx="160338" cy="107950"/>
          </a:xfrm>
          <a:custGeom>
            <a:avLst/>
            <a:gdLst>
              <a:gd name="T0" fmla="*/ 44 w 51"/>
              <a:gd name="T1" fmla="*/ 17 h 34"/>
              <a:gd name="T2" fmla="*/ 51 w 51"/>
              <a:gd name="T3" fmla="*/ 0 h 34"/>
              <a:gd name="T4" fmla="*/ 0 w 51"/>
              <a:gd name="T5" fmla="*/ 17 h 34"/>
              <a:gd name="T6" fmla="*/ 50 w 51"/>
              <a:gd name="T7" fmla="*/ 34 h 34"/>
              <a:gd name="T8" fmla="*/ 44 w 51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4">
                <a:moveTo>
                  <a:pt x="44" y="17"/>
                </a:moveTo>
                <a:cubicBezTo>
                  <a:pt x="44" y="6"/>
                  <a:pt x="51" y="0"/>
                  <a:pt x="5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43" y="28"/>
                  <a:pt x="44" y="17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4307" y="808912"/>
            <a:ext cx="746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Fully relaxed sarcomere of a muscle fiber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6261" y="5293302"/>
            <a:ext cx="4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4658" y="5745443"/>
            <a:ext cx="33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7398" y="5762252"/>
            <a:ext cx="3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3109" y="5330825"/>
            <a:ext cx="3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4223" y="5307036"/>
            <a:ext cx="4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55755" y="5737227"/>
            <a:ext cx="33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59868" y="796668"/>
            <a:ext cx="406400" cy="434032"/>
            <a:chOff x="2821768" y="2314318"/>
            <a:chExt cx="406400" cy="434032"/>
          </a:xfrm>
        </p:grpSpPr>
        <p:sp>
          <p:nvSpPr>
            <p:cNvPr id="27" name="Oval 26"/>
            <p:cNvSpPr/>
            <p:nvPr/>
          </p:nvSpPr>
          <p:spPr>
            <a:xfrm>
              <a:off x="2821768" y="2341950"/>
              <a:ext cx="406400" cy="406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55691" y="231431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17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76" y="783336"/>
            <a:ext cx="7089648" cy="5291328"/>
          </a:xfrm>
          <a:prstGeom prst="rect">
            <a:avLst/>
          </a:prstGeom>
        </p:spPr>
      </p:pic>
      <p:sp>
        <p:nvSpPr>
          <p:cNvPr id="13" name="Freeform 13"/>
          <p:cNvSpPr>
            <a:spLocks/>
          </p:cNvSpPr>
          <p:nvPr/>
        </p:nvSpPr>
        <p:spPr bwMode="auto">
          <a:xfrm>
            <a:off x="4294189" y="5164138"/>
            <a:ext cx="160337" cy="114300"/>
          </a:xfrm>
          <a:custGeom>
            <a:avLst/>
            <a:gdLst>
              <a:gd name="T0" fmla="*/ 0 w 101"/>
              <a:gd name="T1" fmla="*/ 2 h 72"/>
              <a:gd name="T2" fmla="*/ 0 w 101"/>
              <a:gd name="T3" fmla="*/ 72 h 72"/>
              <a:gd name="T4" fmla="*/ 101 w 101"/>
              <a:gd name="T5" fmla="*/ 72 h 72"/>
              <a:gd name="T6" fmla="*/ 101 w 101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72">
                <a:moveTo>
                  <a:pt x="0" y="2"/>
                </a:moveTo>
                <a:lnTo>
                  <a:pt x="0" y="72"/>
                </a:lnTo>
                <a:lnTo>
                  <a:pt x="101" y="72"/>
                </a:lnTo>
                <a:lnTo>
                  <a:pt x="101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378325" y="5284789"/>
            <a:ext cx="0" cy="11588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804148" y="5159376"/>
            <a:ext cx="160337" cy="114300"/>
          </a:xfrm>
          <a:custGeom>
            <a:avLst/>
            <a:gdLst>
              <a:gd name="T0" fmla="*/ 0 w 101"/>
              <a:gd name="T1" fmla="*/ 2 h 72"/>
              <a:gd name="T2" fmla="*/ 0 w 101"/>
              <a:gd name="T3" fmla="*/ 72 h 72"/>
              <a:gd name="T4" fmla="*/ 101 w 101"/>
              <a:gd name="T5" fmla="*/ 72 h 72"/>
              <a:gd name="T6" fmla="*/ 101 w 101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72">
                <a:moveTo>
                  <a:pt x="0" y="2"/>
                </a:moveTo>
                <a:lnTo>
                  <a:pt x="0" y="72"/>
                </a:lnTo>
                <a:lnTo>
                  <a:pt x="101" y="72"/>
                </a:lnTo>
                <a:lnTo>
                  <a:pt x="101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7889872" y="5280027"/>
            <a:ext cx="0" cy="11588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0208" y="531733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2918" y="5726622"/>
            <a:ext cx="2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6395" y="5740904"/>
            <a:ext cx="2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2548" y="5317981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65258" y="5727268"/>
            <a:ext cx="2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0796" y="841244"/>
            <a:ext cx="69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Fully contracted sarcomere of a muscle fiber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12218" y="828418"/>
            <a:ext cx="406400" cy="434032"/>
            <a:chOff x="2821768" y="2314318"/>
            <a:chExt cx="406400" cy="434032"/>
          </a:xfrm>
        </p:grpSpPr>
        <p:sp>
          <p:nvSpPr>
            <p:cNvPr id="29" name="Oval 28"/>
            <p:cNvSpPr/>
            <p:nvPr/>
          </p:nvSpPr>
          <p:spPr>
            <a:xfrm>
              <a:off x="2821768" y="2341950"/>
              <a:ext cx="406400" cy="406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5691" y="231431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582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9.4  Muscle Fiber Contraction</a:t>
            </a:r>
            <a:endParaRPr lang="en-US" dirty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Four steps must occur for skeletal muscle to contract: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/>
              <a:t> Nerve stimulation</a:t>
            </a:r>
          </a:p>
          <a:p>
            <a:pPr marL="971550" lvl="1" indent="-514350">
              <a:buFont typeface="+mj-lt"/>
              <a:buAutoNum type="arabicPeriod"/>
              <a:tabLst>
                <a:tab pos="1085850" algn="l"/>
              </a:tabLst>
            </a:pPr>
            <a:r>
              <a:rPr lang="en-US" altLang="en-US" sz="2600" dirty="0"/>
              <a:t> </a:t>
            </a:r>
            <a:r>
              <a:rPr lang="en-US" altLang="en-US" sz="2600" b="1" dirty="0"/>
              <a:t>Action</a:t>
            </a:r>
            <a:r>
              <a:rPr lang="en-US" altLang="en-US" sz="2600" dirty="0"/>
              <a:t> </a:t>
            </a:r>
            <a:r>
              <a:rPr lang="en-US" altLang="en-US" sz="2600" b="1" dirty="0"/>
              <a:t>potential</a:t>
            </a:r>
            <a:r>
              <a:rPr lang="en-US" altLang="en-US" sz="2600" dirty="0"/>
              <a:t>, an electrical current, must </a:t>
            </a:r>
            <a:br>
              <a:rPr lang="en-US" altLang="en-US" sz="2600" dirty="0"/>
            </a:br>
            <a:r>
              <a:rPr lang="en-US" altLang="en-US" sz="2600" dirty="0"/>
              <a:t>	be generated in sarcolemma</a:t>
            </a:r>
          </a:p>
          <a:p>
            <a:pPr marL="971550" lvl="1" indent="-514350">
              <a:buFont typeface="+mj-lt"/>
              <a:buAutoNum type="arabicPeriod"/>
              <a:tabLst>
                <a:tab pos="1085850" algn="l"/>
              </a:tabLst>
            </a:pPr>
            <a:r>
              <a:rPr lang="en-US" altLang="en-US" sz="2600" dirty="0"/>
              <a:t> Action potential must be propagated along </a:t>
            </a:r>
            <a:br>
              <a:rPr lang="en-US" altLang="en-US" sz="2600" dirty="0"/>
            </a:br>
            <a:r>
              <a:rPr lang="en-US" altLang="en-US" sz="2600" dirty="0"/>
              <a:t>	sarcolemma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/>
              <a:t> Intracellular Ca</a:t>
            </a:r>
            <a:r>
              <a:rPr lang="en-US" altLang="en-US" sz="2600" baseline="30000" dirty="0"/>
              <a:t>2+</a:t>
            </a:r>
            <a:r>
              <a:rPr lang="en-US" altLang="en-US" sz="2600" dirty="0"/>
              <a:t> levels must rise briefly</a:t>
            </a:r>
          </a:p>
          <a:p>
            <a:r>
              <a:rPr lang="en-US" altLang="en-US" dirty="0"/>
              <a:t>Steps 1 and 2 occur at neuromuscular junction</a:t>
            </a:r>
          </a:p>
          <a:p>
            <a:r>
              <a:rPr lang="en-US" altLang="en-US" dirty="0"/>
              <a:t>Steps 3 and 4 link electrical signals to contraction, so referred to as </a:t>
            </a:r>
            <a:r>
              <a:rPr lang="en-US" altLang="en-US" i="1" dirty="0"/>
              <a:t>excitation-contraction</a:t>
            </a:r>
            <a:r>
              <a:rPr lang="en-US" altLang="en-US" dirty="0"/>
              <a:t> </a:t>
            </a:r>
            <a:r>
              <a:rPr lang="en-US" altLang="en-US" i="1" dirty="0"/>
              <a:t>coupling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3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013" y="301626"/>
            <a:ext cx="7313612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Functions of Important Components in Contraction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4013" y="1903414"/>
            <a:ext cx="7313612" cy="4344987"/>
          </a:xfrm>
        </p:spPr>
        <p:txBody>
          <a:bodyPr/>
          <a:lstStyle/>
          <a:p>
            <a:pPr eaLnBrk="1" hangingPunct="1">
              <a:buFont typeface="Wingdings" charset="0"/>
              <a:buChar char="¡"/>
              <a:defRPr/>
            </a:pPr>
            <a:r>
              <a:rPr lang="en-US" u="sng" dirty="0" smtClean="0">
                <a:ea typeface="+mn-ea"/>
                <a:cs typeface="+mn-cs"/>
              </a:rPr>
              <a:t>ATP</a:t>
            </a:r>
            <a:r>
              <a:rPr lang="en-US" dirty="0" smtClean="0">
                <a:ea typeface="+mn-ea"/>
                <a:cs typeface="+mn-cs"/>
              </a:rPr>
              <a:t>- immediate </a:t>
            </a:r>
            <a:r>
              <a:rPr lang="en-US" i="1" dirty="0" smtClean="0">
                <a:ea typeface="+mn-ea"/>
                <a:cs typeface="+mn-cs"/>
              </a:rPr>
              <a:t>energy</a:t>
            </a:r>
            <a:r>
              <a:rPr lang="en-US" dirty="0" smtClean="0">
                <a:ea typeface="+mn-ea"/>
                <a:cs typeface="+mn-cs"/>
              </a:rPr>
              <a:t> for muscular contraction; traps </a:t>
            </a:r>
            <a:r>
              <a:rPr lang="en-US" i="1" dirty="0" smtClean="0">
                <a:ea typeface="+mn-ea"/>
                <a:cs typeface="+mn-cs"/>
              </a:rPr>
              <a:t>energy</a:t>
            </a:r>
            <a:r>
              <a:rPr lang="en-US" dirty="0" smtClean="0">
                <a:ea typeface="+mn-ea"/>
                <a:cs typeface="+mn-cs"/>
              </a:rPr>
              <a:t> from respiration and releases it in small amounts.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u="sng" dirty="0" err="1" smtClean="0">
                <a:ea typeface="+mn-ea"/>
                <a:cs typeface="+mn-cs"/>
              </a:rPr>
              <a:t>Ca</a:t>
            </a:r>
            <a:r>
              <a:rPr lang="en-US" u="sng" baseline="30000" dirty="0" smtClean="0">
                <a:ea typeface="+mn-ea"/>
                <a:cs typeface="+mn-cs"/>
              </a:rPr>
              <a:t>++2</a:t>
            </a:r>
            <a:r>
              <a:rPr lang="en-US" dirty="0" smtClean="0">
                <a:ea typeface="+mn-ea"/>
                <a:cs typeface="+mn-cs"/>
              </a:rPr>
              <a:t> moves through T-tubules (aka Z lines), causes cross-bridges to bond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u="sng" dirty="0" smtClean="0">
                <a:ea typeface="+mn-ea"/>
                <a:cs typeface="+mn-cs"/>
              </a:rPr>
              <a:t>Cross-Bridges</a:t>
            </a:r>
            <a:r>
              <a:rPr lang="en-US" dirty="0" smtClean="0">
                <a:ea typeface="+mn-ea"/>
                <a:cs typeface="+mn-cs"/>
              </a:rPr>
              <a:t>- on myosin; attach and pull actin filaments in</a:t>
            </a:r>
          </a:p>
        </p:txBody>
      </p:sp>
    </p:spTree>
    <p:extLst>
      <p:ext uri="{BB962C8B-B14F-4D97-AF65-F5344CB8AC3E}">
        <p14:creationId xmlns:p14="http://schemas.microsoft.com/office/powerpoint/2010/main" val="31421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Functions (cont’d)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¡"/>
              <a:defRPr/>
            </a:pPr>
            <a:r>
              <a:rPr lang="en-US" u="sng" dirty="0" smtClean="0">
                <a:ea typeface="+mn-ea"/>
                <a:cs typeface="+mn-cs"/>
              </a:rPr>
              <a:t>T-Tubules</a:t>
            </a:r>
            <a:r>
              <a:rPr lang="en-US" dirty="0" smtClean="0">
                <a:ea typeface="+mn-ea"/>
                <a:cs typeface="+mn-cs"/>
              </a:rPr>
              <a:t>- {transverse tubules; Z lines}; provide a path from 1 fiber to another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u="sng" dirty="0" smtClean="0">
                <a:ea typeface="+mn-ea"/>
                <a:cs typeface="+mn-cs"/>
              </a:rPr>
              <a:t>Sarcoplasmic reticulum-</a:t>
            </a:r>
            <a:r>
              <a:rPr lang="en-US" dirty="0" smtClean="0">
                <a:ea typeface="+mn-ea"/>
                <a:cs typeface="+mn-cs"/>
              </a:rPr>
              <a:t> store chemicals for contraction (like ER in cell)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Functions (cont’d)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¡"/>
              <a:defRPr/>
            </a:pPr>
            <a:r>
              <a:rPr lang="en-US" u="sng" dirty="0" smtClean="0">
                <a:ea typeface="+mn-ea"/>
                <a:cs typeface="+mn-cs"/>
              </a:rPr>
              <a:t>Acetylcholine (Ach)-</a:t>
            </a:r>
            <a:r>
              <a:rPr lang="en-US" dirty="0" smtClean="0">
                <a:ea typeface="+mn-ea"/>
                <a:cs typeface="+mn-cs"/>
              </a:rPr>
              <a:t> secreted by nerve; </a:t>
            </a:r>
            <a:r>
              <a:rPr lang="en-US" b="1" i="1" u="sng" dirty="0" smtClean="0">
                <a:ea typeface="+mn-ea"/>
                <a:cs typeface="+mn-cs"/>
              </a:rPr>
              <a:t>INITIATES</a:t>
            </a:r>
            <a:r>
              <a:rPr lang="en-US" dirty="0" smtClean="0">
                <a:ea typeface="+mn-ea"/>
                <a:cs typeface="+mn-cs"/>
              </a:rPr>
              <a:t> contraction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u="sng" dirty="0" err="1" smtClean="0">
                <a:ea typeface="+mn-ea"/>
                <a:cs typeface="+mn-cs"/>
              </a:rPr>
              <a:t>Acetylcholinesterase</a:t>
            </a:r>
            <a:r>
              <a:rPr lang="en-US" dirty="0" smtClean="0">
                <a:ea typeface="+mn-ea"/>
                <a:cs typeface="+mn-cs"/>
              </a:rPr>
              <a:t>- secreted by nerve; </a:t>
            </a:r>
            <a:r>
              <a:rPr lang="en-US" b="1" i="1" u="sng" dirty="0" smtClean="0">
                <a:ea typeface="+mn-ea"/>
                <a:cs typeface="+mn-cs"/>
              </a:rPr>
              <a:t>NEUTRALIZES</a:t>
            </a:r>
            <a:r>
              <a:rPr lang="en-US" dirty="0" smtClean="0">
                <a:ea typeface="+mn-ea"/>
                <a:cs typeface="+mn-cs"/>
              </a:rPr>
              <a:t> acetylcholine</a:t>
            </a:r>
          </a:p>
        </p:txBody>
      </p:sp>
    </p:spTree>
    <p:extLst>
      <p:ext uri="{BB962C8B-B14F-4D97-AF65-F5344CB8AC3E}">
        <p14:creationId xmlns:p14="http://schemas.microsoft.com/office/powerpoint/2010/main" val="10948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Muscle Contraction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¡"/>
              <a:defRPr/>
            </a:pPr>
            <a:r>
              <a:rPr lang="en-US" i="1" dirty="0" smtClean="0">
                <a:ea typeface="+mn-ea"/>
                <a:cs typeface="+mn-cs"/>
              </a:rPr>
              <a:t>Stimulus</a:t>
            </a:r>
            <a:r>
              <a:rPr lang="en-US" dirty="0" smtClean="0">
                <a:ea typeface="+mn-ea"/>
                <a:cs typeface="+mn-cs"/>
              </a:rPr>
              <a:t> travels over axon to </a:t>
            </a:r>
            <a:r>
              <a:rPr lang="en-US" u="sng" dirty="0" smtClean="0">
                <a:ea typeface="+mn-ea"/>
                <a:cs typeface="+mn-cs"/>
              </a:rPr>
              <a:t>neuromuscular junction </a:t>
            </a:r>
            <a:r>
              <a:rPr lang="en-US" dirty="0" smtClean="0">
                <a:ea typeface="+mn-ea"/>
                <a:cs typeface="+mn-cs"/>
              </a:rPr>
              <a:t>(action potential)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i="1" dirty="0" smtClean="0">
                <a:ea typeface="+mn-ea"/>
                <a:cs typeface="+mn-cs"/>
              </a:rPr>
              <a:t>Acetylcholine (Ach) released </a:t>
            </a:r>
            <a:r>
              <a:rPr lang="en-US" dirty="0" smtClean="0">
                <a:ea typeface="+mn-ea"/>
                <a:cs typeface="+mn-cs"/>
              </a:rPr>
              <a:t>from synaptic vesicles &amp; travels into muscle cells and binds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i="1" dirty="0" smtClean="0">
                <a:ea typeface="+mn-ea"/>
                <a:cs typeface="+mn-cs"/>
              </a:rPr>
              <a:t>Sodium diffuses from SR</a:t>
            </a:r>
            <a:r>
              <a:rPr lang="en-US" dirty="0" smtClean="0">
                <a:ea typeface="+mn-ea"/>
                <a:cs typeface="+mn-cs"/>
              </a:rPr>
              <a:t>, travels deep into muscle through t-tubules</a:t>
            </a:r>
          </a:p>
        </p:txBody>
      </p:sp>
    </p:spTree>
    <p:extLst>
      <p:ext uri="{BB962C8B-B14F-4D97-AF65-F5344CB8AC3E}">
        <p14:creationId xmlns:p14="http://schemas.microsoft.com/office/powerpoint/2010/main" val="40653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Contraction (</a:t>
            </a:r>
            <a:r>
              <a:rPr lang="en-US" altLang="ja-JP" dirty="0" err="1" smtClean="0"/>
              <a:t>cont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d)</a:t>
            </a:r>
            <a:endParaRPr lang="en-US" alt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¡"/>
              <a:defRPr/>
            </a:pPr>
            <a:r>
              <a:rPr lang="en-US" i="1" dirty="0" smtClean="0">
                <a:ea typeface="+mn-ea"/>
                <a:cs typeface="+mn-cs"/>
              </a:rPr>
              <a:t>Calcium released from SR </a:t>
            </a:r>
            <a:r>
              <a:rPr lang="en-US" dirty="0" smtClean="0">
                <a:ea typeface="+mn-ea"/>
                <a:cs typeface="+mn-cs"/>
              </a:rPr>
              <a:t>(sarcoplasmic reticulum)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dirty="0" smtClean="0">
                <a:ea typeface="+mn-ea"/>
                <a:cs typeface="+mn-cs"/>
              </a:rPr>
              <a:t>Actin moves inward,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i="1" dirty="0" smtClean="0">
                <a:ea typeface="+mn-ea"/>
                <a:cs typeface="+mn-cs"/>
              </a:rPr>
              <a:t>Cross-bridges form </a:t>
            </a:r>
            <a:r>
              <a:rPr lang="en-US" dirty="0" smtClean="0">
                <a:ea typeface="+mn-ea"/>
                <a:cs typeface="+mn-cs"/>
              </a:rPr>
              <a:t>on myosin to hold actin filaments together</a:t>
            </a:r>
          </a:p>
          <a:p>
            <a:pPr eaLnBrk="1" hangingPunct="1">
              <a:buFont typeface="Wingdings" charset="0"/>
              <a:buChar char="¡"/>
              <a:defRPr/>
            </a:pPr>
            <a:r>
              <a:rPr lang="en-US" b="1" dirty="0" smtClean="0">
                <a:ea typeface="+mn-ea"/>
                <a:cs typeface="+mn-cs"/>
              </a:rPr>
              <a:t>MUSCLE CONTRACTS</a:t>
            </a:r>
          </a:p>
        </p:txBody>
      </p:sp>
    </p:spTree>
    <p:extLst>
      <p:ext uri="{BB962C8B-B14F-4D97-AF65-F5344CB8AC3E}">
        <p14:creationId xmlns:p14="http://schemas.microsoft.com/office/powerpoint/2010/main" val="34150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9649" y="435864"/>
            <a:ext cx="5632703" cy="59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5474693" y="2810230"/>
            <a:ext cx="996950" cy="276999"/>
          </a:xfrm>
          <a:custGeom>
            <a:avLst/>
            <a:gdLst/>
            <a:ahLst/>
            <a:cxnLst/>
            <a:rect l="l" t="t" r="r" b="b"/>
            <a:pathLst>
              <a:path w="996950" h="90805">
                <a:moveTo>
                  <a:pt x="996365" y="90411"/>
                </a:moveTo>
                <a:lnTo>
                  <a:pt x="188849" y="0"/>
                </a:lnTo>
                <a:lnTo>
                  <a:pt x="0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663543" y="2810229"/>
            <a:ext cx="548005" cy="276999"/>
          </a:xfrm>
          <a:custGeom>
            <a:avLst/>
            <a:gdLst/>
            <a:ahLst/>
            <a:cxnLst/>
            <a:rect l="l" t="t" r="r" b="b"/>
            <a:pathLst>
              <a:path w="548005" h="720089">
                <a:moveTo>
                  <a:pt x="0" y="0"/>
                </a:moveTo>
                <a:lnTo>
                  <a:pt x="547497" y="71948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7137908" y="2328683"/>
            <a:ext cx="812800" cy="276999"/>
          </a:xfrm>
          <a:custGeom>
            <a:avLst/>
            <a:gdLst/>
            <a:ahLst/>
            <a:cxnLst/>
            <a:rect l="l" t="t" r="r" b="b"/>
            <a:pathLst>
              <a:path w="812800" h="720089">
                <a:moveTo>
                  <a:pt x="0" y="719670"/>
                </a:moveTo>
                <a:lnTo>
                  <a:pt x="639241" y="0"/>
                </a:lnTo>
                <a:lnTo>
                  <a:pt x="81280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909308" y="1670410"/>
            <a:ext cx="868044" cy="276999"/>
          </a:xfrm>
          <a:custGeom>
            <a:avLst/>
            <a:gdLst/>
            <a:ahLst/>
            <a:cxnLst/>
            <a:rect l="l" t="t" r="r" b="b"/>
            <a:pathLst>
              <a:path w="868045" h="658494">
                <a:moveTo>
                  <a:pt x="0" y="0"/>
                </a:moveTo>
                <a:lnTo>
                  <a:pt x="867841" y="658279"/>
                </a:lnTo>
                <a:lnTo>
                  <a:pt x="93141" y="658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533799" y="495736"/>
            <a:ext cx="0" cy="276999"/>
          </a:xfrm>
          <a:custGeom>
            <a:avLst/>
            <a:gdLst/>
            <a:ahLst/>
            <a:cxnLst/>
            <a:rect l="l" t="t" r="r" b="b"/>
            <a:pathLst>
              <a:path h="1202690">
                <a:moveTo>
                  <a:pt x="0" y="1202181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4529263" y="1697869"/>
            <a:ext cx="128905" cy="276999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46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4529263" y="495734"/>
            <a:ext cx="128905" cy="276999"/>
          </a:xfrm>
          <a:custGeom>
            <a:avLst/>
            <a:gdLst/>
            <a:ahLst/>
            <a:cxnLst/>
            <a:rect l="l" t="t" r="r" b="b"/>
            <a:pathLst>
              <a:path w="128905">
                <a:moveTo>
                  <a:pt x="12846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4378416" y="1093675"/>
            <a:ext cx="155575" cy="276999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15538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5771211" y="1574093"/>
            <a:ext cx="1036955" cy="276999"/>
          </a:xfrm>
          <a:custGeom>
            <a:avLst/>
            <a:gdLst/>
            <a:ahLst/>
            <a:cxnLst/>
            <a:rect l="l" t="t" r="r" b="b"/>
            <a:pathLst>
              <a:path w="1036954">
                <a:moveTo>
                  <a:pt x="103649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5138998" y="1304218"/>
            <a:ext cx="1560195" cy="276999"/>
          </a:xfrm>
          <a:custGeom>
            <a:avLst/>
            <a:gdLst/>
            <a:ahLst/>
            <a:cxnLst/>
            <a:rect l="l" t="t" r="r" b="b"/>
            <a:pathLst>
              <a:path w="1560195">
                <a:moveTo>
                  <a:pt x="155996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5765597" y="618418"/>
            <a:ext cx="702945" cy="276999"/>
          </a:xfrm>
          <a:custGeom>
            <a:avLst/>
            <a:gdLst/>
            <a:ahLst/>
            <a:cxnLst/>
            <a:rect l="l" t="t" r="r" b="b"/>
            <a:pathLst>
              <a:path w="702944" h="400050">
                <a:moveTo>
                  <a:pt x="702386" y="400050"/>
                </a:moveTo>
                <a:lnTo>
                  <a:pt x="123494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5889091" y="618418"/>
            <a:ext cx="300990" cy="276999"/>
          </a:xfrm>
          <a:custGeom>
            <a:avLst/>
            <a:gdLst/>
            <a:ahLst/>
            <a:cxnLst/>
            <a:rect l="l" t="t" r="r" b="b"/>
            <a:pathLst>
              <a:path w="300989" h="450850">
                <a:moveTo>
                  <a:pt x="0" y="0"/>
                </a:moveTo>
                <a:lnTo>
                  <a:pt x="300558" y="4508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4647138" y="493199"/>
            <a:ext cx="1074012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Artery with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30480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capillaries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3305003" y="957308"/>
            <a:ext cx="1034899" cy="98488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Structures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R="358075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in the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R="358075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central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R="358075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canal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647138" y="1161320"/>
            <a:ext cx="452240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30480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Vein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8001157" y="2214912"/>
            <a:ext cx="878446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Lamellae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4562404" y="2678004"/>
            <a:ext cx="981038" cy="123110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2349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Collagen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fibers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run in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directions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"/>
          <p:cNvSpPr txBox="1"/>
          <p:nvPr/>
        </p:nvSpPr>
        <p:spPr>
          <a:xfrm>
            <a:off x="4562405" y="5868347"/>
            <a:ext cx="818301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Twisting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R="30480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4654759" y="1458721"/>
            <a:ext cx="960071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Nerve fiber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8100" y="618418"/>
            <a:ext cx="8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Osteon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76" y="783336"/>
            <a:ext cx="7089648" cy="5291328"/>
          </a:xfrm>
          <a:prstGeom prst="rect">
            <a:avLst/>
          </a:prstGeom>
        </p:spPr>
      </p:pic>
      <p:sp>
        <p:nvSpPr>
          <p:cNvPr id="13" name="Freeform 13"/>
          <p:cNvSpPr>
            <a:spLocks/>
          </p:cNvSpPr>
          <p:nvPr/>
        </p:nvSpPr>
        <p:spPr bwMode="auto">
          <a:xfrm>
            <a:off x="4294189" y="5164138"/>
            <a:ext cx="160337" cy="114300"/>
          </a:xfrm>
          <a:custGeom>
            <a:avLst/>
            <a:gdLst>
              <a:gd name="T0" fmla="*/ 0 w 101"/>
              <a:gd name="T1" fmla="*/ 2 h 72"/>
              <a:gd name="T2" fmla="*/ 0 w 101"/>
              <a:gd name="T3" fmla="*/ 72 h 72"/>
              <a:gd name="T4" fmla="*/ 101 w 101"/>
              <a:gd name="T5" fmla="*/ 72 h 72"/>
              <a:gd name="T6" fmla="*/ 101 w 101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72">
                <a:moveTo>
                  <a:pt x="0" y="2"/>
                </a:moveTo>
                <a:lnTo>
                  <a:pt x="0" y="72"/>
                </a:lnTo>
                <a:lnTo>
                  <a:pt x="101" y="72"/>
                </a:lnTo>
                <a:lnTo>
                  <a:pt x="101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378325" y="5284789"/>
            <a:ext cx="0" cy="11588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804148" y="5159376"/>
            <a:ext cx="160337" cy="114300"/>
          </a:xfrm>
          <a:custGeom>
            <a:avLst/>
            <a:gdLst>
              <a:gd name="T0" fmla="*/ 0 w 101"/>
              <a:gd name="T1" fmla="*/ 2 h 72"/>
              <a:gd name="T2" fmla="*/ 0 w 101"/>
              <a:gd name="T3" fmla="*/ 72 h 72"/>
              <a:gd name="T4" fmla="*/ 101 w 101"/>
              <a:gd name="T5" fmla="*/ 72 h 72"/>
              <a:gd name="T6" fmla="*/ 101 w 101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72">
                <a:moveTo>
                  <a:pt x="0" y="2"/>
                </a:moveTo>
                <a:lnTo>
                  <a:pt x="0" y="72"/>
                </a:lnTo>
                <a:lnTo>
                  <a:pt x="101" y="72"/>
                </a:lnTo>
                <a:lnTo>
                  <a:pt x="101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7889872" y="5280027"/>
            <a:ext cx="0" cy="11588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0208" y="531733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2918" y="5726622"/>
            <a:ext cx="2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6395" y="5740904"/>
            <a:ext cx="2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2548" y="5317981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65258" y="5727268"/>
            <a:ext cx="2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0796" y="841244"/>
            <a:ext cx="69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Fully contracted sarcomere of a muscle fiber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12218" y="828418"/>
            <a:ext cx="406400" cy="434032"/>
            <a:chOff x="2821768" y="2314318"/>
            <a:chExt cx="406400" cy="434032"/>
          </a:xfrm>
        </p:grpSpPr>
        <p:sp>
          <p:nvSpPr>
            <p:cNvPr id="29" name="Oval 28"/>
            <p:cNvSpPr/>
            <p:nvPr/>
          </p:nvSpPr>
          <p:spPr>
            <a:xfrm>
              <a:off x="2821768" y="2341950"/>
              <a:ext cx="406400" cy="406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5691" y="231431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42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Relaxation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¡"/>
              <a:defRPr/>
            </a:pPr>
            <a:r>
              <a:rPr lang="en-US" i="1" dirty="0" err="1" smtClean="0">
                <a:ea typeface="+mn-ea"/>
                <a:cs typeface="+mn-cs"/>
              </a:rPr>
              <a:t>Acetylcholinesterase</a:t>
            </a:r>
            <a:r>
              <a:rPr lang="en-US" i="1" dirty="0" smtClean="0">
                <a:ea typeface="+mn-ea"/>
                <a:cs typeface="+mn-cs"/>
              </a:rPr>
              <a:t> is released </a:t>
            </a:r>
            <a:r>
              <a:rPr lang="en-US" dirty="0" smtClean="0">
                <a:ea typeface="+mn-ea"/>
                <a:cs typeface="+mn-cs"/>
              </a:rPr>
              <a:t>from nerve ending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¡"/>
              <a:defRPr/>
            </a:pPr>
            <a:r>
              <a:rPr lang="en-US" dirty="0" smtClean="0">
                <a:ea typeface="+mn-ea"/>
                <a:cs typeface="+mn-cs"/>
              </a:rPr>
              <a:t>Travels to muscle cells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¡"/>
              <a:defRPr/>
            </a:pPr>
            <a:r>
              <a:rPr lang="en-US" b="1" i="1" dirty="0" smtClean="0">
                <a:ea typeface="+mn-ea"/>
                <a:cs typeface="+mn-cs"/>
              </a:rPr>
              <a:t>Neutralizes acetylcholine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¡"/>
              <a:defRPr/>
            </a:pPr>
            <a:r>
              <a:rPr lang="en-US" dirty="0" smtClean="0">
                <a:ea typeface="+mn-ea"/>
                <a:cs typeface="+mn-cs"/>
              </a:rPr>
              <a:t>Cross bridges broken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¡"/>
              <a:defRPr/>
            </a:pPr>
            <a:r>
              <a:rPr lang="en-US" dirty="0" smtClean="0">
                <a:ea typeface="+mn-ea"/>
                <a:cs typeface="+mn-cs"/>
              </a:rPr>
              <a:t>Calcium ions go back into SR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¡"/>
              <a:defRPr/>
            </a:pPr>
            <a:r>
              <a:rPr lang="en-US" dirty="0" smtClean="0">
                <a:ea typeface="+mn-ea"/>
                <a:cs typeface="+mn-cs"/>
              </a:rPr>
              <a:t>Actin filaments move apart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¡"/>
              <a:defRPr/>
            </a:pPr>
            <a:r>
              <a:rPr lang="en-US" b="1" dirty="0" smtClean="0">
                <a:ea typeface="+mn-ea"/>
                <a:cs typeface="+mn-cs"/>
              </a:rPr>
              <a:t>MUSCLE RELAXES</a:t>
            </a:r>
          </a:p>
        </p:txBody>
      </p:sp>
    </p:spTree>
    <p:extLst>
      <p:ext uri="{BB962C8B-B14F-4D97-AF65-F5344CB8AC3E}">
        <p14:creationId xmlns:p14="http://schemas.microsoft.com/office/powerpoint/2010/main" val="28360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755904"/>
            <a:ext cx="6608064" cy="5346192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970344" y="5129230"/>
            <a:ext cx="133350" cy="114300"/>
          </a:xfrm>
          <a:custGeom>
            <a:avLst/>
            <a:gdLst>
              <a:gd name="T0" fmla="*/ 0 w 84"/>
              <a:gd name="T1" fmla="*/ 2 h 72"/>
              <a:gd name="T2" fmla="*/ 0 w 84"/>
              <a:gd name="T3" fmla="*/ 72 h 72"/>
              <a:gd name="T4" fmla="*/ 84 w 84"/>
              <a:gd name="T5" fmla="*/ 72 h 72"/>
              <a:gd name="T6" fmla="*/ 84 w 84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72">
                <a:moveTo>
                  <a:pt x="0" y="2"/>
                </a:moveTo>
                <a:lnTo>
                  <a:pt x="0" y="72"/>
                </a:lnTo>
                <a:lnTo>
                  <a:pt x="84" y="72"/>
                </a:lnTo>
                <a:lnTo>
                  <a:pt x="8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040194" y="5249881"/>
            <a:ext cx="0" cy="119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718577" y="5129230"/>
            <a:ext cx="131763" cy="114300"/>
          </a:xfrm>
          <a:custGeom>
            <a:avLst/>
            <a:gdLst>
              <a:gd name="T0" fmla="*/ 0 w 83"/>
              <a:gd name="T1" fmla="*/ 2 h 72"/>
              <a:gd name="T2" fmla="*/ 0 w 83"/>
              <a:gd name="T3" fmla="*/ 72 h 72"/>
              <a:gd name="T4" fmla="*/ 83 w 83"/>
              <a:gd name="T5" fmla="*/ 72 h 72"/>
              <a:gd name="T6" fmla="*/ 83 w 83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" h="72">
                <a:moveTo>
                  <a:pt x="0" y="2"/>
                </a:moveTo>
                <a:lnTo>
                  <a:pt x="0" y="72"/>
                </a:lnTo>
                <a:lnTo>
                  <a:pt x="83" y="72"/>
                </a:lnTo>
                <a:lnTo>
                  <a:pt x="83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8786839" y="5249881"/>
            <a:ext cx="0" cy="1190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6121418" y="5378468"/>
            <a:ext cx="60642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689745" y="5321319"/>
            <a:ext cx="163513" cy="111125"/>
          </a:xfrm>
          <a:custGeom>
            <a:avLst/>
            <a:gdLst>
              <a:gd name="T0" fmla="*/ 8 w 52"/>
              <a:gd name="T1" fmla="*/ 18 h 35"/>
              <a:gd name="T2" fmla="*/ 0 w 52"/>
              <a:gd name="T3" fmla="*/ 0 h 35"/>
              <a:gd name="T4" fmla="*/ 52 w 52"/>
              <a:gd name="T5" fmla="*/ 18 h 35"/>
              <a:gd name="T6" fmla="*/ 1 w 52"/>
              <a:gd name="T7" fmla="*/ 35 h 35"/>
              <a:gd name="T8" fmla="*/ 8 w 52"/>
              <a:gd name="T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5">
                <a:moveTo>
                  <a:pt x="8" y="18"/>
                </a:moveTo>
                <a:cubicBezTo>
                  <a:pt x="8" y="7"/>
                  <a:pt x="0" y="0"/>
                  <a:pt x="0" y="0"/>
                </a:cubicBezTo>
                <a:cubicBezTo>
                  <a:pt x="52" y="18"/>
                  <a:pt x="52" y="18"/>
                  <a:pt x="52" y="18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8" y="29"/>
                  <a:pt x="8" y="18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96004" y="5324493"/>
            <a:ext cx="160338" cy="107950"/>
          </a:xfrm>
          <a:custGeom>
            <a:avLst/>
            <a:gdLst>
              <a:gd name="T0" fmla="*/ 44 w 51"/>
              <a:gd name="T1" fmla="*/ 17 h 34"/>
              <a:gd name="T2" fmla="*/ 51 w 51"/>
              <a:gd name="T3" fmla="*/ 0 h 34"/>
              <a:gd name="T4" fmla="*/ 0 w 51"/>
              <a:gd name="T5" fmla="*/ 17 h 34"/>
              <a:gd name="T6" fmla="*/ 50 w 51"/>
              <a:gd name="T7" fmla="*/ 34 h 34"/>
              <a:gd name="T8" fmla="*/ 44 w 51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4">
                <a:moveTo>
                  <a:pt x="44" y="17"/>
                </a:moveTo>
                <a:cubicBezTo>
                  <a:pt x="44" y="6"/>
                  <a:pt x="51" y="0"/>
                  <a:pt x="5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43" y="28"/>
                  <a:pt x="44" y="17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4307" y="808912"/>
            <a:ext cx="746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Fully relaxed sarcomere of a muscle fiber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6261" y="5293302"/>
            <a:ext cx="4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4658" y="5745443"/>
            <a:ext cx="33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7398" y="5762252"/>
            <a:ext cx="3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3109" y="5330825"/>
            <a:ext cx="3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4223" y="5307036"/>
            <a:ext cx="4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55755" y="5737227"/>
            <a:ext cx="335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</a:rPr>
              <a:t>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859868" y="796668"/>
            <a:ext cx="406400" cy="434032"/>
            <a:chOff x="2821768" y="2314318"/>
            <a:chExt cx="406400" cy="434032"/>
          </a:xfrm>
        </p:grpSpPr>
        <p:sp>
          <p:nvSpPr>
            <p:cNvPr id="27" name="Oval 26"/>
            <p:cNvSpPr/>
            <p:nvPr/>
          </p:nvSpPr>
          <p:spPr>
            <a:xfrm>
              <a:off x="2821768" y="2341950"/>
              <a:ext cx="406400" cy="406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55691" y="2314318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40934" y="6563474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65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Muscle Contraction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 </a:t>
            </a:r>
            <a:r>
              <a:rPr lang="en-US" altLang="en-US" u="sng" smtClean="0"/>
              <a:t>All or None Law- </a:t>
            </a:r>
            <a:r>
              <a:rPr lang="en-US" altLang="en-US" smtClean="0"/>
              <a:t>if a threshold stimulus is received, the </a:t>
            </a:r>
            <a:r>
              <a:rPr lang="en-US" altLang="en-US" i="1" smtClean="0"/>
              <a:t>muscle contracts fully, or not at all </a:t>
            </a:r>
            <a:r>
              <a:rPr lang="en-US" altLang="en-US" smtClean="0"/>
              <a:t>(responds to its greatest capacity)</a:t>
            </a:r>
          </a:p>
          <a:p>
            <a:pPr eaLnBrk="1" hangingPunct="1"/>
            <a:r>
              <a:rPr lang="en-US" altLang="en-US" smtClean="0"/>
              <a:t>2. </a:t>
            </a:r>
            <a:r>
              <a:rPr lang="en-US" altLang="en-US" u="sng" smtClean="0"/>
              <a:t>Threshold Stimuli- </a:t>
            </a:r>
            <a:r>
              <a:rPr lang="en-US" altLang="en-US" i="1" smtClean="0"/>
              <a:t>minimum </a:t>
            </a:r>
            <a:r>
              <a:rPr lang="en-US" altLang="en-US" smtClean="0"/>
              <a:t>stimuli to which a muscle responds (an increase in stimuli don</a:t>
            </a:r>
            <a:r>
              <a:rPr lang="ja-JP" altLang="en-US" smtClean="0">
                <a:latin typeface="Arial" panose="020B0604020202020204" pitchFamily="34" charset="0"/>
              </a:rPr>
              <a:t>’</a:t>
            </a:r>
            <a:r>
              <a:rPr lang="en-US" altLang="ja-JP" smtClean="0"/>
              <a:t>t cause increases in response)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85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Muscle Contraction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¡"/>
              <a:defRPr/>
            </a:pPr>
            <a:r>
              <a:rPr lang="en-US" dirty="0" smtClean="0">
                <a:ea typeface="+mn-ea"/>
                <a:cs typeface="+mn-cs"/>
              </a:rPr>
              <a:t>3.  </a:t>
            </a:r>
            <a:r>
              <a:rPr lang="en-US" u="sng" dirty="0" smtClean="0">
                <a:ea typeface="+mn-ea"/>
                <a:cs typeface="+mn-cs"/>
              </a:rPr>
              <a:t>Summation- </a:t>
            </a:r>
            <a:r>
              <a:rPr lang="en-US" dirty="0" smtClean="0">
                <a:ea typeface="+mn-ea"/>
                <a:cs typeface="+mn-cs"/>
              </a:rPr>
              <a:t>muscles can </a:t>
            </a:r>
            <a:r>
              <a:rPr lang="en-US" i="1" dirty="0" smtClean="0">
                <a:ea typeface="+mn-ea"/>
                <a:cs typeface="+mn-cs"/>
              </a:rPr>
              <a:t>store</a:t>
            </a:r>
            <a:r>
              <a:rPr lang="en-US" dirty="0" smtClean="0">
                <a:ea typeface="+mn-ea"/>
                <a:cs typeface="+mn-cs"/>
              </a:rPr>
              <a:t> sub-threshold stimuli until threshold is reached, then muscle responds</a:t>
            </a:r>
          </a:p>
        </p:txBody>
      </p:sp>
    </p:spTree>
    <p:extLst>
      <p:ext uri="{BB962C8B-B14F-4D97-AF65-F5344CB8AC3E}">
        <p14:creationId xmlns:p14="http://schemas.microsoft.com/office/powerpoint/2010/main" val="35987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6.3  Classification of Bones</a:t>
            </a:r>
            <a:endParaRPr lang="en-US" dirty="0"/>
          </a:p>
        </p:txBody>
      </p:sp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are also classified according to one of four shapes: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Long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Longer than they are wide</a:t>
            </a:r>
          </a:p>
          <a:p>
            <a:pPr lvl="2"/>
            <a:r>
              <a:rPr lang="en-US" altLang="en-US" dirty="0" smtClean="0"/>
              <a:t>Limb bones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Short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Cube-shaped bones (in wrist and ankle)</a:t>
            </a:r>
          </a:p>
          <a:p>
            <a:pPr lvl="2"/>
            <a:r>
              <a:rPr lang="en-US" altLang="en-US" b="1" dirty="0" smtClean="0"/>
              <a:t>Sesamoid</a:t>
            </a:r>
            <a:r>
              <a:rPr lang="en-US" altLang="en-US" dirty="0" smtClean="0"/>
              <a:t> bones form within tendons (example: patella)</a:t>
            </a:r>
          </a:p>
          <a:p>
            <a:pPr lvl="2"/>
            <a:r>
              <a:rPr lang="en-US" altLang="en-US" dirty="0" smtClean="0"/>
              <a:t>Vary in size and number in different individuals</a:t>
            </a:r>
          </a:p>
        </p:txBody>
      </p:sp>
    </p:spTree>
    <p:extLst>
      <p:ext uri="{BB962C8B-B14F-4D97-AF65-F5344CB8AC3E}">
        <p14:creationId xmlns:p14="http://schemas.microsoft.com/office/powerpoint/2010/main" val="243805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6.3  Classification of Bones</a:t>
            </a:r>
            <a:endParaRPr lang="en-US" dirty="0"/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Flat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Thin, flat, slightly curved</a:t>
            </a:r>
          </a:p>
          <a:p>
            <a:pPr lvl="2"/>
            <a:r>
              <a:rPr lang="en-US" altLang="en-US" dirty="0" smtClean="0"/>
              <a:t>Sternum, scapulae, ribs, most skull bones 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Irregular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  <a:p>
            <a:pPr lvl="2"/>
            <a:r>
              <a:rPr lang="en-US" altLang="en-US" dirty="0" smtClean="0"/>
              <a:t>Complicated shapes</a:t>
            </a:r>
          </a:p>
          <a:p>
            <a:pPr lvl="2"/>
            <a:r>
              <a:rPr lang="en-US" altLang="en-US" dirty="0" smtClean="0"/>
              <a:t>Vertebrae and hip bones </a:t>
            </a:r>
          </a:p>
        </p:txBody>
      </p:sp>
    </p:spTree>
    <p:extLst>
      <p:ext uri="{BB962C8B-B14F-4D97-AF65-F5344CB8AC3E}">
        <p14:creationId xmlns:p14="http://schemas.microsoft.com/office/powerpoint/2010/main" val="80547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 Classification of Joints  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Joints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also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articulations</a:t>
            </a:r>
            <a:r>
              <a:rPr lang="en-US" altLang="en-US" dirty="0" smtClean="0"/>
              <a:t>: sites where two or more bones meet</a:t>
            </a:r>
          </a:p>
          <a:p>
            <a:r>
              <a:rPr lang="en-US" altLang="en-US" dirty="0" smtClean="0"/>
              <a:t>Functions of joints: give skeleton mobility and hold skeleton together</a:t>
            </a:r>
          </a:p>
          <a:p>
            <a:r>
              <a:rPr lang="en-US" altLang="en-US" dirty="0" smtClean="0"/>
              <a:t>Two classifications: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Structural: three types based on </a:t>
            </a:r>
            <a:r>
              <a:rPr lang="en-US" dirty="0"/>
              <a:t>what material binds the joints and whether a cavity is present</a:t>
            </a:r>
            <a:endParaRPr lang="en-US" altLang="en-US" dirty="0" smtClean="0"/>
          </a:p>
          <a:p>
            <a:pPr lvl="2"/>
            <a:r>
              <a:rPr lang="en-US" altLang="en-US" b="1" dirty="0" smtClean="0"/>
              <a:t>Fibrous</a:t>
            </a:r>
          </a:p>
          <a:p>
            <a:pPr lvl="2"/>
            <a:r>
              <a:rPr lang="en-US" altLang="en-US" b="1" dirty="0" smtClean="0"/>
              <a:t>Cartilaginous</a:t>
            </a:r>
          </a:p>
          <a:p>
            <a:pPr lvl="2"/>
            <a:r>
              <a:rPr lang="en-US" altLang="en-US" b="1" dirty="0" smtClean="0"/>
              <a:t>Synovial</a:t>
            </a:r>
          </a:p>
        </p:txBody>
      </p:sp>
    </p:spTree>
    <p:extLst>
      <p:ext uri="{BB962C8B-B14F-4D97-AF65-F5344CB8AC3E}">
        <p14:creationId xmlns:p14="http://schemas.microsoft.com/office/powerpoint/2010/main" val="425929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8.1  Classification of Joints 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Functional classifications: three types based on movement joint allows</a:t>
            </a:r>
          </a:p>
          <a:p>
            <a:pPr lvl="2"/>
            <a:r>
              <a:rPr lang="en-US" altLang="en-US" b="1" dirty="0" err="1" smtClean="0"/>
              <a:t>Synarthroses</a:t>
            </a:r>
            <a:r>
              <a:rPr lang="en-US" altLang="en-US" dirty="0" smtClean="0"/>
              <a:t>: immovable joints </a:t>
            </a:r>
          </a:p>
          <a:p>
            <a:pPr lvl="2"/>
            <a:r>
              <a:rPr lang="en-US" altLang="en-US" b="1" dirty="0" err="1" smtClean="0"/>
              <a:t>Amphiarthroses</a:t>
            </a:r>
            <a:r>
              <a:rPr lang="en-US" altLang="en-US" dirty="0" smtClean="0"/>
              <a:t>: slightly movable joints </a:t>
            </a:r>
          </a:p>
          <a:p>
            <a:pPr lvl="2"/>
            <a:r>
              <a:rPr lang="en-US" altLang="en-US" b="1" dirty="0" smtClean="0"/>
              <a:t>Diarthroses</a:t>
            </a:r>
            <a:r>
              <a:rPr lang="en-US" altLang="en-US" dirty="0" smtClean="0"/>
              <a:t>: freely movable joints</a:t>
            </a:r>
          </a:p>
        </p:txBody>
      </p:sp>
    </p:spTree>
    <p:extLst>
      <p:ext uri="{BB962C8B-B14F-4D97-AF65-F5344CB8AC3E}">
        <p14:creationId xmlns:p14="http://schemas.microsoft.com/office/powerpoint/2010/main" val="196325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Plane, pivot, saddle, ball &amp; socket, condylar….. Be able to match the correct synovial joint to an example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5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1714</Words>
  <Application>Microsoft Office PowerPoint</Application>
  <PresentationFormat>Widescreen</PresentationFormat>
  <Paragraphs>355</Paragraphs>
  <Slides>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Times</vt:lpstr>
      <vt:lpstr>Wingdings</vt:lpstr>
      <vt:lpstr>Office Theme</vt:lpstr>
      <vt:lpstr>Skeletal/ Muscular Systems</vt:lpstr>
      <vt:lpstr>PowerPoint Presentation</vt:lpstr>
      <vt:lpstr>PowerPoint Presentation</vt:lpstr>
      <vt:lpstr>PowerPoint Presentation</vt:lpstr>
      <vt:lpstr>6.3  Classification of Bones</vt:lpstr>
      <vt:lpstr>6.3  Classification of Bones</vt:lpstr>
      <vt:lpstr>8.1  Classification of Joints  </vt:lpstr>
      <vt:lpstr>8.1  Classification of Joints </vt:lpstr>
      <vt:lpstr>Synovial Joints</vt:lpstr>
      <vt:lpstr>6.5  Bone Development</vt:lpstr>
      <vt:lpstr>Formation of the Bony Skeleton</vt:lpstr>
      <vt:lpstr>Endochondral Ossification</vt:lpstr>
      <vt:lpstr>Endochondral Ossification (cont.)</vt:lpstr>
      <vt:lpstr>Intramembranous Ossification</vt:lpstr>
      <vt:lpstr>Fracture Treatment and Repair</vt:lpstr>
      <vt:lpstr>Fracture Treatment and Repair (cont.)</vt:lpstr>
      <vt:lpstr>Fracture Treatment and Repair (cont.)</vt:lpstr>
      <vt:lpstr>Fracture Treatment and Repair (cont.)</vt:lpstr>
      <vt:lpstr>Fracture Treatment and Repair (cont.)</vt:lpstr>
      <vt:lpstr>Skeletal System Terms</vt:lpstr>
      <vt:lpstr>Bone from the description….</vt:lpstr>
      <vt:lpstr>Bone markings….</vt:lpstr>
      <vt:lpstr>Muscular System </vt:lpstr>
      <vt:lpstr>PowerPoint Presentation</vt:lpstr>
      <vt:lpstr>Connective Tissue Sheaths</vt:lpstr>
      <vt:lpstr>PowerPoint Presentation</vt:lpstr>
      <vt:lpstr>PowerPoint Presentation</vt:lpstr>
      <vt:lpstr>PowerPoint Presentation</vt:lpstr>
      <vt:lpstr>PowerPoint Presentation</vt:lpstr>
      <vt:lpstr>Sliding Filament Model of Contraction</vt:lpstr>
      <vt:lpstr>Sliding Filament Model of Contraction (cont.)</vt:lpstr>
      <vt:lpstr>PowerPoint Presentation</vt:lpstr>
      <vt:lpstr>PowerPoint Presentation</vt:lpstr>
      <vt:lpstr>9.4  Muscle Fiber Contraction</vt:lpstr>
      <vt:lpstr>Functions of Important Components in Contraction</vt:lpstr>
      <vt:lpstr>Functions (cont’d)</vt:lpstr>
      <vt:lpstr>Functions (cont’d)</vt:lpstr>
      <vt:lpstr>Muscle Contraction</vt:lpstr>
      <vt:lpstr>Contraction (cont’d)</vt:lpstr>
      <vt:lpstr>PowerPoint Presentation</vt:lpstr>
      <vt:lpstr>Relaxation </vt:lpstr>
      <vt:lpstr>PowerPoint Presentation</vt:lpstr>
      <vt:lpstr>Muscle Contraction </vt:lpstr>
      <vt:lpstr>Muscle Contraction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hsb203-01</dc:creator>
  <cp:lastModifiedBy>hsb203-01</cp:lastModifiedBy>
  <cp:revision>4</cp:revision>
  <dcterms:created xsi:type="dcterms:W3CDTF">2016-10-17T21:29:15Z</dcterms:created>
  <dcterms:modified xsi:type="dcterms:W3CDTF">2016-10-17T21:52:19Z</dcterms:modified>
</cp:coreProperties>
</file>