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slideLayouts/slideLayout18.xml" ContentType="application/vnd.openxmlformats-officedocument.presentationml.slideLayout+xml"/>
  <Override PartName="/ppt/theme/theme10.xml" ContentType="application/vnd.openxmlformats-officedocument.theme+xml"/>
  <Override PartName="/ppt/slideLayouts/slideLayout19.xml" ContentType="application/vnd.openxmlformats-officedocument.presentationml.slideLayout+xml"/>
  <Override PartName="/ppt/theme/theme11.xml" ContentType="application/vnd.openxmlformats-officedocument.theme+xml"/>
  <Override PartName="/ppt/slideLayouts/slideLayout20.xml" ContentType="application/vnd.openxmlformats-officedocument.presentationml.slideLayout+xml"/>
  <Override PartName="/ppt/theme/theme12.xml" ContentType="application/vnd.openxmlformats-officedocument.theme+xml"/>
  <Override PartName="/ppt/slideLayouts/slideLayout21.xml" ContentType="application/vnd.openxmlformats-officedocument.presentationml.slideLayout+xml"/>
  <Override PartName="/ppt/theme/theme13.xml" ContentType="application/vnd.openxmlformats-officedocument.theme+xml"/>
  <Override PartName="/ppt/slideLayouts/slideLayout22.xml" ContentType="application/vnd.openxmlformats-officedocument.presentationml.slideLayout+xml"/>
  <Override PartName="/ppt/theme/theme14.xml" ContentType="application/vnd.openxmlformats-officedocument.theme+xml"/>
  <Override PartName="/ppt/slideLayouts/slideLayout23.xml" ContentType="application/vnd.openxmlformats-officedocument.presentationml.slideLayout+xml"/>
  <Override PartName="/ppt/theme/theme15.xml" ContentType="application/vnd.openxmlformats-officedocument.theme+xml"/>
  <Override PartName="/ppt/slideLayouts/slideLayout24.xml" ContentType="application/vnd.openxmlformats-officedocument.presentationml.slideLayout+xml"/>
  <Override PartName="/ppt/theme/theme16.xml" ContentType="application/vnd.openxmlformats-officedocument.theme+xml"/>
  <Override PartName="/ppt/slideLayouts/slideLayout25.xml" ContentType="application/vnd.openxmlformats-officedocument.presentationml.slideLayout+xml"/>
  <Override PartName="/ppt/theme/theme17.xml" ContentType="application/vnd.openxmlformats-officedocument.theme+xml"/>
  <Override PartName="/ppt/slideLayouts/slideLayout26.xml" ContentType="application/vnd.openxmlformats-officedocument.presentationml.slideLayout+xml"/>
  <Override PartName="/ppt/theme/theme18.xml" ContentType="application/vnd.openxmlformats-officedocument.theme+xml"/>
  <Override PartName="/ppt/slideLayouts/slideLayout27.xml" ContentType="application/vnd.openxmlformats-officedocument.presentationml.slideLayout+xml"/>
  <Override PartName="/ppt/theme/theme19.xml" ContentType="application/vnd.openxmlformats-officedocument.theme+xml"/>
  <Override PartName="/ppt/slideLayouts/slideLayout28.xml" ContentType="application/vnd.openxmlformats-officedocument.presentationml.slideLayout+xml"/>
  <Override PartName="/ppt/theme/theme20.xml" ContentType="application/vnd.openxmlformats-officedocument.theme+xml"/>
  <Override PartName="/ppt/slideLayouts/slideLayout29.xml" ContentType="application/vnd.openxmlformats-officedocument.presentationml.slideLayout+xml"/>
  <Override PartName="/ppt/theme/theme21.xml" ContentType="application/vnd.openxmlformats-officedocument.theme+xml"/>
  <Override PartName="/ppt/slideLayouts/slideLayout30.xml" ContentType="application/vnd.openxmlformats-officedocument.presentationml.slideLayout+xml"/>
  <Override PartName="/ppt/theme/theme22.xml" ContentType="application/vnd.openxmlformats-officedocument.theme+xml"/>
  <Override PartName="/ppt/slideLayouts/slideLayout31.xml" ContentType="application/vnd.openxmlformats-officedocument.presentationml.slideLayout+xml"/>
  <Override PartName="/ppt/theme/theme23.xml" ContentType="application/vnd.openxmlformats-officedocument.theme+xml"/>
  <Override PartName="/ppt/slideLayouts/slideLayout32.xml" ContentType="application/vnd.openxmlformats-officedocument.presentationml.slideLayout+xml"/>
  <Override PartName="/ppt/theme/theme24.xml" ContentType="application/vnd.openxmlformats-officedocument.theme+xml"/>
  <Override PartName="/ppt/slideLayouts/slideLayout33.xml" ContentType="application/vnd.openxmlformats-officedocument.presentationml.slideLayout+xml"/>
  <Override PartName="/ppt/theme/theme25.xml" ContentType="application/vnd.openxmlformats-officedocument.theme+xml"/>
  <Override PartName="/ppt/slideLayouts/slideLayout34.xml" ContentType="application/vnd.openxmlformats-officedocument.presentationml.slideLayout+xml"/>
  <Override PartName="/ppt/theme/theme26.xml" ContentType="application/vnd.openxmlformats-officedocument.theme+xml"/>
  <Override PartName="/ppt/slideLayouts/slideLayout35.xml" ContentType="application/vnd.openxmlformats-officedocument.presentationml.slideLayout+xml"/>
  <Override PartName="/ppt/theme/theme27.xml" ContentType="application/vnd.openxmlformats-officedocument.theme+xml"/>
  <Override PartName="/ppt/slideLayouts/slideLayout36.xml" ContentType="application/vnd.openxmlformats-officedocument.presentationml.slideLayout+xml"/>
  <Override PartName="/ppt/theme/theme28.xml" ContentType="application/vnd.openxmlformats-officedocument.theme+xml"/>
  <Override PartName="/ppt/slideLayouts/slideLayout37.xml" ContentType="application/vnd.openxmlformats-officedocument.presentationml.slideLayout+xml"/>
  <Override PartName="/ppt/theme/theme29.xml" ContentType="application/vnd.openxmlformats-officedocument.theme+xml"/>
  <Override PartName="/ppt/slideLayouts/slideLayout38.xml" ContentType="application/vnd.openxmlformats-officedocument.presentationml.slideLayout+xml"/>
  <Override PartName="/ppt/theme/theme30.xml" ContentType="application/vnd.openxmlformats-officedocument.theme+xml"/>
  <Override PartName="/ppt/slideLayouts/slideLayout39.xml" ContentType="application/vnd.openxmlformats-officedocument.presentationml.slideLayout+xml"/>
  <Override PartName="/ppt/theme/theme31.xml" ContentType="application/vnd.openxmlformats-officedocument.theme+xml"/>
  <Override PartName="/ppt/slideLayouts/slideLayout40.xml" ContentType="application/vnd.openxmlformats-officedocument.presentationml.slideLayout+xml"/>
  <Override PartName="/ppt/theme/theme32.xml" ContentType="application/vnd.openxmlformats-officedocument.theme+xml"/>
  <Override PartName="/ppt/slideLayouts/slideLayout41.xml" ContentType="application/vnd.openxmlformats-officedocument.presentationml.slideLayout+xml"/>
  <Override PartName="/ppt/theme/theme3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8" r:id="rId1"/>
    <p:sldMasterId id="2147483874" r:id="rId2"/>
    <p:sldMasterId id="2147483876" r:id="rId3"/>
    <p:sldMasterId id="2147483878" r:id="rId4"/>
    <p:sldMasterId id="2147483880" r:id="rId5"/>
    <p:sldMasterId id="2147483882" r:id="rId6"/>
    <p:sldMasterId id="2147483884" r:id="rId7"/>
    <p:sldMasterId id="2147483886" r:id="rId8"/>
    <p:sldMasterId id="2147483888" r:id="rId9"/>
    <p:sldMasterId id="2147483890" r:id="rId10"/>
    <p:sldMasterId id="2147483892" r:id="rId11"/>
    <p:sldMasterId id="2147483894" r:id="rId12"/>
    <p:sldMasterId id="2147483896" r:id="rId13"/>
    <p:sldMasterId id="2147483898" r:id="rId14"/>
    <p:sldMasterId id="2147483900" r:id="rId15"/>
    <p:sldMasterId id="2147483902" r:id="rId16"/>
    <p:sldMasterId id="2147483904" r:id="rId17"/>
    <p:sldMasterId id="2147483906" r:id="rId18"/>
    <p:sldMasterId id="2147483908" r:id="rId19"/>
    <p:sldMasterId id="2147483910" r:id="rId20"/>
    <p:sldMasterId id="2147483912" r:id="rId21"/>
    <p:sldMasterId id="2147483914" r:id="rId22"/>
    <p:sldMasterId id="2147483916" r:id="rId23"/>
    <p:sldMasterId id="2147483918" r:id="rId24"/>
    <p:sldMasterId id="2147483920" r:id="rId25"/>
    <p:sldMasterId id="2147483922" r:id="rId26"/>
    <p:sldMasterId id="2147483924" r:id="rId27"/>
    <p:sldMasterId id="2147483926" r:id="rId28"/>
    <p:sldMasterId id="2147483928" r:id="rId29"/>
    <p:sldMasterId id="2147483930" r:id="rId30"/>
    <p:sldMasterId id="2147483932" r:id="rId31"/>
    <p:sldMasterId id="2147483934" r:id="rId32"/>
    <p:sldMasterId id="2147483936" r:id="rId33"/>
    <p:sldMasterId id="2147483959" r:id="rId34"/>
  </p:sldMasterIdLst>
  <p:notesMasterIdLst>
    <p:notesMasterId r:id="rId46"/>
  </p:notesMasterIdLst>
  <p:handoutMasterIdLst>
    <p:handoutMasterId r:id="rId47"/>
  </p:handoutMasterIdLst>
  <p:sldIdLst>
    <p:sldId id="350" r:id="rId35"/>
    <p:sldId id="321" r:id="rId36"/>
    <p:sldId id="284" r:id="rId37"/>
    <p:sldId id="341" r:id="rId38"/>
    <p:sldId id="342" r:id="rId39"/>
    <p:sldId id="286" r:id="rId40"/>
    <p:sldId id="302" r:id="rId41"/>
    <p:sldId id="287" r:id="rId42"/>
    <p:sldId id="288" r:id="rId43"/>
    <p:sldId id="349" r:id="rId44"/>
    <p:sldId id="303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6">
          <p15:clr>
            <a:srgbClr val="A4A3A4"/>
          </p15:clr>
        </p15:guide>
        <p15:guide id="2" orient="horz" pos="984">
          <p15:clr>
            <a:srgbClr val="A4A3A4"/>
          </p15:clr>
        </p15:guide>
        <p15:guide id="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D1"/>
    <a:srgbClr val="7526FA"/>
    <a:srgbClr val="3026FA"/>
    <a:srgbClr val="4F27F9"/>
    <a:srgbClr val="0091C4"/>
    <a:srgbClr val="00ADEA"/>
    <a:srgbClr val="1DC4FF"/>
    <a:srgbClr val="06D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86"/>
        <p:guide orient="horz" pos="98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3.xml"/><Relationship Id="rId40" Type="http://schemas.openxmlformats.org/officeDocument/2006/relationships/slide" Target="slides/slide6.xml"/><Relationship Id="rId45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2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1.xml"/><Relationship Id="rId43" Type="http://schemas.openxmlformats.org/officeDocument/2006/relationships/slide" Target="slides/slide9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929D-7188-3743-A1A0-C78090783162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81ACF-A741-7846-BB21-AE8975D5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3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Times" pitchFamily="-105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49666A-ADC2-9B4E-BA5A-6CED177F7A03}" type="datetimeFigureOut">
              <a:rPr lang="en-US"/>
              <a:pPr>
                <a:defRPr/>
              </a:pPr>
              <a:t>3/22/2016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Times" pitchFamily="-105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0FC82F-9ECB-894D-8D28-AC3412B46C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67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DFE2E88A-CD99-C34D-890C-53FF24DDE347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0544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08A05FA3-7744-6746-8F82-CF2D2EF08EE7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8254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4B18692B-F0DA-E14B-B901-0CDE5BC25474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4298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C7872496-32E8-E94F-8150-CF7D3ACD6998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8611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4D3E50D5-66C5-CA4B-9950-1FCCBDAC2615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7281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4D3E50D5-66C5-CA4B-9950-1FCCBDAC2615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1497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6700A8D0-454D-1C42-AD87-C497ED72FAF8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128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>
          <a:gsLst>
            <a:gs pos="17000">
              <a:srgbClr val="EED390"/>
            </a:gs>
            <a:gs pos="84000">
              <a:srgbClr val="DEB6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59400" y="0"/>
            <a:ext cx="74613" cy="6635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Aft>
                <a:spcPct val="50000"/>
              </a:spcAft>
              <a:buClr>
                <a:srgbClr val="669900"/>
              </a:buClr>
              <a:buFont typeface="Wingdings" pitchFamily="28" charset="2"/>
              <a:buChar char="§"/>
              <a:defRPr/>
            </a:pPr>
            <a:endParaRPr lang="en-US" sz="2400">
              <a:latin typeface="Times New Roman" pitchFamily="28" charset="0"/>
              <a:ea typeface="ＭＳ Ｐゴシック" pitchFamily="28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51157" y="5581471"/>
            <a:ext cx="3402012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0" dirty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PowerPoint</a:t>
            </a:r>
            <a:r>
              <a:rPr lang="en-US" sz="1800" b="0" baseline="30000" dirty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®</a:t>
            </a:r>
            <a:r>
              <a:rPr lang="en-US" sz="1800" b="0" dirty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 Lecture Slides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prepared by</a:t>
            </a:r>
          </a:p>
          <a:p>
            <a:pPr algn="ctr">
              <a:defRPr/>
            </a:pPr>
            <a:r>
              <a:rPr lang="en-US" sz="1800" b="0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Karen</a:t>
            </a:r>
            <a:r>
              <a:rPr lang="en-US" sz="1800" b="0" baseline="0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 Dunbar </a:t>
            </a:r>
            <a:r>
              <a:rPr lang="en-US" sz="1800" b="0" baseline="0" dirty="0" err="1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Kareiva</a:t>
            </a:r>
            <a:endParaRPr lang="en-US" sz="1800" b="0" dirty="0">
              <a:solidFill>
                <a:srgbClr val="CD6A47"/>
              </a:solidFill>
              <a:latin typeface="Arial" charset="0"/>
              <a:ea typeface="ＭＳ Ｐゴシック" pitchFamily="28" charset="-128"/>
            </a:endParaRPr>
          </a:p>
          <a:p>
            <a:pPr algn="ctr">
              <a:defRPr/>
            </a:pPr>
            <a:r>
              <a:rPr lang="en-US" sz="1800" b="0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Ivy Tech </a:t>
            </a:r>
            <a:r>
              <a:rPr lang="en-US" sz="1800" b="0" dirty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Community College</a:t>
            </a:r>
          </a:p>
        </p:txBody>
      </p:sp>
      <p:pic>
        <p:nvPicPr>
          <p:cNvPr id="10" name="Picture 13" descr="Pearson_Strap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6516688"/>
            <a:ext cx="17621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6451600"/>
            <a:ext cx="2232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© Annie Leibovitz/Contact Press Images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45336" cy="6858000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580347" y="1219200"/>
            <a:ext cx="3402012" cy="2800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Chapter 13</a:t>
            </a:r>
            <a:r>
              <a:rPr lang="en-US" sz="2800" b="1" baseline="0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   Part A</a:t>
            </a:r>
          </a:p>
          <a:p>
            <a:pPr algn="ctr">
              <a:defRPr/>
            </a:pPr>
            <a:endParaRPr lang="en-US" sz="2800" b="1" baseline="0" dirty="0" smtClean="0">
              <a:solidFill>
                <a:srgbClr val="CD6A47"/>
              </a:solidFill>
              <a:latin typeface="Arial" charset="0"/>
              <a:ea typeface="ＭＳ Ｐゴシック" pitchFamily="28" charset="-128"/>
            </a:endParaRPr>
          </a:p>
          <a:p>
            <a:pPr algn="ctr">
              <a:defRPr/>
            </a:pPr>
            <a:r>
              <a:rPr lang="en-US" sz="4000" b="1" baseline="0" dirty="0" smtClean="0">
                <a:solidFill>
                  <a:srgbClr val="CD6A47"/>
                </a:solidFill>
                <a:latin typeface="Arial" charset="0"/>
                <a:ea typeface="ＭＳ Ｐゴシック" pitchFamily="28" charset="-128"/>
              </a:rPr>
              <a:t>Peripheral Nervous System</a:t>
            </a:r>
            <a:endParaRPr lang="en-US" sz="4000" b="1" dirty="0">
              <a:latin typeface="Arial" charset="0"/>
              <a:ea typeface="ＭＳ Ｐゴシック" pitchFamily="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07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8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4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7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3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03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96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1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9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rple Ba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439BD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556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0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81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72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03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39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90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385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44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33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8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8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89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763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557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529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818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44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170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269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916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8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Ba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49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934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 2016 Pearson Education,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82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© 2016 Pearson Education, Inc.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6383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© 2016 Pearson Education,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nic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8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t Purple Ba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t 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5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8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8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9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0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1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2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3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4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5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6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8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9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0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1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2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3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4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5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6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8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9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0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1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theme" Target="../theme/theme3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1413"/>
            <a:ext cx="8686800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9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</p:sldLayoutIdLst>
  <p:hf sldNum="0" hdr="0" dt="0"/>
  <p:txStyles>
    <p:titleStyle>
      <a:lvl1pPr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50000"/>
        </a:spcBef>
        <a:spcAft>
          <a:spcPct val="0"/>
        </a:spcAft>
        <a:defRPr sz="3200" b="1">
          <a:solidFill>
            <a:srgbClr val="854F43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027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78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152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15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62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451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40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42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93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982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20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340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84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3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3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31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60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749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277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692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995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36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855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706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944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733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© 2016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3318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88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47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975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32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525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4" y="16934"/>
            <a:ext cx="9084733" cy="380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4" y="6578601"/>
            <a:ext cx="3086100" cy="2529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/>
                </a:solidFill>
                <a:latin typeface="Arial"/>
                <a:ea typeface="+mn-ea"/>
              </a:rPr>
              <a:t>© 2016 Pearson Education, Inc.</a:t>
            </a:r>
            <a:endParaRPr lang="en-US" b="0" dirty="0" smtClean="0">
              <a:solidFill>
                <a:prstClr val="black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658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4999"/>
            <a:ext cx="8686800" cy="45878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Peripheral Nerves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4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Regeneration of Nerve Fibers (cont.)</a:t>
            </a:r>
            <a:endParaRPr lang="en-US" dirty="0"/>
          </a:p>
        </p:txBody>
      </p:sp>
      <p:sp>
        <p:nvSpPr>
          <p:cNvPr id="84994" name="Rectangle 11"/>
          <p:cNvSpPr>
            <a:spLocks noGrp="1" noChangeArrowheads="1"/>
          </p:cNvSpPr>
          <p:nvPr>
            <p:ph idx="1"/>
          </p:nvPr>
        </p:nvSpPr>
        <p:spPr>
          <a:xfrm>
            <a:off x="228600" y="1141413"/>
            <a:ext cx="8839200" cy="5351462"/>
          </a:xfrm>
        </p:spPr>
        <p:txBody>
          <a:bodyPr/>
          <a:lstStyle/>
          <a:p>
            <a:r>
              <a:rPr lang="en-US" b="1" dirty="0" smtClean="0"/>
              <a:t>CNS axons</a:t>
            </a:r>
          </a:p>
          <a:p>
            <a:pPr lvl="1"/>
            <a:r>
              <a:rPr lang="en-US" dirty="0" smtClean="0"/>
              <a:t>Most CNS fibers never regenerate</a:t>
            </a:r>
          </a:p>
          <a:p>
            <a:pPr lvl="1"/>
            <a:r>
              <a:rPr lang="en-US" dirty="0" smtClean="0"/>
              <a:t>CNS </a:t>
            </a:r>
            <a:r>
              <a:rPr lang="en-US" dirty="0" err="1" smtClean="0"/>
              <a:t>oligodendrocytes</a:t>
            </a:r>
            <a:r>
              <a:rPr lang="en-US" dirty="0" smtClean="0"/>
              <a:t> bear growth-inhibiting proteins that prevent CNS fiber regeneration</a:t>
            </a:r>
          </a:p>
          <a:p>
            <a:pPr lvl="1"/>
            <a:r>
              <a:rPr lang="en-US" dirty="0" smtClean="0"/>
              <a:t>Astrocytes at injury site form scar tissue</a:t>
            </a:r>
          </a:p>
          <a:p>
            <a:pPr lvl="1"/>
            <a:r>
              <a:rPr lang="en-US" dirty="0" smtClean="0"/>
              <a:t>Treatment: neutralizing growth inhibitors, blocking receptors for inhibitory proteins, destroying scar tissue components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9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Regeneration of Nerve </a:t>
            </a:r>
            <a:r>
              <a:rPr lang="en-US" dirty="0" smtClean="0"/>
              <a:t>Fibers (</a:t>
            </a:r>
            <a:r>
              <a:rPr lang="en-US" dirty="0"/>
              <a:t>cont.)</a:t>
            </a:r>
          </a:p>
        </p:txBody>
      </p:sp>
      <p:sp>
        <p:nvSpPr>
          <p:cNvPr id="87041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PNS axons</a:t>
            </a:r>
          </a:p>
          <a:p>
            <a:pPr lvl="1"/>
            <a:r>
              <a:rPr lang="en-US" dirty="0" smtClean="0"/>
              <a:t>PNS axons can regenerate if damage is not severe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Axon fragments and myelin sheaths distal to injury degenerate (</a:t>
            </a:r>
            <a:r>
              <a:rPr lang="en-US" dirty="0" err="1" smtClean="0"/>
              <a:t>Wallerian</a:t>
            </a:r>
            <a:r>
              <a:rPr lang="en-US" dirty="0" smtClean="0"/>
              <a:t> degeneration); degeneration spreads down axon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Macrophages clean dead axon debris; Schwann cells are stimulated to divide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Axon filaments grow through regeneration tube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Axon regenerates, and new myelin sheath forms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228600" y="1562099"/>
            <a:ext cx="8686800" cy="493077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Structure and Classification</a:t>
            </a:r>
          </a:p>
          <a:p>
            <a:r>
              <a:rPr lang="en-US" b="1" dirty="0" smtClean="0"/>
              <a:t>Nerve</a:t>
            </a:r>
            <a:r>
              <a:rPr lang="en-US" dirty="0" smtClean="0"/>
              <a:t>: cordlike organ of PNS</a:t>
            </a:r>
          </a:p>
          <a:p>
            <a:r>
              <a:rPr lang="en-US" dirty="0" smtClean="0"/>
              <a:t>Bundle of </a:t>
            </a:r>
            <a:r>
              <a:rPr lang="en-US" dirty="0" err="1" smtClean="0"/>
              <a:t>myelinated</a:t>
            </a:r>
            <a:r>
              <a:rPr lang="en-US" dirty="0" smtClean="0"/>
              <a:t> and </a:t>
            </a:r>
            <a:r>
              <a:rPr lang="en-US" dirty="0" err="1" smtClean="0"/>
              <a:t>nonmyelinated</a:t>
            </a:r>
            <a:r>
              <a:rPr lang="en-US" dirty="0" smtClean="0"/>
              <a:t> peripheral axons enclosed by connective tissue</a:t>
            </a:r>
          </a:p>
          <a:p>
            <a:r>
              <a:rPr lang="en-US" dirty="0" smtClean="0"/>
              <a:t>Two types of nerves: </a:t>
            </a:r>
            <a:r>
              <a:rPr lang="en-US" i="1" dirty="0" smtClean="0"/>
              <a:t>spinal</a:t>
            </a:r>
            <a:r>
              <a:rPr lang="en-US" dirty="0" smtClean="0"/>
              <a:t> or </a:t>
            </a:r>
            <a:r>
              <a:rPr lang="en-US" i="1" dirty="0" smtClean="0"/>
              <a:t>cranial</a:t>
            </a:r>
            <a:r>
              <a:rPr lang="en-US" dirty="0" smtClean="0"/>
              <a:t>, depending on where they originate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000785"/>
            <a:ext cx="91440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854F4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13.3  </a:t>
            </a:r>
            <a:r>
              <a:rPr lang="en-US" dirty="0">
                <a:solidFill>
                  <a:srgbClr val="000000"/>
                </a:solidFill>
              </a:rPr>
              <a:t>Nerves and Associated </a:t>
            </a:r>
            <a:r>
              <a:rPr lang="en-US" dirty="0" smtClean="0">
                <a:solidFill>
                  <a:srgbClr val="000000"/>
                </a:solidFill>
              </a:rPr>
              <a:t>Ganglia</a:t>
            </a:r>
            <a:endParaRPr lang="en-US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Classification (cont.)</a:t>
            </a:r>
            <a:endParaRPr lang="en-US" dirty="0"/>
          </a:p>
        </p:txBody>
      </p:sp>
      <p:sp>
        <p:nvSpPr>
          <p:cNvPr id="74753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Connective tissue coverings include:</a:t>
            </a:r>
          </a:p>
          <a:p>
            <a:pPr lvl="1"/>
            <a:r>
              <a:rPr lang="en-US" b="1" dirty="0" err="1" smtClean="0"/>
              <a:t>Endoneurium</a:t>
            </a:r>
            <a:r>
              <a:rPr lang="en-US" dirty="0" smtClean="0"/>
              <a:t>: loose connective tissue that encloses axons and their myelin sheaths (Schwann cells)</a:t>
            </a:r>
          </a:p>
          <a:p>
            <a:pPr lvl="1"/>
            <a:r>
              <a:rPr lang="en-US" b="1" dirty="0" err="1" smtClean="0"/>
              <a:t>Perineurium</a:t>
            </a:r>
            <a:r>
              <a:rPr lang="en-US" dirty="0" smtClean="0"/>
              <a:t>: coarse connective tissue that bundles fibers into </a:t>
            </a:r>
            <a:r>
              <a:rPr lang="en-US" b="1" dirty="0" smtClean="0"/>
              <a:t>fascicles</a:t>
            </a:r>
          </a:p>
          <a:p>
            <a:pPr lvl="1"/>
            <a:r>
              <a:rPr lang="en-US" b="1" dirty="0" smtClean="0"/>
              <a:t>Epineurium</a:t>
            </a:r>
            <a:r>
              <a:rPr lang="en-US" dirty="0" smtClean="0"/>
              <a:t>: tough fibrous sheath around all fascicles to form the nerve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984" y="396240"/>
            <a:ext cx="6352032" cy="606552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13.4a </a:t>
            </a:r>
            <a:r>
              <a:rPr lang="en-US" dirty="0">
                <a:latin typeface="Arial" pitchFamily="34" charset="0"/>
                <a:cs typeface="Arial" pitchFamily="34" charset="0"/>
              </a:rPr>
              <a:t>Structure of a nerve.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© 2016 Pearson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Education, Inc.</a:t>
            </a:r>
          </a:p>
        </p:txBody>
      </p:sp>
      <p:sp>
        <p:nvSpPr>
          <p:cNvPr id="2" name="Freeform 1"/>
          <p:cNvSpPr/>
          <p:nvPr/>
        </p:nvSpPr>
        <p:spPr>
          <a:xfrm>
            <a:off x="3419475" y="638176"/>
            <a:ext cx="261938" cy="623887"/>
          </a:xfrm>
          <a:custGeom>
            <a:avLst/>
            <a:gdLst>
              <a:gd name="connsiteX0" fmla="*/ 261938 w 261938"/>
              <a:gd name="connsiteY0" fmla="*/ 623887 h 623887"/>
              <a:gd name="connsiteX1" fmla="*/ 85725 w 261938"/>
              <a:gd name="connsiteY1" fmla="*/ 0 h 623887"/>
              <a:gd name="connsiteX2" fmla="*/ 0 w 261938"/>
              <a:gd name="connsiteY2" fmla="*/ 0 h 62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938" h="623887">
                <a:moveTo>
                  <a:pt x="261938" y="623887"/>
                </a:moveTo>
                <a:lnTo>
                  <a:pt x="85725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14888" y="590550"/>
            <a:ext cx="500062" cy="1871663"/>
          </a:xfrm>
          <a:custGeom>
            <a:avLst/>
            <a:gdLst>
              <a:gd name="connsiteX0" fmla="*/ 0 w 500062"/>
              <a:gd name="connsiteY0" fmla="*/ 1871663 h 1871663"/>
              <a:gd name="connsiteX1" fmla="*/ 385762 w 500062"/>
              <a:gd name="connsiteY1" fmla="*/ 0 h 1871663"/>
              <a:gd name="connsiteX2" fmla="*/ 500062 w 500062"/>
              <a:gd name="connsiteY2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2" h="1871663">
                <a:moveTo>
                  <a:pt x="0" y="1871663"/>
                </a:moveTo>
                <a:lnTo>
                  <a:pt x="385762" y="0"/>
                </a:lnTo>
                <a:lnTo>
                  <a:pt x="500062" y="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524500" y="2181225"/>
            <a:ext cx="952500" cy="600075"/>
            <a:chOff x="5524500" y="2181225"/>
            <a:chExt cx="952500" cy="600075"/>
          </a:xfrm>
        </p:grpSpPr>
        <p:sp>
          <p:nvSpPr>
            <p:cNvPr id="8" name="Freeform 7"/>
            <p:cNvSpPr/>
            <p:nvPr/>
          </p:nvSpPr>
          <p:spPr>
            <a:xfrm>
              <a:off x="5524500" y="2181225"/>
              <a:ext cx="952500" cy="95250"/>
            </a:xfrm>
            <a:custGeom>
              <a:avLst/>
              <a:gdLst>
                <a:gd name="connsiteX0" fmla="*/ 0 w 952500"/>
                <a:gd name="connsiteY0" fmla="*/ 0 h 95250"/>
                <a:gd name="connsiteX1" fmla="*/ 685800 w 952500"/>
                <a:gd name="connsiteY1" fmla="*/ 95250 h 95250"/>
                <a:gd name="connsiteX2" fmla="*/ 952500 w 952500"/>
                <a:gd name="connsiteY2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0" h="95250">
                  <a:moveTo>
                    <a:pt x="0" y="0"/>
                  </a:moveTo>
                  <a:lnTo>
                    <a:pt x="685800" y="95250"/>
                  </a:lnTo>
                  <a:lnTo>
                    <a:pt x="952500" y="9525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567363" y="2271713"/>
              <a:ext cx="638175" cy="509587"/>
            </a:xfrm>
            <a:custGeom>
              <a:avLst/>
              <a:gdLst>
                <a:gd name="connsiteX0" fmla="*/ 0 w 638175"/>
                <a:gd name="connsiteY0" fmla="*/ 509587 h 509587"/>
                <a:gd name="connsiteX1" fmla="*/ 638175 w 638175"/>
                <a:gd name="connsiteY1" fmla="*/ 0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8175" h="509587">
                  <a:moveTo>
                    <a:pt x="0" y="509587"/>
                  </a:moveTo>
                  <a:lnTo>
                    <a:pt x="638175" y="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4324350" y="3533776"/>
            <a:ext cx="2147887" cy="0"/>
          </a:xfrm>
          <a:custGeom>
            <a:avLst/>
            <a:gdLst>
              <a:gd name="connsiteX0" fmla="*/ 0 w 2147887"/>
              <a:gd name="connsiteY0" fmla="*/ 0 h 0"/>
              <a:gd name="connsiteX1" fmla="*/ 2147887 w 214788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7887">
                <a:moveTo>
                  <a:pt x="0" y="0"/>
                </a:moveTo>
                <a:lnTo>
                  <a:pt x="2147887" y="0"/>
                </a:lnTo>
              </a:path>
            </a:pathLst>
          </a:custGeom>
          <a:noFill/>
          <a:ln w="254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643438" y="4090988"/>
            <a:ext cx="1833562" cy="1257300"/>
            <a:chOff x="4643438" y="4090988"/>
            <a:chExt cx="1833562" cy="1257300"/>
          </a:xfrm>
        </p:grpSpPr>
        <p:sp>
          <p:nvSpPr>
            <p:cNvPr id="11" name="Freeform 10"/>
            <p:cNvSpPr/>
            <p:nvPr/>
          </p:nvSpPr>
          <p:spPr>
            <a:xfrm>
              <a:off x="4643438" y="4090988"/>
              <a:ext cx="1295400" cy="1257300"/>
            </a:xfrm>
            <a:custGeom>
              <a:avLst/>
              <a:gdLst>
                <a:gd name="connsiteX0" fmla="*/ 985837 w 1295400"/>
                <a:gd name="connsiteY0" fmla="*/ 0 h 1257300"/>
                <a:gd name="connsiteX1" fmla="*/ 1295400 w 1295400"/>
                <a:gd name="connsiteY1" fmla="*/ 338137 h 1257300"/>
                <a:gd name="connsiteX2" fmla="*/ 323850 w 1295400"/>
                <a:gd name="connsiteY2" fmla="*/ 1257300 h 1257300"/>
                <a:gd name="connsiteX3" fmla="*/ 0 w 1295400"/>
                <a:gd name="connsiteY3" fmla="*/ 923925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5400" h="1257300">
                  <a:moveTo>
                    <a:pt x="985837" y="0"/>
                  </a:moveTo>
                  <a:lnTo>
                    <a:pt x="1295400" y="338137"/>
                  </a:lnTo>
                  <a:lnTo>
                    <a:pt x="323850" y="1257300"/>
                  </a:lnTo>
                  <a:lnTo>
                    <a:pt x="0" y="923925"/>
                  </a:lnTo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57825" y="4886327"/>
              <a:ext cx="1019175" cy="0"/>
            </a:xfrm>
            <a:custGeom>
              <a:avLst/>
              <a:gdLst>
                <a:gd name="connsiteX0" fmla="*/ 0 w 1019175"/>
                <a:gd name="connsiteY0" fmla="*/ 0 h 0"/>
                <a:gd name="connsiteX1" fmla="*/ 1019175 w 10191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9175">
                  <a:moveTo>
                    <a:pt x="0" y="0"/>
                  </a:moveTo>
                  <a:lnTo>
                    <a:pt x="1019175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3414696" y="633397"/>
            <a:ext cx="261938" cy="623887"/>
          </a:xfrm>
          <a:custGeom>
            <a:avLst/>
            <a:gdLst>
              <a:gd name="connsiteX0" fmla="*/ 261938 w 261938"/>
              <a:gd name="connsiteY0" fmla="*/ 623887 h 623887"/>
              <a:gd name="connsiteX1" fmla="*/ 85725 w 261938"/>
              <a:gd name="connsiteY1" fmla="*/ 0 h 623887"/>
              <a:gd name="connsiteX2" fmla="*/ 0 w 261938"/>
              <a:gd name="connsiteY2" fmla="*/ 0 h 62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938" h="623887">
                <a:moveTo>
                  <a:pt x="261938" y="623887"/>
                </a:moveTo>
                <a:lnTo>
                  <a:pt x="8572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14872" y="590534"/>
            <a:ext cx="500062" cy="1871663"/>
          </a:xfrm>
          <a:custGeom>
            <a:avLst/>
            <a:gdLst>
              <a:gd name="connsiteX0" fmla="*/ 0 w 500062"/>
              <a:gd name="connsiteY0" fmla="*/ 1871663 h 1871663"/>
              <a:gd name="connsiteX1" fmla="*/ 385762 w 500062"/>
              <a:gd name="connsiteY1" fmla="*/ 0 h 1871663"/>
              <a:gd name="connsiteX2" fmla="*/ 500062 w 500062"/>
              <a:gd name="connsiteY2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2" h="1871663">
                <a:moveTo>
                  <a:pt x="0" y="1871663"/>
                </a:moveTo>
                <a:lnTo>
                  <a:pt x="385762" y="0"/>
                </a:lnTo>
                <a:lnTo>
                  <a:pt x="500062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529247" y="2181209"/>
            <a:ext cx="952500" cy="600075"/>
            <a:chOff x="5524500" y="2181225"/>
            <a:chExt cx="952500" cy="600075"/>
          </a:xfrm>
        </p:grpSpPr>
        <p:sp>
          <p:nvSpPr>
            <p:cNvPr id="18" name="Freeform 17"/>
            <p:cNvSpPr/>
            <p:nvPr/>
          </p:nvSpPr>
          <p:spPr>
            <a:xfrm>
              <a:off x="5524500" y="2181225"/>
              <a:ext cx="952500" cy="95250"/>
            </a:xfrm>
            <a:custGeom>
              <a:avLst/>
              <a:gdLst>
                <a:gd name="connsiteX0" fmla="*/ 0 w 952500"/>
                <a:gd name="connsiteY0" fmla="*/ 0 h 95250"/>
                <a:gd name="connsiteX1" fmla="*/ 685800 w 952500"/>
                <a:gd name="connsiteY1" fmla="*/ 95250 h 95250"/>
                <a:gd name="connsiteX2" fmla="*/ 952500 w 952500"/>
                <a:gd name="connsiteY2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00" h="95250">
                  <a:moveTo>
                    <a:pt x="0" y="0"/>
                  </a:moveTo>
                  <a:lnTo>
                    <a:pt x="685800" y="95250"/>
                  </a:lnTo>
                  <a:lnTo>
                    <a:pt x="952500" y="9525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67363" y="2271713"/>
              <a:ext cx="638175" cy="509587"/>
            </a:xfrm>
            <a:custGeom>
              <a:avLst/>
              <a:gdLst>
                <a:gd name="connsiteX0" fmla="*/ 0 w 638175"/>
                <a:gd name="connsiteY0" fmla="*/ 509587 h 509587"/>
                <a:gd name="connsiteX1" fmla="*/ 638175 w 638175"/>
                <a:gd name="connsiteY1" fmla="*/ 0 h 50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8175" h="509587">
                  <a:moveTo>
                    <a:pt x="0" y="509587"/>
                  </a:moveTo>
                  <a:lnTo>
                    <a:pt x="63817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>
            <a:off x="4333860" y="3533760"/>
            <a:ext cx="2147887" cy="0"/>
          </a:xfrm>
          <a:custGeom>
            <a:avLst/>
            <a:gdLst>
              <a:gd name="connsiteX0" fmla="*/ 0 w 2147887"/>
              <a:gd name="connsiteY0" fmla="*/ 0 h 0"/>
              <a:gd name="connsiteX1" fmla="*/ 2147887 w 214788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7887">
                <a:moveTo>
                  <a:pt x="0" y="0"/>
                </a:moveTo>
                <a:lnTo>
                  <a:pt x="2147887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37707" y="4089702"/>
            <a:ext cx="1833562" cy="1257300"/>
            <a:chOff x="4643438" y="4090988"/>
            <a:chExt cx="1833562" cy="1257300"/>
          </a:xfrm>
        </p:grpSpPr>
        <p:sp>
          <p:nvSpPr>
            <p:cNvPr id="24" name="Freeform 23"/>
            <p:cNvSpPr/>
            <p:nvPr/>
          </p:nvSpPr>
          <p:spPr>
            <a:xfrm>
              <a:off x="4643438" y="4090988"/>
              <a:ext cx="1295400" cy="1257300"/>
            </a:xfrm>
            <a:custGeom>
              <a:avLst/>
              <a:gdLst>
                <a:gd name="connsiteX0" fmla="*/ 985837 w 1295400"/>
                <a:gd name="connsiteY0" fmla="*/ 0 h 1257300"/>
                <a:gd name="connsiteX1" fmla="*/ 1295400 w 1295400"/>
                <a:gd name="connsiteY1" fmla="*/ 338137 h 1257300"/>
                <a:gd name="connsiteX2" fmla="*/ 323850 w 1295400"/>
                <a:gd name="connsiteY2" fmla="*/ 1257300 h 1257300"/>
                <a:gd name="connsiteX3" fmla="*/ 0 w 1295400"/>
                <a:gd name="connsiteY3" fmla="*/ 923925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5400" h="1257300">
                  <a:moveTo>
                    <a:pt x="985837" y="0"/>
                  </a:moveTo>
                  <a:lnTo>
                    <a:pt x="1295400" y="338137"/>
                  </a:lnTo>
                  <a:lnTo>
                    <a:pt x="323850" y="1257300"/>
                  </a:lnTo>
                  <a:lnTo>
                    <a:pt x="0" y="92392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57825" y="4886327"/>
              <a:ext cx="1019175" cy="0"/>
            </a:xfrm>
            <a:custGeom>
              <a:avLst/>
              <a:gdLst>
                <a:gd name="connsiteX0" fmla="*/ 0 w 1019175"/>
                <a:gd name="connsiteY0" fmla="*/ 0 h 0"/>
                <a:gd name="connsiteX1" fmla="*/ 1019175 w 10191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9175">
                  <a:moveTo>
                    <a:pt x="0" y="0"/>
                  </a:moveTo>
                  <a:lnTo>
                    <a:pt x="101917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26" name="Freeform 25"/>
          <p:cNvSpPr/>
          <p:nvPr/>
        </p:nvSpPr>
        <p:spPr>
          <a:xfrm>
            <a:off x="2635250" y="5181600"/>
            <a:ext cx="0" cy="511175"/>
          </a:xfrm>
          <a:custGeom>
            <a:avLst/>
            <a:gdLst>
              <a:gd name="connsiteX0" fmla="*/ 0 w 0"/>
              <a:gd name="connsiteY0" fmla="*/ 0 h 511175"/>
              <a:gd name="connsiteX1" fmla="*/ 0 w 0"/>
              <a:gd name="connsiteY1" fmla="*/ 511175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1175">
                <a:moveTo>
                  <a:pt x="0" y="0"/>
                </a:moveTo>
                <a:lnTo>
                  <a:pt x="0" y="511175"/>
                </a:lnTo>
              </a:path>
            </a:pathLst>
          </a:custGeom>
          <a:noFill/>
          <a:ln w="254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635250" y="5184775"/>
            <a:ext cx="0" cy="511175"/>
          </a:xfrm>
          <a:custGeom>
            <a:avLst/>
            <a:gdLst>
              <a:gd name="connsiteX0" fmla="*/ 0 w 0"/>
              <a:gd name="connsiteY0" fmla="*/ 0 h 511175"/>
              <a:gd name="connsiteX1" fmla="*/ 0 w 0"/>
              <a:gd name="connsiteY1" fmla="*/ 511175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11175">
                <a:moveTo>
                  <a:pt x="0" y="0"/>
                </a:moveTo>
                <a:lnTo>
                  <a:pt x="0" y="511175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31176" y="368634"/>
            <a:ext cx="2177199" cy="462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err="1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Endoneurium</a:t>
            </a:r>
            <a:endParaRPr lang="en-US" sz="2408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9140" y="321009"/>
            <a:ext cx="1988045" cy="462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err="1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Perineurium</a:t>
            </a:r>
            <a:endParaRPr lang="en-US" sz="2408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43646" y="2033592"/>
            <a:ext cx="1042273" cy="833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Nerve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fibers</a:t>
            </a:r>
            <a:endParaRPr lang="en-US" sz="2408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30754" y="3286743"/>
            <a:ext cx="1128835" cy="833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Blood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vessel</a:t>
            </a:r>
            <a:endParaRPr lang="en-US" sz="2408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15071" y="4645360"/>
            <a:ext cx="1404552" cy="462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Fascicle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13173" y="5578475"/>
            <a:ext cx="1885453" cy="462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8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Epineurium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72" y="204216"/>
            <a:ext cx="5248656" cy="644956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13.4b </a:t>
            </a:r>
            <a:r>
              <a:rPr lang="en-US" dirty="0">
                <a:latin typeface="Arial" pitchFamily="34" charset="0"/>
                <a:cs typeface="Arial" pitchFamily="34" charset="0"/>
              </a:rPr>
              <a:t>Structure of a nerve.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Arial"/>
              </a:rPr>
              <a:t>© 2016 Pearson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Education, Inc.</a:t>
            </a:r>
          </a:p>
        </p:txBody>
      </p:sp>
      <p:sp>
        <p:nvSpPr>
          <p:cNvPr id="2" name="Freeform 1"/>
          <p:cNvSpPr/>
          <p:nvPr/>
        </p:nvSpPr>
        <p:spPr>
          <a:xfrm>
            <a:off x="3775075" y="663575"/>
            <a:ext cx="841375" cy="698500"/>
          </a:xfrm>
          <a:custGeom>
            <a:avLst/>
            <a:gdLst>
              <a:gd name="connsiteX0" fmla="*/ 841375 w 841375"/>
              <a:gd name="connsiteY0" fmla="*/ 698500 h 698500"/>
              <a:gd name="connsiteX1" fmla="*/ 177800 w 841375"/>
              <a:gd name="connsiteY1" fmla="*/ 0 h 698500"/>
              <a:gd name="connsiteX2" fmla="*/ 0 w 841375"/>
              <a:gd name="connsiteY2" fmla="*/ 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1375" h="698500">
                <a:moveTo>
                  <a:pt x="841375" y="698500"/>
                </a:moveTo>
                <a:lnTo>
                  <a:pt x="1778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33750" y="1295400"/>
            <a:ext cx="917575" cy="889000"/>
          </a:xfrm>
          <a:custGeom>
            <a:avLst/>
            <a:gdLst>
              <a:gd name="connsiteX0" fmla="*/ 917575 w 917575"/>
              <a:gd name="connsiteY0" fmla="*/ 889000 h 889000"/>
              <a:gd name="connsiteX1" fmla="*/ 174625 w 917575"/>
              <a:gd name="connsiteY1" fmla="*/ 0 h 889000"/>
              <a:gd name="connsiteX2" fmla="*/ 0 w 917575"/>
              <a:gd name="connsiteY2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7575" h="889000">
                <a:moveTo>
                  <a:pt x="917575" y="889000"/>
                </a:moveTo>
                <a:lnTo>
                  <a:pt x="17462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57725" y="663575"/>
            <a:ext cx="647700" cy="104775"/>
          </a:xfrm>
          <a:custGeom>
            <a:avLst/>
            <a:gdLst>
              <a:gd name="connsiteX0" fmla="*/ 0 w 647700"/>
              <a:gd name="connsiteY0" fmla="*/ 104775 h 104775"/>
              <a:gd name="connsiteX1" fmla="*/ 511175 w 647700"/>
              <a:gd name="connsiteY1" fmla="*/ 0 h 104775"/>
              <a:gd name="connsiteX2" fmla="*/ 647700 w 647700"/>
              <a:gd name="connsiteY2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104775">
                <a:moveTo>
                  <a:pt x="0" y="104775"/>
                </a:moveTo>
                <a:lnTo>
                  <a:pt x="511175" y="0"/>
                </a:lnTo>
                <a:lnTo>
                  <a:pt x="64770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90825" y="2417762"/>
            <a:ext cx="349250" cy="854075"/>
          </a:xfrm>
          <a:custGeom>
            <a:avLst/>
            <a:gdLst>
              <a:gd name="connsiteX0" fmla="*/ 349250 w 349250"/>
              <a:gd name="connsiteY0" fmla="*/ 854075 h 854075"/>
              <a:gd name="connsiteX1" fmla="*/ 0 w 349250"/>
              <a:gd name="connsiteY1" fmla="*/ 98425 h 854075"/>
              <a:gd name="connsiteX2" fmla="*/ 0 w 349250"/>
              <a:gd name="connsiteY2" fmla="*/ 0 h 85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50" h="854075">
                <a:moveTo>
                  <a:pt x="349250" y="854075"/>
                </a:moveTo>
                <a:lnTo>
                  <a:pt x="0" y="98425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435475" y="2781300"/>
            <a:ext cx="1793875" cy="231775"/>
            <a:chOff x="4435475" y="2781300"/>
            <a:chExt cx="1793875" cy="231775"/>
          </a:xfrm>
        </p:grpSpPr>
        <p:sp>
          <p:nvSpPr>
            <p:cNvPr id="9" name="Freeform 8"/>
            <p:cNvSpPr/>
            <p:nvPr/>
          </p:nvSpPr>
          <p:spPr>
            <a:xfrm>
              <a:off x="4435475" y="2781300"/>
              <a:ext cx="990600" cy="92075"/>
            </a:xfrm>
            <a:custGeom>
              <a:avLst/>
              <a:gdLst>
                <a:gd name="connsiteX0" fmla="*/ 0 w 990600"/>
                <a:gd name="connsiteY0" fmla="*/ 0 h 92075"/>
                <a:gd name="connsiteX1" fmla="*/ 0 w 990600"/>
                <a:gd name="connsiteY1" fmla="*/ 92075 h 92075"/>
                <a:gd name="connsiteX2" fmla="*/ 990600 w 990600"/>
                <a:gd name="connsiteY2" fmla="*/ 92075 h 92075"/>
                <a:gd name="connsiteX3" fmla="*/ 990600 w 990600"/>
                <a:gd name="connsiteY3" fmla="*/ 3175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92075">
                  <a:moveTo>
                    <a:pt x="0" y="0"/>
                  </a:moveTo>
                  <a:lnTo>
                    <a:pt x="0" y="92075"/>
                  </a:lnTo>
                  <a:lnTo>
                    <a:pt x="990600" y="92075"/>
                  </a:lnTo>
                  <a:lnTo>
                    <a:pt x="990600" y="3175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930775" y="2873375"/>
              <a:ext cx="1298575" cy="139700"/>
            </a:xfrm>
            <a:custGeom>
              <a:avLst/>
              <a:gdLst>
                <a:gd name="connsiteX0" fmla="*/ 0 w 1298575"/>
                <a:gd name="connsiteY0" fmla="*/ 0 h 139700"/>
                <a:gd name="connsiteX1" fmla="*/ 0 w 1298575"/>
                <a:gd name="connsiteY1" fmla="*/ 139700 h 139700"/>
                <a:gd name="connsiteX2" fmla="*/ 1298575 w 1298575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8575" h="139700">
                  <a:moveTo>
                    <a:pt x="0" y="0"/>
                  </a:moveTo>
                  <a:lnTo>
                    <a:pt x="0" y="139700"/>
                  </a:lnTo>
                  <a:lnTo>
                    <a:pt x="1298575" y="13970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60850" y="3362325"/>
            <a:ext cx="2019300" cy="155575"/>
            <a:chOff x="4260850" y="3362325"/>
            <a:chExt cx="2019300" cy="155575"/>
          </a:xfrm>
        </p:grpSpPr>
        <p:sp>
          <p:nvSpPr>
            <p:cNvPr id="11" name="Freeform 10"/>
            <p:cNvSpPr/>
            <p:nvPr/>
          </p:nvSpPr>
          <p:spPr>
            <a:xfrm>
              <a:off x="4365625" y="3362325"/>
              <a:ext cx="1914525" cy="0"/>
            </a:xfrm>
            <a:custGeom>
              <a:avLst/>
              <a:gdLst>
                <a:gd name="connsiteX0" fmla="*/ 0 w 1914525"/>
                <a:gd name="connsiteY0" fmla="*/ 0 h 0"/>
                <a:gd name="connsiteX1" fmla="*/ 1914525 w 19145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4525">
                  <a:moveTo>
                    <a:pt x="0" y="0"/>
                  </a:moveTo>
                  <a:lnTo>
                    <a:pt x="1914525" y="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60850" y="3362325"/>
              <a:ext cx="330200" cy="155575"/>
            </a:xfrm>
            <a:custGeom>
              <a:avLst/>
              <a:gdLst>
                <a:gd name="connsiteX0" fmla="*/ 0 w 330200"/>
                <a:gd name="connsiteY0" fmla="*/ 155575 h 155575"/>
                <a:gd name="connsiteX1" fmla="*/ 330200 w 330200"/>
                <a:gd name="connsiteY1" fmla="*/ 0 h 15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200" h="155575">
                  <a:moveTo>
                    <a:pt x="0" y="155575"/>
                  </a:moveTo>
                  <a:lnTo>
                    <a:pt x="330200" y="0"/>
                  </a:lnTo>
                </a:path>
              </a:pathLst>
            </a:custGeom>
            <a:noFill/>
            <a:ln w="2540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3" name="Freeform 12"/>
          <p:cNvSpPr/>
          <p:nvPr/>
        </p:nvSpPr>
        <p:spPr>
          <a:xfrm>
            <a:off x="4603750" y="333375"/>
            <a:ext cx="695325" cy="69850"/>
          </a:xfrm>
          <a:custGeom>
            <a:avLst/>
            <a:gdLst>
              <a:gd name="connsiteX0" fmla="*/ 0 w 695325"/>
              <a:gd name="connsiteY0" fmla="*/ 69850 h 69850"/>
              <a:gd name="connsiteX1" fmla="*/ 568325 w 695325"/>
              <a:gd name="connsiteY1" fmla="*/ 0 h 69850"/>
              <a:gd name="connsiteX2" fmla="*/ 695325 w 695325"/>
              <a:gd name="connsiteY2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325" h="69850">
                <a:moveTo>
                  <a:pt x="0" y="69850"/>
                </a:moveTo>
                <a:lnTo>
                  <a:pt x="568325" y="0"/>
                </a:lnTo>
                <a:lnTo>
                  <a:pt x="695325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32300" y="2784475"/>
            <a:ext cx="1793875" cy="231775"/>
            <a:chOff x="4435475" y="2781300"/>
            <a:chExt cx="1793875" cy="231775"/>
          </a:xfrm>
        </p:grpSpPr>
        <p:sp>
          <p:nvSpPr>
            <p:cNvPr id="16" name="Freeform 15"/>
            <p:cNvSpPr/>
            <p:nvPr/>
          </p:nvSpPr>
          <p:spPr>
            <a:xfrm>
              <a:off x="4435475" y="2781300"/>
              <a:ext cx="990600" cy="92075"/>
            </a:xfrm>
            <a:custGeom>
              <a:avLst/>
              <a:gdLst>
                <a:gd name="connsiteX0" fmla="*/ 0 w 990600"/>
                <a:gd name="connsiteY0" fmla="*/ 0 h 92075"/>
                <a:gd name="connsiteX1" fmla="*/ 0 w 990600"/>
                <a:gd name="connsiteY1" fmla="*/ 92075 h 92075"/>
                <a:gd name="connsiteX2" fmla="*/ 990600 w 990600"/>
                <a:gd name="connsiteY2" fmla="*/ 92075 h 92075"/>
                <a:gd name="connsiteX3" fmla="*/ 990600 w 990600"/>
                <a:gd name="connsiteY3" fmla="*/ 3175 h 9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92075">
                  <a:moveTo>
                    <a:pt x="0" y="0"/>
                  </a:moveTo>
                  <a:lnTo>
                    <a:pt x="0" y="92075"/>
                  </a:lnTo>
                  <a:lnTo>
                    <a:pt x="990600" y="92075"/>
                  </a:lnTo>
                  <a:lnTo>
                    <a:pt x="990600" y="31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30775" y="2873375"/>
              <a:ext cx="1298575" cy="139700"/>
            </a:xfrm>
            <a:custGeom>
              <a:avLst/>
              <a:gdLst>
                <a:gd name="connsiteX0" fmla="*/ 0 w 1298575"/>
                <a:gd name="connsiteY0" fmla="*/ 0 h 139700"/>
                <a:gd name="connsiteX1" fmla="*/ 0 w 1298575"/>
                <a:gd name="connsiteY1" fmla="*/ 139700 h 139700"/>
                <a:gd name="connsiteX2" fmla="*/ 1298575 w 1298575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8575" h="139700">
                  <a:moveTo>
                    <a:pt x="0" y="0"/>
                  </a:moveTo>
                  <a:lnTo>
                    <a:pt x="0" y="139700"/>
                  </a:lnTo>
                  <a:lnTo>
                    <a:pt x="1298575" y="1397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60850" y="3365500"/>
            <a:ext cx="2019300" cy="155575"/>
            <a:chOff x="4260850" y="3362325"/>
            <a:chExt cx="2019300" cy="155575"/>
          </a:xfrm>
        </p:grpSpPr>
        <p:sp>
          <p:nvSpPr>
            <p:cNvPr id="22" name="Freeform 21"/>
            <p:cNvSpPr/>
            <p:nvPr/>
          </p:nvSpPr>
          <p:spPr>
            <a:xfrm>
              <a:off x="4365625" y="3362325"/>
              <a:ext cx="1914525" cy="0"/>
            </a:xfrm>
            <a:custGeom>
              <a:avLst/>
              <a:gdLst>
                <a:gd name="connsiteX0" fmla="*/ 0 w 1914525"/>
                <a:gd name="connsiteY0" fmla="*/ 0 h 0"/>
                <a:gd name="connsiteX1" fmla="*/ 1914525 w 19145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4525">
                  <a:moveTo>
                    <a:pt x="0" y="0"/>
                  </a:moveTo>
                  <a:lnTo>
                    <a:pt x="191452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60850" y="3362325"/>
              <a:ext cx="330200" cy="155575"/>
            </a:xfrm>
            <a:custGeom>
              <a:avLst/>
              <a:gdLst>
                <a:gd name="connsiteX0" fmla="*/ 0 w 330200"/>
                <a:gd name="connsiteY0" fmla="*/ 155575 h 155575"/>
                <a:gd name="connsiteX1" fmla="*/ 330200 w 330200"/>
                <a:gd name="connsiteY1" fmla="*/ 0 h 15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0200" h="155575">
                  <a:moveTo>
                    <a:pt x="0" y="155575"/>
                  </a:moveTo>
                  <a:lnTo>
                    <a:pt x="330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42525" y="447458"/>
            <a:ext cx="1670650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 err="1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Endoneurium</a:t>
            </a:r>
            <a:endParaRPr lang="en-US" sz="1791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1314" y="1092173"/>
            <a:ext cx="1529586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 err="1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Perineurium</a:t>
            </a:r>
            <a:endParaRPr lang="en-US" sz="1791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47684" y="2089302"/>
            <a:ext cx="1452642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Epineurium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32400" y="136714"/>
            <a:ext cx="760144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Axon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41925" y="463130"/>
            <a:ext cx="1709122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Myelin sheath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4900" y="2813050"/>
            <a:ext cx="1095172" cy="367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Fascicle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8648" y="3167257"/>
            <a:ext cx="1018227" cy="6435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Blood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91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vessels</a:t>
            </a:r>
            <a:endParaRPr lang="en-US" sz="1791" b="1" dirty="0">
              <a:solidFill>
                <a:prstClr val="black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/>
          <a:lstStyle/>
          <a:p>
            <a:r>
              <a:rPr lang="en-US" dirty="0"/>
              <a:t>Structure and Classification (cont.)</a:t>
            </a:r>
          </a:p>
        </p:txBody>
      </p:sp>
      <p:sp>
        <p:nvSpPr>
          <p:cNvPr id="78849" name="Rectangle 13"/>
          <p:cNvSpPr>
            <a:spLocks noGrp="1" noChangeArrowheads="1"/>
          </p:cNvSpPr>
          <p:nvPr>
            <p:ph idx="1"/>
          </p:nvPr>
        </p:nvSpPr>
        <p:spPr>
          <a:xfrm>
            <a:off x="228600" y="1141413"/>
            <a:ext cx="8839200" cy="5351462"/>
          </a:xfrm>
        </p:spPr>
        <p:txBody>
          <a:bodyPr/>
          <a:lstStyle/>
          <a:p>
            <a:r>
              <a:rPr lang="en-US" sz="2800" dirty="0" smtClean="0"/>
              <a:t>Most nerves are mixtures of afferent and efferent fibers and somatic and autonomic (visceral) fibers</a:t>
            </a:r>
          </a:p>
          <a:p>
            <a:r>
              <a:rPr lang="en-US" sz="2800" dirty="0" smtClean="0"/>
              <a:t>Nerves are classified according to the direction they transmit impulses</a:t>
            </a:r>
          </a:p>
          <a:p>
            <a:pPr lvl="1"/>
            <a:r>
              <a:rPr lang="en-US" sz="2600" b="1" dirty="0" smtClean="0"/>
              <a:t>Mixed nerves</a:t>
            </a:r>
            <a:r>
              <a:rPr lang="en-US" sz="2600" dirty="0" smtClean="0"/>
              <a:t>: contain both sensory and motor fibers</a:t>
            </a:r>
            <a:endParaRPr lang="en-US" sz="2600" b="1" dirty="0" smtClean="0"/>
          </a:p>
          <a:p>
            <a:pPr lvl="2"/>
            <a:r>
              <a:rPr lang="en-US" dirty="0"/>
              <a:t>I</a:t>
            </a:r>
            <a:r>
              <a:rPr lang="en-US" dirty="0" smtClean="0"/>
              <a:t>mpulses travel both to and from CNS</a:t>
            </a:r>
          </a:p>
          <a:p>
            <a:pPr lvl="1"/>
            <a:r>
              <a:rPr lang="en-US" sz="2600" b="1" dirty="0" smtClean="0"/>
              <a:t>Sensory </a:t>
            </a:r>
            <a:r>
              <a:rPr lang="en-US" sz="2600" dirty="0"/>
              <a:t>(</a:t>
            </a:r>
            <a:r>
              <a:rPr lang="en-US" sz="2600" b="1" dirty="0" smtClean="0"/>
              <a:t>afferent</a:t>
            </a:r>
            <a:r>
              <a:rPr lang="en-US" sz="2600" dirty="0" smtClean="0"/>
              <a:t>)</a:t>
            </a:r>
            <a:r>
              <a:rPr lang="en-US" sz="2600" b="1" dirty="0" smtClean="0"/>
              <a:t> nerves</a:t>
            </a:r>
            <a:r>
              <a:rPr lang="en-US" sz="2600" dirty="0" smtClean="0"/>
              <a:t>: impulses only toward CNS</a:t>
            </a:r>
          </a:p>
          <a:p>
            <a:pPr lvl="1"/>
            <a:r>
              <a:rPr lang="en-US" sz="2600" b="1" dirty="0" smtClean="0"/>
              <a:t>Motor </a:t>
            </a:r>
            <a:r>
              <a:rPr lang="en-US" sz="2600" dirty="0" smtClean="0"/>
              <a:t>(</a:t>
            </a:r>
            <a:r>
              <a:rPr lang="en-US" sz="2600" b="1" dirty="0" smtClean="0"/>
              <a:t>efferent</a:t>
            </a:r>
            <a:r>
              <a:rPr lang="en-US" sz="2600" dirty="0"/>
              <a:t>)</a:t>
            </a:r>
            <a:r>
              <a:rPr lang="en-US" sz="2600" b="1" dirty="0" smtClean="0"/>
              <a:t> nerves</a:t>
            </a:r>
            <a:r>
              <a:rPr lang="en-US" sz="2600" dirty="0" smtClean="0"/>
              <a:t>: impulses only away from CNS</a:t>
            </a:r>
            <a:endParaRPr lang="en-US" sz="2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and Classification (cont.)</a:t>
            </a:r>
          </a:p>
        </p:txBody>
      </p:sp>
      <p:sp>
        <p:nvSpPr>
          <p:cNvPr id="80897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sensory (afferent) or pure motor (efferent) nerves are rare; most nerves are mixed</a:t>
            </a:r>
          </a:p>
          <a:p>
            <a:r>
              <a:rPr lang="en-US" dirty="0" smtClean="0"/>
              <a:t>Types of fibers in mixed nerves:</a:t>
            </a:r>
          </a:p>
          <a:p>
            <a:pPr lvl="1"/>
            <a:r>
              <a:rPr lang="en-US" dirty="0" smtClean="0"/>
              <a:t>Somatic afferent (sensory from muscle to brain)</a:t>
            </a:r>
          </a:p>
          <a:p>
            <a:pPr lvl="1"/>
            <a:r>
              <a:rPr lang="en-US" dirty="0" smtClean="0"/>
              <a:t>Somatic efferent (motor from brain to muscle)</a:t>
            </a:r>
          </a:p>
          <a:p>
            <a:pPr lvl="1"/>
            <a:r>
              <a:rPr lang="en-US" dirty="0" smtClean="0"/>
              <a:t>Visceral afferent (sensory from organs to brain)</a:t>
            </a:r>
          </a:p>
          <a:p>
            <a:pPr lvl="1"/>
            <a:r>
              <a:rPr lang="en-US" dirty="0" smtClean="0"/>
              <a:t>Visceral efferent (motor from brain to organs)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and Classification (cont.)</a:t>
            </a:r>
          </a:p>
        </p:txBody>
      </p:sp>
      <p:sp>
        <p:nvSpPr>
          <p:cNvPr id="8294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Ganglia</a:t>
            </a:r>
            <a:r>
              <a:rPr lang="en-US" dirty="0" smtClean="0"/>
              <a:t>: contain neuron cell bodies associated with nerves in PNS</a:t>
            </a:r>
          </a:p>
          <a:p>
            <a:pPr lvl="1"/>
            <a:r>
              <a:rPr lang="en-US" dirty="0" smtClean="0"/>
              <a:t>Ganglia associated with afferent nerve fibers contain cell bodies of sensory neurons</a:t>
            </a:r>
          </a:p>
          <a:p>
            <a:pPr lvl="2"/>
            <a:r>
              <a:rPr lang="en-US" dirty="0" smtClean="0"/>
              <a:t>Dorsal root ganglia (sensory, somatic) (Chapter 12)</a:t>
            </a:r>
          </a:p>
          <a:p>
            <a:pPr lvl="1"/>
            <a:r>
              <a:rPr lang="en-US" dirty="0" smtClean="0"/>
              <a:t>Ganglia associated with efferent nerve fibers contain autonomic motor neurons</a:t>
            </a:r>
          </a:p>
          <a:p>
            <a:pPr lvl="2"/>
            <a:r>
              <a:rPr lang="en-US" dirty="0" smtClean="0"/>
              <a:t>Autonomic ganglia (motor, visceral) (Chapter 14)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Regeneration of Nerve Fibers</a:t>
            </a:r>
            <a:endParaRPr lang="en-US" dirty="0"/>
          </a:p>
        </p:txBody>
      </p:sp>
      <p:sp>
        <p:nvSpPr>
          <p:cNvPr id="84994" name="Rectangle 11"/>
          <p:cNvSpPr>
            <a:spLocks noGrp="1" noChangeArrowheads="1"/>
          </p:cNvSpPr>
          <p:nvPr>
            <p:ph idx="1"/>
          </p:nvPr>
        </p:nvSpPr>
        <p:spPr>
          <a:xfrm>
            <a:off x="228600" y="1141413"/>
            <a:ext cx="8839200" cy="5351462"/>
          </a:xfrm>
        </p:spPr>
        <p:txBody>
          <a:bodyPr/>
          <a:lstStyle/>
          <a:p>
            <a:r>
              <a:rPr lang="en-US" dirty="0" smtClean="0"/>
              <a:t>Mature neurons are amitotic, but if the soma (cell body) of the damaged nerve is intact, the peripheral axon may regenerate in PNS; does not occur in CNS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2016 Pearson Education, Inc.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eb_LecturePresentations">
  <a:themeElements>
    <a:clrScheme name="ch_11_lecture_presentation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_11_lecture_presentation_b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  <a:ea typeface="ＭＳ Ｐゴシック" pitchFamily="28" charset="-128"/>
          </a:defRPr>
        </a:defPPr>
      </a:lstStyle>
    </a:lnDef>
  </a:objectDefaults>
  <a:extraClrSchemeLst>
    <a:extraClrScheme>
      <a:clrScheme name="ch_11_lecture_presentation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_11_lecture_presentation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_11_lecture_presentation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_11_lecture_presentation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_11_lecture_presentation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_11_lecture_presentation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_11_lecture_presentation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rieb_HAP10_Lectures" id="{271F8D44-A379-4057-B63A-CB60B61842BB}" vid="{5D03CDE0-C744-4EEE-8549-7A9FAAEAC2A4}"/>
    </a:ext>
  </a:extLst>
</a:theme>
</file>

<file path=ppt/theme/theme10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1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2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2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2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2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7.xml><?xml version="1.0" encoding="utf-8"?>
<a:theme xmlns:a="http://schemas.openxmlformats.org/drawingml/2006/main" name="2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8.xml><?xml version="1.0" encoding="utf-8"?>
<a:theme xmlns:a="http://schemas.openxmlformats.org/drawingml/2006/main" name="2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9.xml><?xml version="1.0" encoding="utf-8"?>
<a:theme xmlns:a="http://schemas.openxmlformats.org/drawingml/2006/main" name="2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0.xml><?xml version="1.0" encoding="utf-8"?>
<a:theme xmlns:a="http://schemas.openxmlformats.org/drawingml/2006/main" name="2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2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2.xml><?xml version="1.0" encoding="utf-8"?>
<a:theme xmlns:a="http://schemas.openxmlformats.org/drawingml/2006/main" name="3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3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4.xml><?xml version="1.0" encoding="utf-8"?>
<a:theme xmlns:a="http://schemas.openxmlformats.org/drawingml/2006/main" name="3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>
          <a:solidFill>
            <a:schemeClr val="tx1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beve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HD:Users:Shared:Karthik:11-0597_Marieb:Tem:11-0597_Lecture_PPT_Template_PMG.pot</Template>
  <TotalTime>4123</TotalTime>
  <Words>527</Words>
  <Application>Microsoft Office PowerPoint</Application>
  <PresentationFormat>On-screen Show (4:3)</PresentationFormat>
  <Paragraphs>82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34</vt:i4>
      </vt:variant>
      <vt:variant>
        <vt:lpstr>Slide Titles</vt:lpstr>
      </vt:variant>
      <vt:variant>
        <vt:i4>11</vt:i4>
      </vt:variant>
    </vt:vector>
  </HeadingPairs>
  <TitlesOfParts>
    <vt:vector size="45" baseType="lpstr">
      <vt:lpstr>Marieb_LecturePresentations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39_Office Theme</vt:lpstr>
      <vt:lpstr>PowerPoint Presentation</vt:lpstr>
      <vt:lpstr>PowerPoint Presentation</vt:lpstr>
      <vt:lpstr>Structure and Classification (cont.)</vt:lpstr>
      <vt:lpstr>Figure 13.4a Structure of a nerve.</vt:lpstr>
      <vt:lpstr>Figure 13.4b Structure of a nerve.</vt:lpstr>
      <vt:lpstr>Structure and Classification (cont.)</vt:lpstr>
      <vt:lpstr>Structure and Classification (cont.)</vt:lpstr>
      <vt:lpstr>Structure and Classification (cont.)</vt:lpstr>
      <vt:lpstr>Regeneration of Nerve Fibers</vt:lpstr>
      <vt:lpstr>Regeneration of Nerve Fibers (cont.)</vt:lpstr>
      <vt:lpstr>Regeneration of Nerve Fibers (cont.)</vt:lpstr>
    </vt:vector>
  </TitlesOfParts>
  <Company>뿿_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</dc:title>
  <dc:creator>R U</dc:creator>
  <cp:lastModifiedBy>Shelley laptop</cp:lastModifiedBy>
  <cp:revision>161</cp:revision>
  <dcterms:created xsi:type="dcterms:W3CDTF">2011-10-31T00:49:20Z</dcterms:created>
  <dcterms:modified xsi:type="dcterms:W3CDTF">2016-03-23T00:59:40Z</dcterms:modified>
</cp:coreProperties>
</file>