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slideLayouts/slideLayout34.xml" ContentType="application/vnd.openxmlformats-officedocument.presentationml.slideLayout+xml"/>
  <Override PartName="/ppt/theme/theme8.xml" ContentType="application/vnd.openxmlformats-officedocument.theme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theme/theme10.xml" ContentType="application/vnd.openxmlformats-officedocument.theme+xml"/>
  <Override PartName="/ppt/slideLayouts/slideLayout37.xml" ContentType="application/vnd.openxmlformats-officedocument.presentationml.slideLayout+xml"/>
  <Override PartName="/ppt/theme/theme11.xml" ContentType="application/vnd.openxmlformats-officedocument.theme+xml"/>
  <Override PartName="/ppt/slideLayouts/slideLayout38.xml" ContentType="application/vnd.openxmlformats-officedocument.presentationml.slideLayout+xml"/>
  <Override PartName="/ppt/theme/theme12.xml" ContentType="application/vnd.openxmlformats-officedocument.theme+xml"/>
  <Override PartName="/ppt/slideLayouts/slideLayout39.xml" ContentType="application/vnd.openxmlformats-officedocument.presentationml.slideLayout+xml"/>
  <Override PartName="/ppt/theme/theme13.xml" ContentType="application/vnd.openxmlformats-officedocument.theme+xml"/>
  <Override PartName="/ppt/slideLayouts/slideLayout40.xml" ContentType="application/vnd.openxmlformats-officedocument.presentationml.slideLayout+xml"/>
  <Override PartName="/ppt/theme/theme14.xml" ContentType="application/vnd.openxmlformats-officedocument.theme+xml"/>
  <Override PartName="/ppt/slideLayouts/slideLayout41.xml" ContentType="application/vnd.openxmlformats-officedocument.presentationml.slideLayout+xml"/>
  <Override PartName="/ppt/theme/theme15.xml" ContentType="application/vnd.openxmlformats-officedocument.theme+xml"/>
  <Override PartName="/ppt/slideLayouts/slideLayout42.xml" ContentType="application/vnd.openxmlformats-officedocument.presentationml.slideLayout+xml"/>
  <Override PartName="/ppt/theme/theme16.xml" ContentType="application/vnd.openxmlformats-officedocument.theme+xml"/>
  <Override PartName="/ppt/slideLayouts/slideLayout43.xml" ContentType="application/vnd.openxmlformats-officedocument.presentationml.slideLayout+xml"/>
  <Override PartName="/ppt/theme/theme17.xml" ContentType="application/vnd.openxmlformats-officedocument.theme+xml"/>
  <Override PartName="/ppt/slideLayouts/slideLayout44.xml" ContentType="application/vnd.openxmlformats-officedocument.presentationml.slideLayout+xml"/>
  <Override PartName="/ppt/theme/theme18.xml" ContentType="application/vnd.openxmlformats-officedocument.theme+xml"/>
  <Override PartName="/ppt/slideLayouts/slideLayout45.xml" ContentType="application/vnd.openxmlformats-officedocument.presentationml.slideLayout+xml"/>
  <Override PartName="/ppt/theme/theme19.xml" ContentType="application/vnd.openxmlformats-officedocument.theme+xml"/>
  <Override PartName="/ppt/slideLayouts/slideLayout46.xml" ContentType="application/vnd.openxmlformats-officedocument.presentationml.slideLayout+xml"/>
  <Override PartName="/ppt/theme/theme20.xml" ContentType="application/vnd.openxmlformats-officedocument.theme+xml"/>
  <Override PartName="/ppt/slideLayouts/slideLayout47.xml" ContentType="application/vnd.openxmlformats-officedocument.presentationml.slideLayout+xml"/>
  <Override PartName="/ppt/theme/theme21.xml" ContentType="application/vnd.openxmlformats-officedocument.theme+xml"/>
  <Override PartName="/ppt/slideLayouts/slideLayout48.xml" ContentType="application/vnd.openxmlformats-officedocument.presentationml.slideLayout+xml"/>
  <Override PartName="/ppt/theme/theme22.xml" ContentType="application/vnd.openxmlformats-officedocument.theme+xml"/>
  <Override PartName="/ppt/slideLayouts/slideLayout49.xml" ContentType="application/vnd.openxmlformats-officedocument.presentationml.slideLayout+xml"/>
  <Override PartName="/ppt/theme/theme23.xml" ContentType="application/vnd.openxmlformats-officedocument.theme+xml"/>
  <Override PartName="/ppt/slideLayouts/slideLayout50.xml" ContentType="application/vnd.openxmlformats-officedocument.presentationml.slideLayout+xml"/>
  <Override PartName="/ppt/theme/theme24.xml" ContentType="application/vnd.openxmlformats-officedocument.theme+xml"/>
  <Override PartName="/ppt/slideLayouts/slideLayout51.xml" ContentType="application/vnd.openxmlformats-officedocument.presentationml.slideLayout+xml"/>
  <Override PartName="/ppt/theme/theme25.xml" ContentType="application/vnd.openxmlformats-officedocument.theme+xml"/>
  <Override PartName="/ppt/slideLayouts/slideLayout52.xml" ContentType="application/vnd.openxmlformats-officedocument.presentationml.slideLayout+xml"/>
  <Override PartName="/ppt/theme/theme26.xml" ContentType="application/vnd.openxmlformats-officedocument.theme+xml"/>
  <Override PartName="/ppt/slideLayouts/slideLayout53.xml" ContentType="application/vnd.openxmlformats-officedocument.presentationml.slideLayout+xml"/>
  <Override PartName="/ppt/theme/theme27.xml" ContentType="application/vnd.openxmlformats-officedocument.theme+xml"/>
  <Override PartName="/ppt/slideLayouts/slideLayout54.xml" ContentType="application/vnd.openxmlformats-officedocument.presentationml.slideLayout+xml"/>
  <Override PartName="/ppt/theme/theme28.xml" ContentType="application/vnd.openxmlformats-officedocument.theme+xml"/>
  <Override PartName="/ppt/slideLayouts/slideLayout55.xml" ContentType="application/vnd.openxmlformats-officedocument.presentationml.slideLayout+xml"/>
  <Override PartName="/ppt/theme/theme29.xml" ContentType="application/vnd.openxmlformats-officedocument.theme+xml"/>
  <Override PartName="/ppt/slideLayouts/slideLayout56.xml" ContentType="application/vnd.openxmlformats-officedocument.presentationml.slideLayout+xml"/>
  <Override PartName="/ppt/theme/theme30.xml" ContentType="application/vnd.openxmlformats-officedocument.theme+xml"/>
  <Override PartName="/ppt/slideLayouts/slideLayout57.xml" ContentType="application/vnd.openxmlformats-officedocument.presentationml.slideLayout+xml"/>
  <Override PartName="/ppt/theme/theme31.xml" ContentType="application/vnd.openxmlformats-officedocument.theme+xml"/>
  <Override PartName="/ppt/slideLayouts/slideLayout58.xml" ContentType="application/vnd.openxmlformats-officedocument.presentationml.slideLayout+xml"/>
  <Override PartName="/ppt/theme/theme32.xml" ContentType="application/vnd.openxmlformats-officedocument.theme+xml"/>
  <Override PartName="/ppt/slideLayouts/slideLayout59.xml" ContentType="application/vnd.openxmlformats-officedocument.presentationml.slideLayout+xml"/>
  <Override PartName="/ppt/theme/theme33.xml" ContentType="application/vnd.openxmlformats-officedocument.theme+xml"/>
  <Override PartName="/ppt/slideLayouts/slideLayout60.xml" ContentType="application/vnd.openxmlformats-officedocument.presentationml.slideLayout+xml"/>
  <Override PartName="/ppt/theme/theme3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7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08" r:id="rId1"/>
    <p:sldMasterId id="2147483867" r:id="rId2"/>
    <p:sldMasterId id="2147483881" r:id="rId3"/>
    <p:sldMasterId id="2147483883" r:id="rId4"/>
    <p:sldMasterId id="2147483885" r:id="rId5"/>
    <p:sldMasterId id="2147483887" r:id="rId6"/>
    <p:sldMasterId id="2147483889" r:id="rId7"/>
    <p:sldMasterId id="2147483891" r:id="rId8"/>
    <p:sldMasterId id="2147483893" r:id="rId9"/>
    <p:sldMasterId id="2147483895" r:id="rId10"/>
    <p:sldMasterId id="2147483897" r:id="rId11"/>
    <p:sldMasterId id="2147483899" r:id="rId12"/>
    <p:sldMasterId id="2147483901" r:id="rId13"/>
    <p:sldMasterId id="2147483903" r:id="rId14"/>
    <p:sldMasterId id="2147483905" r:id="rId15"/>
    <p:sldMasterId id="2147483907" r:id="rId16"/>
    <p:sldMasterId id="2147483909" r:id="rId17"/>
    <p:sldMasterId id="2147483911" r:id="rId18"/>
    <p:sldMasterId id="2147483913" r:id="rId19"/>
    <p:sldMasterId id="2147483915" r:id="rId20"/>
    <p:sldMasterId id="2147483917" r:id="rId21"/>
    <p:sldMasterId id="2147483919" r:id="rId22"/>
    <p:sldMasterId id="2147483921" r:id="rId23"/>
    <p:sldMasterId id="2147483923" r:id="rId24"/>
    <p:sldMasterId id="2147483925" r:id="rId25"/>
    <p:sldMasterId id="2147483927" r:id="rId26"/>
    <p:sldMasterId id="2147483929" r:id="rId27"/>
    <p:sldMasterId id="2147483931" r:id="rId28"/>
    <p:sldMasterId id="2147483933" r:id="rId29"/>
    <p:sldMasterId id="2147483935" r:id="rId30"/>
    <p:sldMasterId id="2147483937" r:id="rId31"/>
    <p:sldMasterId id="2147483939" r:id="rId32"/>
    <p:sldMasterId id="2147483941" r:id="rId33"/>
    <p:sldMasterId id="2147483943" r:id="rId34"/>
    <p:sldMasterId id="2147483945" r:id="rId35"/>
    <p:sldMasterId id="2147483948" r:id="rId36"/>
    <p:sldMasterId id="2147483951" r:id="rId37"/>
    <p:sldMasterId id="2147483954" r:id="rId38"/>
  </p:sldMasterIdLst>
  <p:notesMasterIdLst>
    <p:notesMasterId r:id="rId73"/>
  </p:notesMasterIdLst>
  <p:handoutMasterIdLst>
    <p:handoutMasterId r:id="rId74"/>
  </p:handoutMasterIdLst>
  <p:sldIdLst>
    <p:sldId id="331" r:id="rId39"/>
    <p:sldId id="290" r:id="rId40"/>
    <p:sldId id="311" r:id="rId41"/>
    <p:sldId id="312" r:id="rId42"/>
    <p:sldId id="260" r:id="rId43"/>
    <p:sldId id="313" r:id="rId44"/>
    <p:sldId id="262" r:id="rId45"/>
    <p:sldId id="314" r:id="rId46"/>
    <p:sldId id="285" r:id="rId47"/>
    <p:sldId id="315" r:id="rId48"/>
    <p:sldId id="265" r:id="rId49"/>
    <p:sldId id="316" r:id="rId50"/>
    <p:sldId id="267" r:id="rId51"/>
    <p:sldId id="329" r:id="rId52"/>
    <p:sldId id="330" r:id="rId53"/>
    <p:sldId id="270" r:id="rId54"/>
    <p:sldId id="319" r:id="rId55"/>
    <p:sldId id="272" r:id="rId56"/>
    <p:sldId id="320" r:id="rId57"/>
    <p:sldId id="321" r:id="rId58"/>
    <p:sldId id="275" r:id="rId59"/>
    <p:sldId id="322" r:id="rId60"/>
    <p:sldId id="277" r:id="rId61"/>
    <p:sldId id="323" r:id="rId62"/>
    <p:sldId id="279" r:id="rId63"/>
    <p:sldId id="324" r:id="rId64"/>
    <p:sldId id="281" r:id="rId65"/>
    <p:sldId id="325" r:id="rId66"/>
    <p:sldId id="283" r:id="rId67"/>
    <p:sldId id="326" r:id="rId68"/>
    <p:sldId id="327" r:id="rId69"/>
    <p:sldId id="328" r:id="rId70"/>
    <p:sldId id="287" r:id="rId71"/>
    <p:sldId id="288" r:id="rId7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7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37" autoAdjust="0"/>
    <p:restoredTop sz="94660"/>
  </p:normalViewPr>
  <p:slideViewPr>
    <p:cSldViewPr showGuides="1">
      <p:cViewPr varScale="1">
        <p:scale>
          <a:sx n="69" d="100"/>
          <a:sy n="69" d="100"/>
        </p:scale>
        <p:origin x="-1206" y="-96"/>
      </p:cViewPr>
      <p:guideLst>
        <p:guide orient="horz" pos="97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4.xml"/><Relationship Id="rId47" Type="http://schemas.openxmlformats.org/officeDocument/2006/relationships/slide" Target="slides/slide9.xml"/><Relationship Id="rId50" Type="http://schemas.openxmlformats.org/officeDocument/2006/relationships/slide" Target="slides/slide12.xml"/><Relationship Id="rId55" Type="http://schemas.openxmlformats.org/officeDocument/2006/relationships/slide" Target="slides/slide17.xml"/><Relationship Id="rId63" Type="http://schemas.openxmlformats.org/officeDocument/2006/relationships/slide" Target="slides/slide25.xml"/><Relationship Id="rId68" Type="http://schemas.openxmlformats.org/officeDocument/2006/relationships/slide" Target="slides/slide30.xml"/><Relationship Id="rId76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" Target="slides/slide2.xml"/><Relationship Id="rId45" Type="http://schemas.openxmlformats.org/officeDocument/2006/relationships/slide" Target="slides/slide7.xml"/><Relationship Id="rId53" Type="http://schemas.openxmlformats.org/officeDocument/2006/relationships/slide" Target="slides/slide15.xml"/><Relationship Id="rId58" Type="http://schemas.openxmlformats.org/officeDocument/2006/relationships/slide" Target="slides/slide20.xml"/><Relationship Id="rId66" Type="http://schemas.openxmlformats.org/officeDocument/2006/relationships/slide" Target="slides/slide28.xml"/><Relationship Id="rId7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1.xml"/><Relationship Id="rId57" Type="http://schemas.openxmlformats.org/officeDocument/2006/relationships/slide" Target="slides/slide19.xml"/><Relationship Id="rId61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6.xml"/><Relationship Id="rId52" Type="http://schemas.openxmlformats.org/officeDocument/2006/relationships/slide" Target="slides/slide14.xml"/><Relationship Id="rId60" Type="http://schemas.openxmlformats.org/officeDocument/2006/relationships/slide" Target="slides/slide22.xml"/><Relationship Id="rId65" Type="http://schemas.openxmlformats.org/officeDocument/2006/relationships/slide" Target="slides/slide27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5.xml"/><Relationship Id="rId48" Type="http://schemas.openxmlformats.org/officeDocument/2006/relationships/slide" Target="slides/slide10.xml"/><Relationship Id="rId56" Type="http://schemas.openxmlformats.org/officeDocument/2006/relationships/slide" Target="slides/slide18.xml"/><Relationship Id="rId64" Type="http://schemas.openxmlformats.org/officeDocument/2006/relationships/slide" Target="slides/slide26.xml"/><Relationship Id="rId69" Type="http://schemas.openxmlformats.org/officeDocument/2006/relationships/slide" Target="slides/slide31.xml"/><Relationship Id="rId77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3.xml"/><Relationship Id="rId72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8.xml"/><Relationship Id="rId59" Type="http://schemas.openxmlformats.org/officeDocument/2006/relationships/slide" Target="slides/slide21.xml"/><Relationship Id="rId67" Type="http://schemas.openxmlformats.org/officeDocument/2006/relationships/slide" Target="slides/slide29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3.xml"/><Relationship Id="rId54" Type="http://schemas.openxmlformats.org/officeDocument/2006/relationships/slide" Target="slides/slide16.xml"/><Relationship Id="rId62" Type="http://schemas.openxmlformats.org/officeDocument/2006/relationships/slide" Target="slides/slide24.xml"/><Relationship Id="rId70" Type="http://schemas.openxmlformats.org/officeDocument/2006/relationships/slide" Target="slides/slide32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BE382-758C-D743-BA60-02195C91E5FC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2F843-B18D-1E4B-A246-5B59537A9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574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latin typeface="Times" pitchFamily="-105" charset="0"/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D63DC0A-C9BB-7C48-9F5C-820B70C06D0A}" type="datetimeFigureOut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latin typeface="Times" pitchFamily="-105" charset="0"/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1E92225-7A8D-5D4E-B0FF-4DE279D561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366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69039526-8D36-7C42-B362-D1142961D95A}" type="slidenum">
              <a:rPr lang="en-US" sz="1200"/>
              <a:pPr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2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4C45AAE6-7EC3-7449-962B-BE91E06846B1}" type="slidenum">
              <a:rPr lang="en-US" sz="1200"/>
              <a:pPr/>
              <a:t>25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32685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E9A95C1B-F21C-F84D-8FE9-38FC0856B781}" type="slidenum">
              <a:rPr lang="en-US" sz="1200"/>
              <a:pPr/>
              <a:t>27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21611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7A3F6249-DF64-0F4E-B4CB-5D644AFE5D5F}" type="slidenum">
              <a:rPr lang="en-US" sz="1200"/>
              <a:pPr/>
              <a:t>29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301365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E39E7E61-B6D0-0642-A327-D9D69EF91C85}" type="slidenum">
              <a:rPr lang="en-US" sz="1200"/>
              <a:pPr/>
              <a:t>33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47030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5880DFAA-ED82-8342-A037-8B4CFC4F9B93}" type="slidenum">
              <a:rPr lang="en-US" sz="1200"/>
              <a:pPr/>
              <a:t>34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32539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B90717C7-8034-044C-8597-9371A4CB1B28}" type="slidenum">
              <a:rPr lang="en-US" sz="1200"/>
              <a:pPr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381205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6CC37C21-1CB9-7D43-8107-E1E28B060789}" type="slidenum">
              <a:rPr lang="en-US" sz="1200"/>
              <a:pPr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45734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0F0612D2-AA2E-DD47-B252-FC9231A51EFF}" type="slidenum">
              <a:rPr lang="en-US" sz="1200"/>
              <a:pPr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11306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FDC2EF9D-41EA-2545-906C-DB90926B402C}" type="slidenum">
              <a:rPr lang="en-US" sz="1200"/>
              <a:pPr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90779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243A937F-1EFF-3B4D-920E-55B09A8079C5}" type="slidenum">
              <a:rPr lang="en-US" sz="1200"/>
              <a:pPr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00973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4D353D8B-C269-8941-BBAE-6681903D7F06}" type="slidenum">
              <a:rPr lang="en-US" sz="1200"/>
              <a:pPr/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07185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3FF7CD1D-5FD3-B441-B18F-AD03FACB318B}" type="slidenum">
              <a:rPr lang="en-US" sz="1200"/>
              <a:pPr/>
              <a:t>21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3673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7C155384-9D23-E442-9E81-AD87B0392D98}" type="slidenum">
              <a:rPr lang="en-US" sz="1200"/>
              <a:pPr/>
              <a:t>23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091172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253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sert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5791200"/>
          </a:xfrm>
          <a:solidFill>
            <a:srgbClr val="92D050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978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5410200" y="304800"/>
            <a:ext cx="3581400" cy="1631950"/>
          </a:xfrm>
          <a:prstGeom prst="rect">
            <a:avLst/>
          </a:prstGeom>
          <a:solidFill>
            <a:srgbClr val="5FA7D3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854F43"/>
                </a:solidFill>
                <a:latin typeface="Arial" charset="0"/>
                <a:cs typeface="Arial" charset="0"/>
              </a:rPr>
              <a:t>Powerpoint Lecture Slides</a:t>
            </a:r>
            <a:br>
              <a:rPr lang="en-US" sz="2000" b="1" dirty="0" smtClean="0">
                <a:solidFill>
                  <a:srgbClr val="854F43"/>
                </a:solidFill>
                <a:latin typeface="Arial" charset="0"/>
                <a:cs typeface="Arial" charset="0"/>
              </a:rPr>
            </a:br>
            <a:r>
              <a:rPr lang="en-US" sz="2000" b="1" dirty="0" smtClean="0">
                <a:latin typeface="Arial" charset="0"/>
                <a:cs typeface="Arial" charset="0"/>
              </a:rPr>
              <a:t>Prepared by </a:t>
            </a:r>
            <a:br>
              <a:rPr lang="en-US" sz="2000" b="1" dirty="0" smtClean="0">
                <a:latin typeface="Arial" charset="0"/>
                <a:cs typeface="Arial" charset="0"/>
              </a:rPr>
            </a:br>
            <a:r>
              <a:rPr lang="en-US" sz="2000" b="1" dirty="0" smtClean="0">
                <a:latin typeface="Arial" charset="0"/>
                <a:cs typeface="Arial" charset="0"/>
              </a:rPr>
              <a:t>Karen Dunbar Kareiva</a:t>
            </a:r>
            <a:br>
              <a:rPr lang="en-US" sz="2000" b="1" dirty="0" smtClean="0">
                <a:latin typeface="Arial" charset="0"/>
                <a:cs typeface="Arial" charset="0"/>
              </a:rPr>
            </a:br>
            <a:r>
              <a:rPr lang="en-US" sz="2000" b="1" dirty="0" smtClean="0">
                <a:latin typeface="Arial" charset="0"/>
                <a:cs typeface="Arial" charset="0"/>
              </a:rPr>
              <a:t>Ivy Tech Community College</a:t>
            </a:r>
            <a:r>
              <a:rPr lang="en-US" sz="2000" b="1" dirty="0" smtClean="0">
                <a:solidFill>
                  <a:srgbClr val="854F43"/>
                </a:solidFill>
                <a:latin typeface="Arial" charset="0"/>
                <a:cs typeface="Arial" charset="0"/>
              </a:rPr>
              <a:t/>
            </a:r>
            <a:br>
              <a:rPr lang="en-US" sz="2000" b="1" dirty="0" smtClean="0">
                <a:solidFill>
                  <a:srgbClr val="854F43"/>
                </a:solidFill>
                <a:latin typeface="Arial" charset="0"/>
                <a:cs typeface="Arial" charset="0"/>
              </a:rPr>
            </a:br>
            <a:endParaRPr lang="en-US" sz="2000" b="1" dirty="0" smtClean="0">
              <a:solidFill>
                <a:srgbClr val="854F43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5029200" cy="61722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buNone/>
              <a:defRPr sz="4800" baseline="0"/>
            </a:lvl1pPr>
          </a:lstStyle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Insert HAP 10 cover photo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0200" y="2133600"/>
            <a:ext cx="3581400" cy="4386263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ctr" anchorCtr="1"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421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sert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5791200"/>
          </a:xfrm>
          <a:solidFill>
            <a:srgbClr val="00B0F0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475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787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gradFill>
          <a:gsLst>
            <a:gs pos="17000">
              <a:srgbClr val="EED390"/>
            </a:gs>
            <a:gs pos="84000">
              <a:srgbClr val="DEB65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359400" y="0"/>
            <a:ext cx="74613" cy="66357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Aft>
                <a:spcPct val="50000"/>
              </a:spcAft>
              <a:buClr>
                <a:srgbClr val="669900"/>
              </a:buClr>
              <a:buFont typeface="Wingdings" pitchFamily="28" charset="2"/>
              <a:buChar char="§"/>
              <a:defRPr/>
            </a:pPr>
            <a:endParaRPr lang="en-US" sz="240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651157" y="5581471"/>
            <a:ext cx="3402012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PowerPoint</a:t>
            </a:r>
            <a:r>
              <a:rPr lang="en-US" sz="1800" b="0" baseline="3000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®</a:t>
            </a:r>
            <a:r>
              <a:rPr lang="en-US" sz="1800" b="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 Lecture Slides</a:t>
            </a:r>
          </a:p>
          <a:p>
            <a:pPr algn="ctr">
              <a:defRPr/>
            </a:pPr>
            <a:r>
              <a:rPr lang="en-US" sz="1800" b="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prepared by</a:t>
            </a:r>
          </a:p>
          <a:p>
            <a:pPr algn="ctr">
              <a:defRPr/>
            </a:pPr>
            <a:r>
              <a:rPr lang="en-US" sz="1800" b="0" dirty="0" smtClean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Karen</a:t>
            </a:r>
            <a:r>
              <a:rPr lang="en-US" sz="1800" b="0" baseline="0" dirty="0" smtClean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 Dunbar </a:t>
            </a:r>
            <a:r>
              <a:rPr lang="en-US" sz="1800" b="0" baseline="0" dirty="0" err="1" smtClean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Kareiva</a:t>
            </a:r>
            <a:endParaRPr lang="en-US" sz="1800" b="0" dirty="0">
              <a:solidFill>
                <a:srgbClr val="CD6A47"/>
              </a:solidFill>
              <a:latin typeface="Arial" charset="0"/>
              <a:ea typeface="ＭＳ Ｐゴシック" pitchFamily="28" charset="-128"/>
            </a:endParaRPr>
          </a:p>
          <a:p>
            <a:pPr algn="ctr">
              <a:defRPr/>
            </a:pPr>
            <a:r>
              <a:rPr lang="en-US" sz="1800" b="0" dirty="0" smtClean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Ivy Tech </a:t>
            </a:r>
            <a:r>
              <a:rPr lang="en-US" sz="1800" b="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Community College</a:t>
            </a:r>
          </a:p>
        </p:txBody>
      </p:sp>
      <p:pic>
        <p:nvPicPr>
          <p:cNvPr id="10" name="Picture 13" descr="Pearson_Strap_Bound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6516688"/>
            <a:ext cx="17621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6451600"/>
            <a:ext cx="2232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chemeClr val="bg1"/>
                </a:solidFill>
                <a:latin typeface="Arial" charset="0"/>
                <a:ea typeface="ＭＳ Ｐゴシック" pitchFamily="28" charset="-128"/>
              </a:rPr>
              <a:t>© Annie Leibovitz/Contact Press Images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5336" cy="6858000"/>
          </a:xfrm>
          <a:prstGeom prst="rect">
            <a:avLst/>
          </a:prstGeom>
        </p:spPr>
      </p:pic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580347" y="1219200"/>
            <a:ext cx="3402012" cy="28007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Chapter 13</a:t>
            </a:r>
            <a:r>
              <a:rPr lang="en-US" sz="2800" b="1" baseline="0" dirty="0" smtClean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   Part B</a:t>
            </a:r>
          </a:p>
          <a:p>
            <a:pPr algn="ctr">
              <a:defRPr/>
            </a:pPr>
            <a:endParaRPr lang="en-US" sz="2800" b="1" baseline="0" dirty="0" smtClean="0">
              <a:solidFill>
                <a:srgbClr val="CD6A47"/>
              </a:solidFill>
              <a:latin typeface="Arial" charset="0"/>
              <a:ea typeface="ＭＳ Ｐゴシック" pitchFamily="28" charset="-128"/>
            </a:endParaRPr>
          </a:p>
          <a:p>
            <a:pPr algn="ctr">
              <a:defRPr/>
            </a:pPr>
            <a:r>
              <a:rPr lang="en-US" sz="4000" b="1" baseline="0" dirty="0" smtClean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Peripheral Nervous System</a:t>
            </a:r>
            <a:endParaRPr lang="en-US" sz="4000" b="1" dirty="0">
              <a:latin typeface="Arial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9074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rple Ba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439BD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556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98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Ba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649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linica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789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t Purple Ba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522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Big  Title 44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9441"/>
          </a:xfrm>
          <a:solidFill>
            <a:srgbClr val="7030A0"/>
          </a:solidFill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5106987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958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t Purp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216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750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386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5410200" y="304800"/>
            <a:ext cx="3581400" cy="1631950"/>
          </a:xfrm>
          <a:prstGeom prst="rect">
            <a:avLst/>
          </a:prstGeom>
          <a:solidFill>
            <a:srgbClr val="5FA7D3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854F43"/>
                </a:solidFill>
                <a:latin typeface="Arial" charset="0"/>
                <a:cs typeface="Arial" charset="0"/>
              </a:rPr>
              <a:t>Powerpoint Lecture Slides</a:t>
            </a:r>
            <a:br>
              <a:rPr lang="en-US" sz="2000" b="1" dirty="0" smtClean="0">
                <a:solidFill>
                  <a:srgbClr val="854F43"/>
                </a:solidFill>
                <a:latin typeface="Arial" charset="0"/>
                <a:cs typeface="Arial" charset="0"/>
              </a:rPr>
            </a:br>
            <a:r>
              <a:rPr lang="en-US" sz="2000" b="1" dirty="0" smtClean="0">
                <a:latin typeface="Arial" charset="0"/>
                <a:cs typeface="Arial" charset="0"/>
              </a:rPr>
              <a:t>Prepared by </a:t>
            </a:r>
            <a:br>
              <a:rPr lang="en-US" sz="2000" b="1" dirty="0" smtClean="0">
                <a:latin typeface="Arial" charset="0"/>
                <a:cs typeface="Arial" charset="0"/>
              </a:rPr>
            </a:br>
            <a:r>
              <a:rPr lang="en-US" sz="2000" b="1" dirty="0" smtClean="0">
                <a:latin typeface="Arial" charset="0"/>
                <a:cs typeface="Arial" charset="0"/>
              </a:rPr>
              <a:t>Karen Dunbar Kareiva</a:t>
            </a:r>
            <a:br>
              <a:rPr lang="en-US" sz="2000" b="1" dirty="0" smtClean="0">
                <a:latin typeface="Arial" charset="0"/>
                <a:cs typeface="Arial" charset="0"/>
              </a:rPr>
            </a:br>
            <a:r>
              <a:rPr lang="en-US" sz="2000" b="1" dirty="0" smtClean="0">
                <a:latin typeface="Arial" charset="0"/>
                <a:cs typeface="Arial" charset="0"/>
              </a:rPr>
              <a:t>Ivy Tech Community College</a:t>
            </a:r>
            <a:r>
              <a:rPr lang="en-US" sz="2000" b="1" dirty="0" smtClean="0">
                <a:solidFill>
                  <a:srgbClr val="854F43"/>
                </a:solidFill>
                <a:latin typeface="Arial" charset="0"/>
                <a:cs typeface="Arial" charset="0"/>
              </a:rPr>
              <a:t/>
            </a:r>
            <a:br>
              <a:rPr lang="en-US" sz="2000" b="1" dirty="0" smtClean="0">
                <a:solidFill>
                  <a:srgbClr val="854F43"/>
                </a:solidFill>
                <a:latin typeface="Arial" charset="0"/>
                <a:cs typeface="Arial" charset="0"/>
              </a:rPr>
            </a:br>
            <a:endParaRPr lang="en-US" sz="2000" b="1" dirty="0" smtClean="0">
              <a:solidFill>
                <a:srgbClr val="854F43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5029200" cy="61722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buNone/>
              <a:defRPr sz="4800" baseline="0"/>
            </a:lvl1pPr>
          </a:lstStyle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Insert HAP 10 cover photo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0200" y="2133600"/>
            <a:ext cx="3581400" cy="4386263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ctr" anchorCtr="1"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0612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mbered Title 40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7886"/>
          </a:xfrm>
          <a:solidFill>
            <a:srgbClr val="5FA7D3"/>
          </a:solidFill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5106987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4613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sert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5791200"/>
          </a:xfrm>
          <a:solidFill>
            <a:srgbClr val="00B0F0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176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sert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5791200"/>
          </a:xfrm>
          <a:solidFill>
            <a:srgbClr val="92D050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9789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nsert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5791200"/>
          </a:xfrm>
          <a:solidFill>
            <a:srgbClr val="92D050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974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nsert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5791200"/>
          </a:xfrm>
          <a:solidFill>
            <a:srgbClr val="00B0F0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5228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37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Title 40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7886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5106987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9623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7807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5428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7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8317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3033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5961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515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1961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3570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930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Title 40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7886"/>
          </a:xfrm>
          <a:solidFill>
            <a:srgbClr val="5FA7D3"/>
          </a:solidFill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5106987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4613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5819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2720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034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4398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1905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8385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5448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331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9839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48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Title 40 Gre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7886"/>
          </a:xfrm>
          <a:solidFill>
            <a:schemeClr val="accent5">
              <a:lumMod val="75000"/>
            </a:schemeClr>
          </a:solidFill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5106987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4892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763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557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2529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818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446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170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9269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5916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3869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693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7886"/>
          </a:xfrm>
          <a:solidFill>
            <a:srgbClr val="06D4C0"/>
          </a:solidFill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5106987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6400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682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Title Box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6331"/>
          </a:xfrm>
        </p:spPr>
        <p:txBody>
          <a:bodyPr/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73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762001"/>
            <a:ext cx="8229600" cy="54864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654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sert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5791200"/>
          </a:xfrm>
          <a:solidFill>
            <a:srgbClr val="00B0F0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17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6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7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8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39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40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41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42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43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44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4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46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47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48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49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50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51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52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53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54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5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9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56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57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58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59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60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theme" Target="../theme/theme35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theme" Target="../theme/theme3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theme" Target="../theme/theme3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theme" Target="../theme/theme3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1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2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3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4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141413"/>
            <a:ext cx="8229600" cy="510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87313" y="6553200"/>
            <a:ext cx="5399087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dirty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6" r:id="rId11"/>
    <p:sldLayoutId id="2147483863" r:id="rId12"/>
    <p:sldLayoutId id="2147483864" r:id="rId13"/>
  </p:sldLayoutIdLst>
  <p:hf sldNum="0" hd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3658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1027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978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0152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7150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962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44511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9405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8428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39318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1413"/>
            <a:ext cx="8686800" cy="53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29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51" r:id="rId14"/>
    <p:sldLayoutId id="2147483852" r:id="rId15"/>
  </p:sldLayoutIdLst>
  <p:hf sldNum="0" hdr="0" dt="0"/>
  <p:txStyles>
    <p:titleStyle>
      <a:lvl1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5982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6340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08439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030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839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2313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604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17491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9277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9692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4201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2995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9855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47064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7944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1733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8363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5889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8473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3975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43288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3525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rajesh\Desktop\C13\Labeled\table_13_02_3_labeled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rajesh\Desktop\C13\Labeled\table_13_02_4_labeled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rajesh\Desktop\C13\Labeled\table_13_02_5_labeled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rajesh\Desktop\C13\Labeled\table_13_02_6_labeled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rajesh\Desktop\C13\Labeled\table_13_02_7_labeled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rajesh\Desktop\C13\Labeled\table_13_02_8_labeled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rajesh\Desktop\C13\Labeled\table_13_02_9_labeled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rajesh\Desktop\C13\Labeled\table_13_02_10_labeled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rajesh\Desktop\C13\Labeled\table_13_02_11_labeled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rajesh\Desktop\C13\Labeled\table_13_02_12_labeled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rajesh\Desktop\C13\Labeled\table_13_02_13_labeled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rajesh\Desktop\C13\Labeled\table_13_02_14_labeled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rajesh\Desktop\C13\Labeled\table_13_02_1_labeled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rajesh\Desktop\C13\Labeled\table_13_02_2_labeled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399"/>
            <a:ext cx="8686800" cy="4435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 smtClean="0"/>
              <a:t>Cranial Nerves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891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Table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13.2-3 Cranial Nerves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(continued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</a:t>
            </a:r>
            <a:r>
              <a:rPr lang="en-US" dirty="0">
                <a:solidFill>
                  <a:prstClr val="black"/>
                </a:solidFill>
                <a:latin typeface="Arial"/>
              </a:rPr>
              <a:t>Education, Inc.</a:t>
            </a:r>
          </a:p>
        </p:txBody>
      </p:sp>
      <p:pic>
        <p:nvPicPr>
          <p:cNvPr id="5" name="table_13_02_3_labeled.jpg" descr="C:\Documents and Settings\rajesh\Desktop\C13\Labeled\table_13_02_3_labeled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98703" y="649223"/>
            <a:ext cx="8546592" cy="555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4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Cranial Nerves (cont.)</a:t>
            </a:r>
          </a:p>
        </p:txBody>
      </p:sp>
      <p:sp>
        <p:nvSpPr>
          <p:cNvPr id="35842" name="Rectangle 1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IV: Trochlear nerves</a:t>
            </a:r>
          </a:p>
          <a:p>
            <a:pPr lvl="1"/>
            <a:r>
              <a:rPr lang="en-US" dirty="0" smtClean="0"/>
              <a:t>Fibers from dorsal midbrain enter orbits via superior orbital fissures to innervate superior oblique muscle</a:t>
            </a:r>
          </a:p>
          <a:p>
            <a:pPr lvl="1"/>
            <a:r>
              <a:rPr lang="en-US" dirty="0" smtClean="0"/>
              <a:t>Primarily motor nerve that directs eyeball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Table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13.2-4 </a:t>
            </a:r>
            <a:r>
              <a:rPr lang="en-US" dirty="0">
                <a:latin typeface="Arial" pitchFamily="34" charset="0"/>
                <a:cs typeface="Arial" pitchFamily="34" charset="0"/>
              </a:rPr>
              <a:t>Cranial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Nerves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(continued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</a:t>
            </a:r>
            <a:r>
              <a:rPr lang="en-US" dirty="0">
                <a:solidFill>
                  <a:prstClr val="black"/>
                </a:solidFill>
                <a:latin typeface="Arial"/>
              </a:rPr>
              <a:t>Education, Inc.</a:t>
            </a:r>
          </a:p>
        </p:txBody>
      </p:sp>
      <p:pic>
        <p:nvPicPr>
          <p:cNvPr id="5" name="table_13_02_4_labeled.jpg" descr="C:\Documents and Settings\rajesh\Desktop\C13\Labeled\table_13_02_4_labeled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98703" y="1819655"/>
            <a:ext cx="8546592" cy="321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0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Cranial Nerves (cont.)</a:t>
            </a:r>
          </a:p>
        </p:txBody>
      </p:sp>
      <p:sp>
        <p:nvSpPr>
          <p:cNvPr id="38914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V: Trigeminal nerves</a:t>
            </a:r>
          </a:p>
          <a:p>
            <a:pPr lvl="1"/>
            <a:r>
              <a:rPr lang="en-US" dirty="0" smtClean="0"/>
              <a:t>Largest cranial nerves; fibers extend from pons to face</a:t>
            </a:r>
          </a:p>
          <a:p>
            <a:pPr lvl="1"/>
            <a:r>
              <a:rPr lang="en-US" dirty="0" smtClean="0"/>
              <a:t>Three divisions</a:t>
            </a:r>
          </a:p>
          <a:p>
            <a:pPr lvl="2"/>
            <a:r>
              <a:rPr lang="en-US" dirty="0" smtClean="0"/>
              <a:t>Ophthalmic (V</a:t>
            </a:r>
            <a:r>
              <a:rPr lang="en-US" baseline="-25000" dirty="0" smtClean="0"/>
              <a:t>1</a:t>
            </a:r>
            <a:r>
              <a:rPr lang="en-US" dirty="0" smtClean="0"/>
              <a:t>) passes through superior orbital fissure </a:t>
            </a:r>
          </a:p>
          <a:p>
            <a:pPr lvl="2"/>
            <a:r>
              <a:rPr lang="en-US" dirty="0" smtClean="0"/>
              <a:t>Maxillary (V</a:t>
            </a:r>
            <a:r>
              <a:rPr lang="en-US" baseline="-25000" dirty="0" smtClean="0"/>
              <a:t>2</a:t>
            </a:r>
            <a:r>
              <a:rPr lang="en-US" dirty="0" smtClean="0"/>
              <a:t>) passes through foramen </a:t>
            </a:r>
            <a:r>
              <a:rPr lang="en-US" dirty="0" err="1" smtClean="0"/>
              <a:t>rotundum</a:t>
            </a:r>
            <a:endParaRPr lang="en-US" dirty="0" smtClean="0"/>
          </a:p>
          <a:p>
            <a:pPr lvl="2"/>
            <a:r>
              <a:rPr lang="en-US" dirty="0" smtClean="0"/>
              <a:t>Mandibular (V</a:t>
            </a:r>
            <a:r>
              <a:rPr lang="en-US" baseline="-25000" dirty="0" smtClean="0"/>
              <a:t>3</a:t>
            </a:r>
            <a:r>
              <a:rPr lang="en-US" dirty="0" smtClean="0"/>
              <a:t>) passes through the foramen </a:t>
            </a:r>
            <a:r>
              <a:rPr lang="en-US" dirty="0" err="1" smtClean="0"/>
              <a:t>ovale</a:t>
            </a:r>
            <a:endParaRPr lang="en-US" dirty="0" smtClean="0"/>
          </a:p>
          <a:p>
            <a:pPr lvl="1"/>
            <a:r>
              <a:rPr lang="en-US" dirty="0" smtClean="0"/>
              <a:t>Convey sensory impulses from various areas of face (V</a:t>
            </a:r>
            <a:r>
              <a:rPr lang="en-US" baseline="-25000" dirty="0" smtClean="0"/>
              <a:t>1</a:t>
            </a:r>
            <a:r>
              <a:rPr lang="en-US" dirty="0" smtClean="0"/>
              <a:t> and V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Supply motor fibers (V</a:t>
            </a:r>
            <a:r>
              <a:rPr lang="en-US" baseline="-25000" dirty="0" smtClean="0"/>
              <a:t>3</a:t>
            </a:r>
            <a:r>
              <a:rPr lang="en-US" dirty="0" smtClean="0"/>
              <a:t>) for mastication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Table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13.2-5 </a:t>
            </a:r>
            <a:r>
              <a:rPr lang="en-US" dirty="0">
                <a:latin typeface="Arial" pitchFamily="34" charset="0"/>
                <a:cs typeface="Arial" pitchFamily="34" charset="0"/>
              </a:rPr>
              <a:t>Cranial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Nerves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(continued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</a:t>
            </a:r>
            <a:r>
              <a:rPr lang="en-US" dirty="0">
                <a:solidFill>
                  <a:prstClr val="black"/>
                </a:solidFill>
                <a:latin typeface="Arial"/>
              </a:rPr>
              <a:t>Education, Inc.</a:t>
            </a:r>
          </a:p>
        </p:txBody>
      </p:sp>
      <p:pic>
        <p:nvPicPr>
          <p:cNvPr id="5" name="table_13_02_5_labeled.jpg" descr="C:\Documents and Settings\rajesh\Desktop\C13\Labeled\table_13_02_5_labeled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98703" y="1371600"/>
            <a:ext cx="854659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8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Table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13.2-6 </a:t>
            </a:r>
            <a:r>
              <a:rPr lang="en-US" dirty="0">
                <a:latin typeface="Arial" pitchFamily="34" charset="0"/>
                <a:cs typeface="Arial" pitchFamily="34" charset="0"/>
              </a:rPr>
              <a:t>Cranial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Nerves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(continued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</a:t>
            </a:r>
            <a:r>
              <a:rPr lang="en-US" dirty="0">
                <a:solidFill>
                  <a:prstClr val="black"/>
                </a:solidFill>
                <a:latin typeface="Arial"/>
              </a:rPr>
              <a:t>Education, Inc.</a:t>
            </a:r>
          </a:p>
        </p:txBody>
      </p:sp>
      <p:pic>
        <p:nvPicPr>
          <p:cNvPr id="5" name="table_13_02_6_labeled.jpg" descr="C:\Documents and Settings\rajesh\Desktop\C13\Labeled\table_13_02_6_labeled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862584" y="204216"/>
            <a:ext cx="7418832" cy="644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2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Cranial Nerves (cont.)</a:t>
            </a:r>
          </a:p>
        </p:txBody>
      </p:sp>
      <p:sp>
        <p:nvSpPr>
          <p:cNvPr id="43010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VI: </a:t>
            </a:r>
            <a:r>
              <a:rPr lang="en-US" b="1" dirty="0" err="1" smtClean="0"/>
              <a:t>Abducens</a:t>
            </a:r>
            <a:r>
              <a:rPr lang="en-US" b="1" dirty="0" smtClean="0"/>
              <a:t> nerves</a:t>
            </a:r>
          </a:p>
          <a:p>
            <a:pPr lvl="1"/>
            <a:r>
              <a:rPr lang="en-US" dirty="0" smtClean="0"/>
              <a:t>Fibers from inferior pons enter orbits via superior orbital fissures</a:t>
            </a:r>
          </a:p>
          <a:p>
            <a:pPr lvl="1"/>
            <a:r>
              <a:rPr lang="en-US" dirty="0" smtClean="0"/>
              <a:t>Primarily a motor, innervating lateral rectus muscle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Table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13.2-7 </a:t>
            </a:r>
            <a:r>
              <a:rPr lang="en-US" dirty="0">
                <a:latin typeface="Arial" pitchFamily="34" charset="0"/>
                <a:cs typeface="Arial" pitchFamily="34" charset="0"/>
              </a:rPr>
              <a:t>Cranial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Nerves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(continued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</a:t>
            </a:r>
            <a:r>
              <a:rPr lang="en-US" dirty="0">
                <a:solidFill>
                  <a:prstClr val="black"/>
                </a:solidFill>
                <a:latin typeface="Arial"/>
              </a:rPr>
              <a:t>Education, Inc.</a:t>
            </a:r>
          </a:p>
        </p:txBody>
      </p:sp>
      <p:pic>
        <p:nvPicPr>
          <p:cNvPr id="5" name="table_13_02_7_labeled.jpg" descr="C:\Documents and Settings\rajesh\Desktop\C13\Labeled\table_13_02_7_labeled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98703" y="2042160"/>
            <a:ext cx="8546592" cy="277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6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Cranial Nerves (cont.)</a:t>
            </a:r>
          </a:p>
        </p:txBody>
      </p:sp>
      <p:sp>
        <p:nvSpPr>
          <p:cNvPr id="46082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VII: Facial nerves</a:t>
            </a:r>
          </a:p>
          <a:p>
            <a:pPr lvl="1"/>
            <a:r>
              <a:rPr lang="en-US" dirty="0" smtClean="0"/>
              <a:t>Fibers from pons travel through internal acoustic meatuses and emerge through </a:t>
            </a:r>
            <a:r>
              <a:rPr lang="en-US" dirty="0" err="1" smtClean="0"/>
              <a:t>stylomastoid</a:t>
            </a:r>
            <a:r>
              <a:rPr lang="en-US" dirty="0" smtClean="0"/>
              <a:t> foramina to lateral aspect of face</a:t>
            </a:r>
          </a:p>
          <a:p>
            <a:pPr lvl="1"/>
            <a:r>
              <a:rPr lang="en-US" dirty="0" smtClean="0"/>
              <a:t>Chief motor nerves of face with five major branches</a:t>
            </a:r>
          </a:p>
          <a:p>
            <a:pPr lvl="1"/>
            <a:r>
              <a:rPr lang="en-US" dirty="0" smtClean="0"/>
              <a:t>Motor functions include facial expression, parasympathetic impulses to lacrimal and salivary glands</a:t>
            </a:r>
          </a:p>
          <a:p>
            <a:pPr lvl="1"/>
            <a:r>
              <a:rPr lang="en-US" dirty="0" smtClean="0"/>
              <a:t>Sensory function (taste) from anterior two-thirds of tongue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Table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13.2-8 </a:t>
            </a:r>
            <a:r>
              <a:rPr lang="en-US" dirty="0">
                <a:latin typeface="Arial" pitchFamily="34" charset="0"/>
                <a:cs typeface="Arial" pitchFamily="34" charset="0"/>
              </a:rPr>
              <a:t>Cranial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Nerves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(continued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</a:t>
            </a:r>
            <a:r>
              <a:rPr lang="en-US" dirty="0">
                <a:solidFill>
                  <a:prstClr val="black"/>
                </a:solidFill>
                <a:latin typeface="Arial"/>
              </a:rPr>
              <a:t>Education, Inc.</a:t>
            </a:r>
          </a:p>
        </p:txBody>
      </p:sp>
      <p:pic>
        <p:nvPicPr>
          <p:cNvPr id="5" name="table_13_02_8_labeled.jpg" descr="C:\Documents and Settings\rajesh\Desktop\C13\Labeled\table_13_02_8_labeled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98703" y="1380744"/>
            <a:ext cx="8546592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0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13.4  Cranial Nerves</a:t>
            </a:r>
            <a:endParaRPr lang="en-US" dirty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 pairs of </a:t>
            </a:r>
            <a:r>
              <a:rPr lang="en-US" b="1" dirty="0" smtClean="0"/>
              <a:t>cranial nerves </a:t>
            </a:r>
            <a:r>
              <a:rPr lang="en-US" dirty="0" smtClean="0"/>
              <a:t>are associated with brain</a:t>
            </a:r>
          </a:p>
          <a:p>
            <a:pPr lvl="1"/>
            <a:r>
              <a:rPr lang="en-US" dirty="0" smtClean="0"/>
              <a:t>Two attach to forebrain, rest with brain stem </a:t>
            </a:r>
          </a:p>
          <a:p>
            <a:r>
              <a:rPr lang="en-US" dirty="0" smtClean="0"/>
              <a:t>Most are mixed nerves, but two pairs purely sensory</a:t>
            </a:r>
          </a:p>
          <a:p>
            <a:r>
              <a:rPr lang="en-US" dirty="0" smtClean="0"/>
              <a:t>Each numbered (I through XII) and named from rostral to caudal</a:t>
            </a:r>
          </a:p>
          <a:p>
            <a:pPr marL="0" indent="0" algn="ctr">
              <a:buNone/>
            </a:pPr>
            <a:r>
              <a:rPr lang="en-US" dirty="0" smtClean="0"/>
              <a:t>	“</a:t>
            </a:r>
            <a:r>
              <a:rPr lang="en-US" b="1" dirty="0" smtClean="0"/>
              <a:t>O</a:t>
            </a:r>
            <a:r>
              <a:rPr lang="en-US" dirty="0" smtClean="0"/>
              <a:t>n </a:t>
            </a:r>
            <a:r>
              <a:rPr lang="en-US" b="1" dirty="0" smtClean="0"/>
              <a:t>o</a:t>
            </a:r>
            <a:r>
              <a:rPr lang="en-US" dirty="0" smtClean="0"/>
              <a:t>ccasion, </a:t>
            </a:r>
            <a:r>
              <a:rPr lang="en-US" b="1" dirty="0" smtClean="0"/>
              <a:t>o</a:t>
            </a:r>
            <a:r>
              <a:rPr lang="en-US" dirty="0" smtClean="0"/>
              <a:t>ur </a:t>
            </a:r>
            <a:r>
              <a:rPr lang="en-US" b="1" dirty="0" smtClean="0"/>
              <a:t>t</a:t>
            </a:r>
            <a:r>
              <a:rPr lang="en-US" dirty="0" smtClean="0"/>
              <a:t>rusty </a:t>
            </a:r>
            <a:r>
              <a:rPr lang="en-US" b="1" dirty="0" smtClean="0"/>
              <a:t>t</a:t>
            </a:r>
            <a:r>
              <a:rPr lang="en-US" dirty="0" smtClean="0"/>
              <a:t>ruck </a:t>
            </a:r>
            <a:r>
              <a:rPr lang="en-US" b="1" dirty="0" smtClean="0"/>
              <a:t>a</a:t>
            </a:r>
            <a:r>
              <a:rPr lang="en-US" dirty="0" smtClean="0"/>
              <a:t>cts </a:t>
            </a:r>
            <a:r>
              <a:rPr lang="en-US" b="1" dirty="0" smtClean="0"/>
              <a:t>f</a:t>
            </a:r>
            <a:r>
              <a:rPr lang="en-US" dirty="0" smtClean="0"/>
              <a:t>unny—</a:t>
            </a:r>
            <a:r>
              <a:rPr lang="en-US" b="1" dirty="0" smtClean="0"/>
              <a:t>v</a:t>
            </a:r>
            <a:r>
              <a:rPr lang="en-US" dirty="0" smtClean="0"/>
              <a:t>ery </a:t>
            </a:r>
            <a:r>
              <a:rPr lang="en-US" b="1" dirty="0" smtClean="0"/>
              <a:t>g</a:t>
            </a:r>
            <a:r>
              <a:rPr lang="en-US" dirty="0" smtClean="0"/>
              <a:t>ood </a:t>
            </a:r>
            <a:r>
              <a:rPr lang="en-US" b="1" dirty="0" smtClean="0"/>
              <a:t>v</a:t>
            </a:r>
            <a:r>
              <a:rPr lang="en-US" dirty="0" smtClean="0"/>
              <a:t>ehicle </a:t>
            </a:r>
            <a:r>
              <a:rPr lang="en-US" b="1" dirty="0" smtClean="0"/>
              <a:t>a</a:t>
            </a:r>
            <a:r>
              <a:rPr lang="en-US" dirty="0" smtClean="0"/>
              <a:t>nyhow”</a:t>
            </a:r>
          </a:p>
          <a:p>
            <a:pPr marL="0" indent="0" algn="ctr">
              <a:buNone/>
            </a:pPr>
            <a:r>
              <a:rPr lang="en-US" dirty="0" smtClean="0"/>
              <a:t>	“</a:t>
            </a:r>
            <a:r>
              <a:rPr lang="en-US" b="1" dirty="0" smtClean="0"/>
              <a:t>O</a:t>
            </a:r>
            <a:r>
              <a:rPr lang="en-US" dirty="0" smtClean="0"/>
              <a:t>h </a:t>
            </a:r>
            <a:r>
              <a:rPr lang="en-US" b="1" dirty="0" smtClean="0"/>
              <a:t>o</a:t>
            </a:r>
            <a:r>
              <a:rPr lang="en-US" dirty="0" smtClean="0"/>
              <a:t>nce </a:t>
            </a:r>
            <a:r>
              <a:rPr lang="en-US" b="1" dirty="0" smtClean="0"/>
              <a:t>o</a:t>
            </a:r>
            <a:r>
              <a:rPr lang="en-US" dirty="0" smtClean="0"/>
              <a:t>ne </a:t>
            </a:r>
            <a:r>
              <a:rPr lang="en-US" b="1" dirty="0" smtClean="0"/>
              <a:t>t</a:t>
            </a:r>
            <a:r>
              <a:rPr lang="en-US" dirty="0" smtClean="0"/>
              <a:t>akes </a:t>
            </a:r>
            <a:r>
              <a:rPr lang="en-US" b="1" dirty="0" smtClean="0"/>
              <a:t>t</a:t>
            </a:r>
            <a:r>
              <a:rPr lang="en-US" dirty="0" smtClean="0"/>
              <a:t>he </a:t>
            </a:r>
            <a:r>
              <a:rPr lang="en-US" b="1" dirty="0" smtClean="0"/>
              <a:t>a</a:t>
            </a:r>
            <a:r>
              <a:rPr lang="en-US" dirty="0" smtClean="0"/>
              <a:t>natomy </a:t>
            </a:r>
            <a:r>
              <a:rPr lang="en-US" b="1" dirty="0" smtClean="0"/>
              <a:t>f</a:t>
            </a:r>
            <a:r>
              <a:rPr lang="en-US" dirty="0" smtClean="0"/>
              <a:t>inal, </a:t>
            </a:r>
            <a:r>
              <a:rPr lang="en-US" b="1" dirty="0" smtClean="0"/>
              <a:t>v</a:t>
            </a:r>
            <a:r>
              <a:rPr lang="en-US" dirty="0" smtClean="0"/>
              <a:t>ery </a:t>
            </a:r>
            <a:r>
              <a:rPr lang="en-US" b="1" dirty="0" smtClean="0"/>
              <a:t>g</a:t>
            </a:r>
            <a:r>
              <a:rPr lang="en-US" dirty="0" smtClean="0"/>
              <a:t>ood </a:t>
            </a:r>
            <a:r>
              <a:rPr lang="en-US" b="1" dirty="0" smtClean="0"/>
              <a:t>v</a:t>
            </a:r>
            <a:r>
              <a:rPr lang="en-US" dirty="0" smtClean="0"/>
              <a:t>acations </a:t>
            </a:r>
            <a:r>
              <a:rPr lang="en-US" b="1" dirty="0" smtClean="0"/>
              <a:t>a</a:t>
            </a:r>
            <a:r>
              <a:rPr lang="en-US" dirty="0" smtClean="0"/>
              <a:t>re </a:t>
            </a:r>
            <a:r>
              <a:rPr lang="en-US" b="1" dirty="0" smtClean="0"/>
              <a:t>h</a:t>
            </a:r>
            <a:r>
              <a:rPr lang="en-US" dirty="0" smtClean="0"/>
              <a:t>eavenly”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© 2016 Pearson Education, Inc.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Table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13.2-9 </a:t>
            </a:r>
            <a:r>
              <a:rPr lang="en-US" dirty="0">
                <a:latin typeface="Arial" pitchFamily="34" charset="0"/>
                <a:cs typeface="Arial" pitchFamily="34" charset="0"/>
              </a:rPr>
              <a:t>Cranial Nerves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(continued)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</a:t>
            </a:r>
            <a:r>
              <a:rPr lang="en-US" dirty="0">
                <a:solidFill>
                  <a:prstClr val="black"/>
                </a:solidFill>
                <a:latin typeface="Arial"/>
              </a:rPr>
              <a:t>Education, Inc.</a:t>
            </a:r>
          </a:p>
        </p:txBody>
      </p:sp>
      <p:pic>
        <p:nvPicPr>
          <p:cNvPr id="5" name="table_13_02_9_labeled.jpg" descr="C:\Documents and Settings\rajesh\Desktop\C13\Labeled\table_13_02_9_labeled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469135" y="204216"/>
            <a:ext cx="6205728" cy="644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7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Cranial Nerves (cont.)</a:t>
            </a:r>
          </a:p>
        </p:txBody>
      </p:sp>
      <p:sp>
        <p:nvSpPr>
          <p:cNvPr id="51202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VIII: </a:t>
            </a:r>
            <a:r>
              <a:rPr lang="en-US" b="1" dirty="0" err="1" smtClean="0"/>
              <a:t>Vestibulocochlear</a:t>
            </a:r>
            <a:r>
              <a:rPr lang="en-US" b="1" dirty="0" smtClean="0"/>
              <a:t> nerves</a:t>
            </a:r>
          </a:p>
          <a:p>
            <a:pPr lvl="1"/>
            <a:r>
              <a:rPr lang="en-US" dirty="0" smtClean="0"/>
              <a:t>Afferent fibers from hearing receptors (cochlear division) and equilibrium receptors (vestibular division) pass from inner ear through internal acoustic meatuses and enter brain stem at pons-medulla border</a:t>
            </a:r>
          </a:p>
          <a:p>
            <a:pPr lvl="1"/>
            <a:r>
              <a:rPr lang="en-US" dirty="0" smtClean="0"/>
              <a:t>Mostly sensory function; small motor component for adjustment of sensitivity of receptors</a:t>
            </a:r>
          </a:p>
          <a:p>
            <a:pPr lvl="1"/>
            <a:r>
              <a:rPr lang="en-US" dirty="0" smtClean="0"/>
              <a:t>Formerly </a:t>
            </a:r>
            <a:r>
              <a:rPr lang="en-US" i="1" dirty="0" smtClean="0"/>
              <a:t>auditory nerve </a:t>
            </a:r>
            <a:endParaRPr lang="en-US" i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Table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13.2-10 </a:t>
            </a:r>
            <a:r>
              <a:rPr lang="en-US" dirty="0">
                <a:latin typeface="Arial" pitchFamily="34" charset="0"/>
                <a:cs typeface="Arial" pitchFamily="34" charset="0"/>
              </a:rPr>
              <a:t>Cranial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Nerves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(continued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)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</a:t>
            </a:r>
            <a:r>
              <a:rPr lang="en-US" dirty="0">
                <a:solidFill>
                  <a:prstClr val="black"/>
                </a:solidFill>
                <a:latin typeface="Arial"/>
              </a:rPr>
              <a:t>Education, Inc.</a:t>
            </a:r>
          </a:p>
        </p:txBody>
      </p:sp>
      <p:pic>
        <p:nvPicPr>
          <p:cNvPr id="5" name="table_13_02_10_labeled.jpg" descr="C:\Documents and Settings\rajesh\Desktop\C13\Labeled\table_13_02_10_labeled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98703" y="304800"/>
            <a:ext cx="8546592" cy="6309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Cranial Nerves (cont.)</a:t>
            </a:r>
          </a:p>
        </p:txBody>
      </p:sp>
      <p:sp>
        <p:nvSpPr>
          <p:cNvPr id="54274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IX: Glossopharyngeal nerves</a:t>
            </a:r>
          </a:p>
          <a:p>
            <a:pPr lvl="1"/>
            <a:r>
              <a:rPr lang="en-US" dirty="0" smtClean="0"/>
              <a:t>Fibers from medulla leave skull via jugular foramen and run to throat</a:t>
            </a:r>
          </a:p>
          <a:p>
            <a:pPr lvl="1"/>
            <a:r>
              <a:rPr lang="en-US" dirty="0" smtClean="0"/>
              <a:t>Motor functions: innervate part of tongue and pharynx for swallowing and provide parasympathetic fibers to parotid salivary glands</a:t>
            </a:r>
          </a:p>
          <a:p>
            <a:pPr lvl="1"/>
            <a:r>
              <a:rPr lang="en-US" dirty="0" smtClean="0"/>
              <a:t>Sensory functions: fibers conduct taste and general sensory impulses from pharynx and posterior tongue, and impulses from carotid chemoreceptors and baroreceptors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Table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13.2-11 </a:t>
            </a:r>
            <a:r>
              <a:rPr lang="en-US" dirty="0">
                <a:latin typeface="Arial" pitchFamily="34" charset="0"/>
                <a:cs typeface="Arial" pitchFamily="34" charset="0"/>
              </a:rPr>
              <a:t>Cranial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Nerves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(continued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</a:t>
            </a:r>
            <a:r>
              <a:rPr lang="en-US" dirty="0">
                <a:solidFill>
                  <a:prstClr val="black"/>
                </a:solidFill>
                <a:latin typeface="Arial"/>
              </a:rPr>
              <a:t>Education, Inc.</a:t>
            </a:r>
          </a:p>
        </p:txBody>
      </p:sp>
      <p:pic>
        <p:nvPicPr>
          <p:cNvPr id="5" name="table_13_02_11_labeled.jpg" descr="C:\Documents and Settings\rajesh\Desktop\C13\Labeled\table_13_02_11_labeled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98703" y="1292351"/>
            <a:ext cx="8546592" cy="4273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Cranial Nerves (cont.)</a:t>
            </a:r>
          </a:p>
        </p:txBody>
      </p:sp>
      <p:sp>
        <p:nvSpPr>
          <p:cNvPr id="57346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X: </a:t>
            </a:r>
            <a:r>
              <a:rPr lang="en-US" b="1" dirty="0" err="1" smtClean="0"/>
              <a:t>Vagus</a:t>
            </a:r>
            <a:r>
              <a:rPr lang="en-US" b="1" dirty="0" smtClean="0"/>
              <a:t> nerves</a:t>
            </a:r>
          </a:p>
          <a:p>
            <a:pPr lvl="1"/>
            <a:r>
              <a:rPr lang="en-US" dirty="0" smtClean="0"/>
              <a:t>Only cranial nerves that extend beyond head and neck region</a:t>
            </a:r>
          </a:p>
          <a:p>
            <a:pPr lvl="1"/>
            <a:r>
              <a:rPr lang="en-US" dirty="0" smtClean="0"/>
              <a:t>Fibers from medulla exit skull via jugular foramen</a:t>
            </a:r>
          </a:p>
          <a:p>
            <a:pPr lvl="1"/>
            <a:r>
              <a:rPr lang="en-US" dirty="0" smtClean="0"/>
              <a:t>Most motor fibers are parasympathetic fibers that help regulate activities of heart, lungs, and abdominal viscera</a:t>
            </a:r>
          </a:p>
          <a:p>
            <a:pPr lvl="1"/>
            <a:r>
              <a:rPr lang="en-US" dirty="0" smtClean="0"/>
              <a:t>Sensory fibers carry impulses from thoracic and abdominal viscera, baroreceptors, chemoreceptors, and taste buds of posterior tongue and pharynx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Table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13.2-12 </a:t>
            </a:r>
            <a:r>
              <a:rPr lang="en-US" dirty="0">
                <a:latin typeface="Arial" pitchFamily="34" charset="0"/>
                <a:cs typeface="Arial" pitchFamily="34" charset="0"/>
              </a:rPr>
              <a:t>Cranial Nerves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(continued)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</a:t>
            </a:r>
            <a:r>
              <a:rPr lang="en-US" dirty="0">
                <a:solidFill>
                  <a:prstClr val="black"/>
                </a:solidFill>
                <a:latin typeface="Arial"/>
              </a:rPr>
              <a:t>Education, Inc.</a:t>
            </a:r>
          </a:p>
        </p:txBody>
      </p:sp>
      <p:pic>
        <p:nvPicPr>
          <p:cNvPr id="5" name="table_13_02_12_labeled.jpg" descr="C:\Documents and Settings\rajesh\Desktop\C13\Labeled\table_13_02_12_labeled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893064" y="204216"/>
            <a:ext cx="7357872" cy="6449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Cranial Nerves (cont.)</a:t>
            </a:r>
          </a:p>
        </p:txBody>
      </p:sp>
      <p:sp>
        <p:nvSpPr>
          <p:cNvPr id="60418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XI: Accessory nerves</a:t>
            </a:r>
          </a:p>
          <a:p>
            <a:pPr lvl="1"/>
            <a:r>
              <a:rPr lang="en-US" dirty="0" smtClean="0"/>
              <a:t>Formed from ventral rootlets from C</a:t>
            </a:r>
            <a:r>
              <a:rPr lang="en-US" baseline="-25000" dirty="0" smtClean="0"/>
              <a:t>1</a:t>
            </a:r>
            <a:r>
              <a:rPr lang="en-US" dirty="0" smtClean="0"/>
              <a:t> to C</a:t>
            </a:r>
            <a:r>
              <a:rPr lang="en-US" baseline="-25000" dirty="0" smtClean="0"/>
              <a:t>5</a:t>
            </a:r>
            <a:r>
              <a:rPr lang="en-US" dirty="0" smtClean="0"/>
              <a:t> region of spinal cord (not brain) </a:t>
            </a:r>
          </a:p>
          <a:p>
            <a:pPr lvl="1"/>
            <a:r>
              <a:rPr lang="en-US" dirty="0" smtClean="0"/>
              <a:t>Rootlets pass into cranium via each foramen magnum</a:t>
            </a:r>
          </a:p>
          <a:p>
            <a:pPr lvl="1"/>
            <a:r>
              <a:rPr lang="en-US" dirty="0" smtClean="0"/>
              <a:t>Accessory nerves exit skull via jugular foramina to innervate trapezius and sternocleidomastoid muscles</a:t>
            </a:r>
          </a:p>
          <a:p>
            <a:pPr lvl="1"/>
            <a:r>
              <a:rPr lang="en-US" dirty="0" smtClean="0"/>
              <a:t>Formerly </a:t>
            </a:r>
            <a:r>
              <a:rPr lang="en-US" i="1" dirty="0" smtClean="0"/>
              <a:t>spinal accessory nerve</a:t>
            </a:r>
            <a:endParaRPr lang="en-US" i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Table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13.2-13 </a:t>
            </a:r>
            <a:r>
              <a:rPr lang="en-US" dirty="0">
                <a:latin typeface="Arial" pitchFamily="34" charset="0"/>
                <a:cs typeface="Arial" pitchFamily="34" charset="0"/>
              </a:rPr>
              <a:t>Cranial Nerves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(continued)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</a:t>
            </a:r>
            <a:r>
              <a:rPr lang="en-US" dirty="0">
                <a:solidFill>
                  <a:prstClr val="black"/>
                </a:solidFill>
                <a:latin typeface="Arial"/>
              </a:rPr>
              <a:t>Education, Inc.</a:t>
            </a:r>
          </a:p>
        </p:txBody>
      </p:sp>
      <p:pic>
        <p:nvPicPr>
          <p:cNvPr id="5" name="table_13_02_13_labeled.jpg" descr="C:\Documents and Settings\rajesh\Desktop\C13\Labeled\table_13_02_13_labeled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98703" y="978407"/>
            <a:ext cx="8546592" cy="4901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Cranial Nerves (cont.)</a:t>
            </a:r>
          </a:p>
        </p:txBody>
      </p:sp>
      <p:sp>
        <p:nvSpPr>
          <p:cNvPr id="63490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XII: Hypoglossal nerves</a:t>
            </a:r>
          </a:p>
          <a:p>
            <a:pPr lvl="1"/>
            <a:r>
              <a:rPr lang="en-US" dirty="0" smtClean="0"/>
              <a:t>Fibers from medulla exit skull via hypoglossal canal </a:t>
            </a:r>
          </a:p>
          <a:p>
            <a:pPr lvl="1"/>
            <a:r>
              <a:rPr lang="en-US" dirty="0" smtClean="0"/>
              <a:t>Innervate extrinsic and intrinsic muscles of tongue that contribute to swallowing and speech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10312"/>
            <a:ext cx="8546592" cy="643737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13.6a </a:t>
            </a:r>
            <a:r>
              <a:rPr lang="en-US" dirty="0">
                <a:latin typeface="Arial" pitchFamily="34" charset="0"/>
                <a:cs typeface="Arial" pitchFamily="34" charset="0"/>
              </a:rPr>
              <a:t>Location and function of cranial nerves.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</a:t>
            </a:r>
            <a:r>
              <a:rPr lang="en-US" dirty="0">
                <a:solidFill>
                  <a:prstClr val="black"/>
                </a:solidFill>
                <a:latin typeface="Arial"/>
              </a:rPr>
              <a:t>Education, Inc.</a:t>
            </a:r>
          </a:p>
        </p:txBody>
      </p:sp>
      <p:sp>
        <p:nvSpPr>
          <p:cNvPr id="7" name="Freeform 6"/>
          <p:cNvSpPr/>
          <p:nvPr/>
        </p:nvSpPr>
        <p:spPr>
          <a:xfrm>
            <a:off x="1216025" y="3542346"/>
            <a:ext cx="2379661" cy="45719"/>
          </a:xfrm>
          <a:custGeom>
            <a:avLst/>
            <a:gdLst>
              <a:gd name="connsiteX0" fmla="*/ 1939925 w 1939925"/>
              <a:gd name="connsiteY0" fmla="*/ 0 h 0"/>
              <a:gd name="connsiteX1" fmla="*/ 0 w 19399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39925">
                <a:moveTo>
                  <a:pt x="1939925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Freeform 8"/>
          <p:cNvSpPr/>
          <p:nvPr/>
        </p:nvSpPr>
        <p:spPr>
          <a:xfrm flipV="1">
            <a:off x="1223963" y="4609141"/>
            <a:ext cx="2854324" cy="45719"/>
          </a:xfrm>
          <a:custGeom>
            <a:avLst/>
            <a:gdLst>
              <a:gd name="connsiteX0" fmla="*/ 1593850 w 1593850"/>
              <a:gd name="connsiteY0" fmla="*/ 0 h 0"/>
              <a:gd name="connsiteX1" fmla="*/ 0 w 15938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3850">
                <a:moveTo>
                  <a:pt x="159385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394221" y="3059191"/>
            <a:ext cx="2444354" cy="383142"/>
          </a:xfrm>
          <a:custGeom>
            <a:avLst/>
            <a:gdLst>
              <a:gd name="connsiteX0" fmla="*/ 0 w 1683543"/>
              <a:gd name="connsiteY0" fmla="*/ 0 h 269081"/>
              <a:gd name="connsiteX1" fmla="*/ 1197768 w 1683543"/>
              <a:gd name="connsiteY1" fmla="*/ 2381 h 269081"/>
              <a:gd name="connsiteX2" fmla="*/ 1683543 w 1683543"/>
              <a:gd name="connsiteY2" fmla="*/ 269081 h 269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3543" h="269081">
                <a:moveTo>
                  <a:pt x="0" y="0"/>
                </a:moveTo>
                <a:lnTo>
                  <a:pt x="1197768" y="2381"/>
                </a:lnTo>
                <a:lnTo>
                  <a:pt x="1683543" y="269081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188249" y="2744628"/>
            <a:ext cx="2655089" cy="365285"/>
          </a:xfrm>
          <a:custGeom>
            <a:avLst/>
            <a:gdLst>
              <a:gd name="connsiteX0" fmla="*/ 0 w 1835943"/>
              <a:gd name="connsiteY0" fmla="*/ 2382 h 252413"/>
              <a:gd name="connsiteX1" fmla="*/ 1233487 w 1835943"/>
              <a:gd name="connsiteY1" fmla="*/ 0 h 252413"/>
              <a:gd name="connsiteX2" fmla="*/ 1835943 w 1835943"/>
              <a:gd name="connsiteY2" fmla="*/ 252413 h 25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5943" h="252413">
                <a:moveTo>
                  <a:pt x="0" y="2382"/>
                </a:moveTo>
                <a:lnTo>
                  <a:pt x="1233487" y="0"/>
                </a:lnTo>
                <a:lnTo>
                  <a:pt x="1835943" y="252413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435892" y="2342197"/>
            <a:ext cx="2764634" cy="520065"/>
          </a:xfrm>
          <a:custGeom>
            <a:avLst/>
            <a:gdLst>
              <a:gd name="connsiteX0" fmla="*/ 0 w 1874044"/>
              <a:gd name="connsiteY0" fmla="*/ 2381 h 354806"/>
              <a:gd name="connsiteX1" fmla="*/ 1678781 w 1874044"/>
              <a:gd name="connsiteY1" fmla="*/ 0 h 354806"/>
              <a:gd name="connsiteX2" fmla="*/ 1874044 w 1874044"/>
              <a:gd name="connsiteY2" fmla="*/ 354806 h 35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4044" h="354806">
                <a:moveTo>
                  <a:pt x="0" y="2381"/>
                </a:moveTo>
                <a:lnTo>
                  <a:pt x="1678781" y="0"/>
                </a:lnTo>
                <a:lnTo>
                  <a:pt x="1874044" y="354806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668660" y="2054066"/>
            <a:ext cx="2774753" cy="651034"/>
          </a:xfrm>
          <a:custGeom>
            <a:avLst/>
            <a:gdLst>
              <a:gd name="connsiteX0" fmla="*/ 0 w 1895475"/>
              <a:gd name="connsiteY0" fmla="*/ 2382 h 466725"/>
              <a:gd name="connsiteX1" fmla="*/ 1678781 w 1895475"/>
              <a:gd name="connsiteY1" fmla="*/ 0 h 466725"/>
              <a:gd name="connsiteX2" fmla="*/ 1895475 w 1895475"/>
              <a:gd name="connsiteY2" fmla="*/ 466725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5475" h="466725">
                <a:moveTo>
                  <a:pt x="0" y="2382"/>
                </a:moveTo>
                <a:lnTo>
                  <a:pt x="1678781" y="0"/>
                </a:lnTo>
                <a:lnTo>
                  <a:pt x="1895475" y="466725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431129" y="1377790"/>
            <a:ext cx="2521746" cy="45719"/>
          </a:xfrm>
          <a:custGeom>
            <a:avLst/>
            <a:gdLst>
              <a:gd name="connsiteX0" fmla="*/ 0 w 1704975"/>
              <a:gd name="connsiteY0" fmla="*/ 0 h 0"/>
              <a:gd name="connsiteX1" fmla="*/ 1704975 w 170497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04975">
                <a:moveTo>
                  <a:pt x="0" y="0"/>
                </a:moveTo>
                <a:lnTo>
                  <a:pt x="1704975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450181" y="918211"/>
            <a:ext cx="2993232" cy="362902"/>
            <a:chOff x="1450181" y="918211"/>
            <a:chExt cx="2993232" cy="362902"/>
          </a:xfrm>
        </p:grpSpPr>
        <p:sp>
          <p:nvSpPr>
            <p:cNvPr id="19" name="Freeform 18"/>
            <p:cNvSpPr/>
            <p:nvPr/>
          </p:nvSpPr>
          <p:spPr>
            <a:xfrm>
              <a:off x="1450181" y="918211"/>
              <a:ext cx="2993232" cy="324802"/>
            </a:xfrm>
            <a:custGeom>
              <a:avLst/>
              <a:gdLst>
                <a:gd name="connsiteX0" fmla="*/ 0 w 2052638"/>
                <a:gd name="connsiteY0" fmla="*/ 4763 h 226219"/>
                <a:gd name="connsiteX1" fmla="*/ 1588294 w 2052638"/>
                <a:gd name="connsiteY1" fmla="*/ 0 h 226219"/>
                <a:gd name="connsiteX2" fmla="*/ 2052638 w 2052638"/>
                <a:gd name="connsiteY2" fmla="*/ 226219 h 22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2638" h="226219">
                  <a:moveTo>
                    <a:pt x="0" y="4763"/>
                  </a:moveTo>
                  <a:lnTo>
                    <a:pt x="1588294" y="0"/>
                  </a:lnTo>
                  <a:lnTo>
                    <a:pt x="2052638" y="22621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3782761" y="924401"/>
              <a:ext cx="295526" cy="356712"/>
            </a:xfrm>
            <a:custGeom>
              <a:avLst/>
              <a:gdLst>
                <a:gd name="connsiteX0" fmla="*/ 176213 w 176213"/>
                <a:gd name="connsiteY0" fmla="*/ 216694 h 216694"/>
                <a:gd name="connsiteX1" fmla="*/ 0 w 176213"/>
                <a:gd name="connsiteY1" fmla="*/ 0 h 216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213" h="216694">
                  <a:moveTo>
                    <a:pt x="176213" y="21669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21" name="Freeform 20"/>
          <p:cNvSpPr/>
          <p:nvPr/>
        </p:nvSpPr>
        <p:spPr>
          <a:xfrm flipV="1">
            <a:off x="5318538" y="878682"/>
            <a:ext cx="1506123" cy="45719"/>
          </a:xfrm>
          <a:custGeom>
            <a:avLst/>
            <a:gdLst>
              <a:gd name="connsiteX0" fmla="*/ 0 w 1028700"/>
              <a:gd name="connsiteY0" fmla="*/ 0 h 0"/>
              <a:gd name="connsiteX1" fmla="*/ 1028700 w 10287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8700">
                <a:moveTo>
                  <a:pt x="0" y="0"/>
                </a:moveTo>
                <a:lnTo>
                  <a:pt x="102870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5576888" y="2158832"/>
            <a:ext cx="1247773" cy="45719"/>
          </a:xfrm>
          <a:custGeom>
            <a:avLst/>
            <a:gdLst>
              <a:gd name="connsiteX0" fmla="*/ 0 w 842963"/>
              <a:gd name="connsiteY0" fmla="*/ 0 h 0"/>
              <a:gd name="connsiteX1" fmla="*/ 842963 w 84296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963">
                <a:moveTo>
                  <a:pt x="0" y="0"/>
                </a:moveTo>
                <a:lnTo>
                  <a:pt x="842963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4214815" y="3156584"/>
            <a:ext cx="2590793" cy="45719"/>
          </a:xfrm>
          <a:custGeom>
            <a:avLst/>
            <a:gdLst>
              <a:gd name="connsiteX0" fmla="*/ 0 w 1766887"/>
              <a:gd name="connsiteY0" fmla="*/ 0 h 0"/>
              <a:gd name="connsiteX1" fmla="*/ 1766887 w 176688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66887">
                <a:moveTo>
                  <a:pt x="0" y="0"/>
                </a:moveTo>
                <a:lnTo>
                  <a:pt x="1766887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805361" y="3428998"/>
            <a:ext cx="2000247" cy="1152525"/>
            <a:chOff x="4805361" y="3428998"/>
            <a:chExt cx="2000247" cy="1152525"/>
          </a:xfrm>
        </p:grpSpPr>
        <p:sp>
          <p:nvSpPr>
            <p:cNvPr id="24" name="Freeform 23"/>
            <p:cNvSpPr/>
            <p:nvPr/>
          </p:nvSpPr>
          <p:spPr>
            <a:xfrm>
              <a:off x="4805361" y="3428998"/>
              <a:ext cx="2000247" cy="1128713"/>
            </a:xfrm>
            <a:custGeom>
              <a:avLst/>
              <a:gdLst>
                <a:gd name="connsiteX0" fmla="*/ 1359693 w 1359693"/>
                <a:gd name="connsiteY0" fmla="*/ 4763 h 754857"/>
                <a:gd name="connsiteX1" fmla="*/ 538162 w 1359693"/>
                <a:gd name="connsiteY1" fmla="*/ 0 h 754857"/>
                <a:gd name="connsiteX2" fmla="*/ 0 w 1359693"/>
                <a:gd name="connsiteY2" fmla="*/ 754857 h 75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9693" h="754857">
                  <a:moveTo>
                    <a:pt x="1359693" y="4763"/>
                  </a:moveTo>
                  <a:lnTo>
                    <a:pt x="538162" y="0"/>
                  </a:lnTo>
                  <a:lnTo>
                    <a:pt x="0" y="75485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4876802" y="3442333"/>
              <a:ext cx="714376" cy="1139190"/>
            </a:xfrm>
            <a:custGeom>
              <a:avLst/>
              <a:gdLst>
                <a:gd name="connsiteX0" fmla="*/ 0 w 485775"/>
                <a:gd name="connsiteY0" fmla="*/ 773906 h 773906"/>
                <a:gd name="connsiteX1" fmla="*/ 485775 w 485775"/>
                <a:gd name="connsiteY1" fmla="*/ 0 h 77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75" h="773906">
                  <a:moveTo>
                    <a:pt x="0" y="773906"/>
                  </a:moveTo>
                  <a:lnTo>
                    <a:pt x="485775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26" name="Freeform 25"/>
          <p:cNvSpPr/>
          <p:nvPr/>
        </p:nvSpPr>
        <p:spPr>
          <a:xfrm>
            <a:off x="4945856" y="3894769"/>
            <a:ext cx="1874042" cy="815344"/>
          </a:xfrm>
          <a:custGeom>
            <a:avLst/>
            <a:gdLst>
              <a:gd name="connsiteX0" fmla="*/ 1264443 w 1264443"/>
              <a:gd name="connsiteY0" fmla="*/ 0 h 540544"/>
              <a:gd name="connsiteX1" fmla="*/ 452437 w 1264443"/>
              <a:gd name="connsiteY1" fmla="*/ 0 h 540544"/>
              <a:gd name="connsiteX2" fmla="*/ 11906 w 1264443"/>
              <a:gd name="connsiteY2" fmla="*/ 526257 h 540544"/>
              <a:gd name="connsiteX3" fmla="*/ 0 w 1264443"/>
              <a:gd name="connsiteY3" fmla="*/ 540544 h 54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4443" h="540544">
                <a:moveTo>
                  <a:pt x="1264443" y="0"/>
                </a:moveTo>
                <a:lnTo>
                  <a:pt x="452437" y="0"/>
                </a:lnTo>
                <a:lnTo>
                  <a:pt x="11906" y="526257"/>
                </a:lnTo>
                <a:lnTo>
                  <a:pt x="0" y="540544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4902994" y="4652009"/>
            <a:ext cx="1921668" cy="305753"/>
          </a:xfrm>
          <a:custGeom>
            <a:avLst/>
            <a:gdLst>
              <a:gd name="connsiteX0" fmla="*/ 1297781 w 1297781"/>
              <a:gd name="connsiteY0" fmla="*/ 0 h 207168"/>
              <a:gd name="connsiteX1" fmla="*/ 485775 w 1297781"/>
              <a:gd name="connsiteY1" fmla="*/ 0 h 207168"/>
              <a:gd name="connsiteX2" fmla="*/ 0 w 1297781"/>
              <a:gd name="connsiteY2" fmla="*/ 207168 h 207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7781" h="207168">
                <a:moveTo>
                  <a:pt x="1297781" y="0"/>
                </a:moveTo>
                <a:lnTo>
                  <a:pt x="485775" y="0"/>
                </a:lnTo>
                <a:lnTo>
                  <a:pt x="0" y="207168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4902993" y="5194931"/>
            <a:ext cx="1921668" cy="45719"/>
          </a:xfrm>
          <a:custGeom>
            <a:avLst/>
            <a:gdLst>
              <a:gd name="connsiteX0" fmla="*/ 1297781 w 1297781"/>
              <a:gd name="connsiteY0" fmla="*/ 0 h 0"/>
              <a:gd name="connsiteX1" fmla="*/ 0 w 129778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97781">
                <a:moveTo>
                  <a:pt x="1297781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4571999" y="5218747"/>
            <a:ext cx="2252662" cy="543878"/>
          </a:xfrm>
          <a:custGeom>
            <a:avLst/>
            <a:gdLst>
              <a:gd name="connsiteX0" fmla="*/ 0 w 1514475"/>
              <a:gd name="connsiteY0" fmla="*/ 0 h 366713"/>
              <a:gd name="connsiteX1" fmla="*/ 207169 w 1514475"/>
              <a:gd name="connsiteY1" fmla="*/ 366713 h 366713"/>
              <a:gd name="connsiteX2" fmla="*/ 1514475 w 1514475"/>
              <a:gd name="connsiteY2" fmla="*/ 364331 h 36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4475" h="366713">
                <a:moveTo>
                  <a:pt x="0" y="0"/>
                </a:moveTo>
                <a:lnTo>
                  <a:pt x="207169" y="366713"/>
                </a:lnTo>
                <a:lnTo>
                  <a:pt x="1514475" y="364331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4862512" y="5454492"/>
            <a:ext cx="1962149" cy="45719"/>
          </a:xfrm>
          <a:custGeom>
            <a:avLst/>
            <a:gdLst>
              <a:gd name="connsiteX0" fmla="*/ 1297781 w 1297781"/>
              <a:gd name="connsiteY0" fmla="*/ 0 h 0"/>
              <a:gd name="connsiteX1" fmla="*/ 0 w 129778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97781">
                <a:moveTo>
                  <a:pt x="1297781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279525" y="3956688"/>
            <a:ext cx="2316161" cy="115250"/>
            <a:chOff x="1279525" y="3956688"/>
            <a:chExt cx="2316161" cy="115250"/>
          </a:xfrm>
        </p:grpSpPr>
        <p:sp>
          <p:nvSpPr>
            <p:cNvPr id="8" name="Freeform 7"/>
            <p:cNvSpPr/>
            <p:nvPr/>
          </p:nvSpPr>
          <p:spPr>
            <a:xfrm>
              <a:off x="1279525" y="3956688"/>
              <a:ext cx="2316161" cy="45719"/>
            </a:xfrm>
            <a:custGeom>
              <a:avLst/>
              <a:gdLst>
                <a:gd name="connsiteX0" fmla="*/ 1003300 w 1003300"/>
                <a:gd name="connsiteY0" fmla="*/ 0 h 0"/>
                <a:gd name="connsiteX1" fmla="*/ 0 w 10033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3300">
                  <a:moveTo>
                    <a:pt x="1003300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" name="Freeform 2"/>
            <p:cNvSpPr/>
            <p:nvPr/>
          </p:nvSpPr>
          <p:spPr>
            <a:xfrm>
              <a:off x="3209925" y="3957638"/>
              <a:ext cx="228600" cy="114300"/>
            </a:xfrm>
            <a:custGeom>
              <a:avLst/>
              <a:gdLst>
                <a:gd name="connsiteX0" fmla="*/ 0 w 228600"/>
                <a:gd name="connsiteY0" fmla="*/ 0 h 114300"/>
                <a:gd name="connsiteX1" fmla="*/ 228600 w 228600"/>
                <a:gd name="connsiteY1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00" h="114300">
                  <a:moveTo>
                    <a:pt x="0" y="0"/>
                  </a:moveTo>
                  <a:lnTo>
                    <a:pt x="228600" y="11430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33" name="Freeform 32"/>
          <p:cNvSpPr/>
          <p:nvPr/>
        </p:nvSpPr>
        <p:spPr>
          <a:xfrm>
            <a:off x="1450181" y="1763554"/>
            <a:ext cx="2507457" cy="45719"/>
          </a:xfrm>
          <a:custGeom>
            <a:avLst/>
            <a:gdLst>
              <a:gd name="connsiteX0" fmla="*/ 0 w 1704975"/>
              <a:gd name="connsiteY0" fmla="*/ 0 h 0"/>
              <a:gd name="connsiteX1" fmla="*/ 1704975 w 170497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04975">
                <a:moveTo>
                  <a:pt x="0" y="0"/>
                </a:moveTo>
                <a:lnTo>
                  <a:pt x="1704975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6" name="Freeform 35"/>
          <p:cNvSpPr/>
          <p:nvPr/>
        </p:nvSpPr>
        <p:spPr>
          <a:xfrm flipV="1">
            <a:off x="1782763" y="5580689"/>
            <a:ext cx="2295524" cy="45719"/>
          </a:xfrm>
          <a:custGeom>
            <a:avLst/>
            <a:gdLst>
              <a:gd name="connsiteX0" fmla="*/ 1593850 w 1593850"/>
              <a:gd name="connsiteY0" fmla="*/ 0 h 0"/>
              <a:gd name="connsiteX1" fmla="*/ 0 w 15938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3850">
                <a:moveTo>
                  <a:pt x="159385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1244600" y="5334000"/>
            <a:ext cx="1466850" cy="0"/>
          </a:xfrm>
          <a:custGeom>
            <a:avLst/>
            <a:gdLst>
              <a:gd name="connsiteX0" fmla="*/ 0 w 1466850"/>
              <a:gd name="connsiteY0" fmla="*/ 0 h 0"/>
              <a:gd name="connsiteX1" fmla="*/ 1466850 w 14668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66850">
                <a:moveTo>
                  <a:pt x="0" y="0"/>
                </a:moveTo>
                <a:lnTo>
                  <a:pt x="146685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7716" y="807128"/>
            <a:ext cx="1720023" cy="4662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15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Filaments of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15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olfactory nerve (I)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32108" y="1926055"/>
            <a:ext cx="1470467" cy="279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15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Optic nerve (II)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8511" y="2920771"/>
            <a:ext cx="1180131" cy="4662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15" dirty="0" err="1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Oculomotor</a:t>
            </a:r>
            <a:endParaRPr lang="en-US" sz="1215" dirty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15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nerve (III)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36383" y="3403238"/>
            <a:ext cx="1021626" cy="4662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15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Trochlear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15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nerve (IV)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2866" y="3824679"/>
            <a:ext cx="1085297" cy="4662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15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Trigeminal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15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nerve (V)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0150" y="4514917"/>
            <a:ext cx="1026243" cy="4662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15" dirty="0" err="1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Abducens</a:t>
            </a:r>
            <a:endParaRPr lang="en-US" sz="1215" dirty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15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nerve (VI)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761159" y="3309442"/>
            <a:ext cx="1649169" cy="279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15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Facial nerve (VII)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747701" y="3760213"/>
            <a:ext cx="1724190" cy="4662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15" dirty="0" err="1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Vestibulocochlear</a:t>
            </a:r>
            <a:endParaRPr lang="en-US" sz="1215" dirty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15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nerve (VIII)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755331" y="4499832"/>
            <a:ext cx="1716560" cy="4662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15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Glossopharyngeal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15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nerve (IX)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761416" y="5040993"/>
            <a:ext cx="1536831" cy="279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15" dirty="0" err="1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Vagus</a:t>
            </a:r>
            <a:r>
              <a:rPr lang="en-US" sz="1215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 nerve (X)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748033" y="5314837"/>
            <a:ext cx="1973232" cy="279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15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Accessory nerve (XI)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754078" y="5626408"/>
            <a:ext cx="2172518" cy="279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15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Hypoglossal nerve (XII)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36322" y="1246824"/>
            <a:ext cx="1237839" cy="279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1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Olfactory bulb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37121" y="1623900"/>
            <a:ext cx="1247457" cy="279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1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Olfactory tract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29392" y="2204551"/>
            <a:ext cx="1247457" cy="279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1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Optic </a:t>
            </a:r>
            <a:r>
              <a:rPr lang="en-US" sz="1215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chiasma</a:t>
            </a:r>
            <a:endParaRPr lang="en-US" sz="1215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1338" y="2615689"/>
            <a:ext cx="962123" cy="279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1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Optic tract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26958" y="5185571"/>
            <a:ext cx="1031051" cy="279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1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Cerebellum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29232" y="5468036"/>
            <a:ext cx="1547218" cy="279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1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Medulla oblongata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748033" y="3001690"/>
            <a:ext cx="1165704" cy="279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1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Infundibulum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51318" y="2011558"/>
            <a:ext cx="1234312" cy="279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1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Temporal lobe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763273" y="771967"/>
            <a:ext cx="1072730" cy="279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1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Frontal lobe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Table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13.2-14 </a:t>
            </a:r>
            <a:r>
              <a:rPr lang="en-US" dirty="0">
                <a:latin typeface="Arial" pitchFamily="34" charset="0"/>
                <a:cs typeface="Arial" pitchFamily="34" charset="0"/>
              </a:rPr>
              <a:t>Cranial Nerves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(continued)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</a:t>
            </a:r>
            <a:r>
              <a:rPr lang="en-US" dirty="0">
                <a:solidFill>
                  <a:prstClr val="black"/>
                </a:solidFill>
                <a:latin typeface="Arial"/>
              </a:rPr>
              <a:t>Education, Inc.</a:t>
            </a:r>
          </a:p>
        </p:txBody>
      </p:sp>
      <p:pic>
        <p:nvPicPr>
          <p:cNvPr id="5" name="table_13_02_14_labeled.jpg" descr="C:\Documents and Settings\rajesh\Desktop\C13\Labeled\table_13_02_14_labeled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98703" y="1408176"/>
            <a:ext cx="8546592" cy="4041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10312"/>
            <a:ext cx="8546592" cy="643737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13.6a </a:t>
            </a:r>
            <a:r>
              <a:rPr lang="en-US" dirty="0">
                <a:latin typeface="Arial" pitchFamily="34" charset="0"/>
                <a:cs typeface="Arial" pitchFamily="34" charset="0"/>
              </a:rPr>
              <a:t>Location and function of cranial nerves.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</a:t>
            </a:r>
            <a:r>
              <a:rPr lang="en-US" dirty="0">
                <a:solidFill>
                  <a:prstClr val="black"/>
                </a:solidFill>
                <a:latin typeface="Arial"/>
              </a:rPr>
              <a:t>Education, Inc.</a:t>
            </a:r>
          </a:p>
        </p:txBody>
      </p:sp>
      <p:sp>
        <p:nvSpPr>
          <p:cNvPr id="7" name="Freeform 6"/>
          <p:cNvSpPr/>
          <p:nvPr/>
        </p:nvSpPr>
        <p:spPr>
          <a:xfrm>
            <a:off x="1216025" y="3542346"/>
            <a:ext cx="2379661" cy="45719"/>
          </a:xfrm>
          <a:custGeom>
            <a:avLst/>
            <a:gdLst>
              <a:gd name="connsiteX0" fmla="*/ 1939925 w 1939925"/>
              <a:gd name="connsiteY0" fmla="*/ 0 h 0"/>
              <a:gd name="connsiteX1" fmla="*/ 0 w 19399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39925">
                <a:moveTo>
                  <a:pt x="1939925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Freeform 8"/>
          <p:cNvSpPr/>
          <p:nvPr/>
        </p:nvSpPr>
        <p:spPr>
          <a:xfrm flipV="1">
            <a:off x="1223963" y="4609141"/>
            <a:ext cx="2854324" cy="45719"/>
          </a:xfrm>
          <a:custGeom>
            <a:avLst/>
            <a:gdLst>
              <a:gd name="connsiteX0" fmla="*/ 1593850 w 1593850"/>
              <a:gd name="connsiteY0" fmla="*/ 0 h 0"/>
              <a:gd name="connsiteX1" fmla="*/ 0 w 15938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3850">
                <a:moveTo>
                  <a:pt x="159385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394221" y="3059191"/>
            <a:ext cx="2444354" cy="383142"/>
          </a:xfrm>
          <a:custGeom>
            <a:avLst/>
            <a:gdLst>
              <a:gd name="connsiteX0" fmla="*/ 0 w 1683543"/>
              <a:gd name="connsiteY0" fmla="*/ 0 h 269081"/>
              <a:gd name="connsiteX1" fmla="*/ 1197768 w 1683543"/>
              <a:gd name="connsiteY1" fmla="*/ 2381 h 269081"/>
              <a:gd name="connsiteX2" fmla="*/ 1683543 w 1683543"/>
              <a:gd name="connsiteY2" fmla="*/ 269081 h 269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3543" h="269081">
                <a:moveTo>
                  <a:pt x="0" y="0"/>
                </a:moveTo>
                <a:lnTo>
                  <a:pt x="1197768" y="2381"/>
                </a:lnTo>
                <a:lnTo>
                  <a:pt x="1683543" y="269081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188249" y="2744628"/>
            <a:ext cx="2655089" cy="365285"/>
          </a:xfrm>
          <a:custGeom>
            <a:avLst/>
            <a:gdLst>
              <a:gd name="connsiteX0" fmla="*/ 0 w 1835943"/>
              <a:gd name="connsiteY0" fmla="*/ 2382 h 252413"/>
              <a:gd name="connsiteX1" fmla="*/ 1233487 w 1835943"/>
              <a:gd name="connsiteY1" fmla="*/ 0 h 252413"/>
              <a:gd name="connsiteX2" fmla="*/ 1835943 w 1835943"/>
              <a:gd name="connsiteY2" fmla="*/ 252413 h 25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5943" h="252413">
                <a:moveTo>
                  <a:pt x="0" y="2382"/>
                </a:moveTo>
                <a:lnTo>
                  <a:pt x="1233487" y="0"/>
                </a:lnTo>
                <a:lnTo>
                  <a:pt x="1835943" y="252413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435892" y="2342197"/>
            <a:ext cx="2764634" cy="520065"/>
          </a:xfrm>
          <a:custGeom>
            <a:avLst/>
            <a:gdLst>
              <a:gd name="connsiteX0" fmla="*/ 0 w 1874044"/>
              <a:gd name="connsiteY0" fmla="*/ 2381 h 354806"/>
              <a:gd name="connsiteX1" fmla="*/ 1678781 w 1874044"/>
              <a:gd name="connsiteY1" fmla="*/ 0 h 354806"/>
              <a:gd name="connsiteX2" fmla="*/ 1874044 w 1874044"/>
              <a:gd name="connsiteY2" fmla="*/ 354806 h 35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4044" h="354806">
                <a:moveTo>
                  <a:pt x="0" y="2381"/>
                </a:moveTo>
                <a:lnTo>
                  <a:pt x="1678781" y="0"/>
                </a:lnTo>
                <a:lnTo>
                  <a:pt x="1874044" y="354806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668660" y="2054066"/>
            <a:ext cx="2774753" cy="651034"/>
          </a:xfrm>
          <a:custGeom>
            <a:avLst/>
            <a:gdLst>
              <a:gd name="connsiteX0" fmla="*/ 0 w 1895475"/>
              <a:gd name="connsiteY0" fmla="*/ 2382 h 466725"/>
              <a:gd name="connsiteX1" fmla="*/ 1678781 w 1895475"/>
              <a:gd name="connsiteY1" fmla="*/ 0 h 466725"/>
              <a:gd name="connsiteX2" fmla="*/ 1895475 w 1895475"/>
              <a:gd name="connsiteY2" fmla="*/ 466725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5475" h="466725">
                <a:moveTo>
                  <a:pt x="0" y="2382"/>
                </a:moveTo>
                <a:lnTo>
                  <a:pt x="1678781" y="0"/>
                </a:lnTo>
                <a:lnTo>
                  <a:pt x="1895475" y="466725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431129" y="1377790"/>
            <a:ext cx="2521746" cy="45719"/>
          </a:xfrm>
          <a:custGeom>
            <a:avLst/>
            <a:gdLst>
              <a:gd name="connsiteX0" fmla="*/ 0 w 1704975"/>
              <a:gd name="connsiteY0" fmla="*/ 0 h 0"/>
              <a:gd name="connsiteX1" fmla="*/ 1704975 w 170497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04975">
                <a:moveTo>
                  <a:pt x="0" y="0"/>
                </a:moveTo>
                <a:lnTo>
                  <a:pt x="1704975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450181" y="918211"/>
            <a:ext cx="2993232" cy="362902"/>
            <a:chOff x="1450181" y="918211"/>
            <a:chExt cx="2993232" cy="362902"/>
          </a:xfrm>
        </p:grpSpPr>
        <p:sp>
          <p:nvSpPr>
            <p:cNvPr id="19" name="Freeform 18"/>
            <p:cNvSpPr/>
            <p:nvPr/>
          </p:nvSpPr>
          <p:spPr>
            <a:xfrm>
              <a:off x="1450181" y="918211"/>
              <a:ext cx="2993232" cy="324802"/>
            </a:xfrm>
            <a:custGeom>
              <a:avLst/>
              <a:gdLst>
                <a:gd name="connsiteX0" fmla="*/ 0 w 2052638"/>
                <a:gd name="connsiteY0" fmla="*/ 4763 h 226219"/>
                <a:gd name="connsiteX1" fmla="*/ 1588294 w 2052638"/>
                <a:gd name="connsiteY1" fmla="*/ 0 h 226219"/>
                <a:gd name="connsiteX2" fmla="*/ 2052638 w 2052638"/>
                <a:gd name="connsiteY2" fmla="*/ 226219 h 22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2638" h="226219">
                  <a:moveTo>
                    <a:pt x="0" y="4763"/>
                  </a:moveTo>
                  <a:lnTo>
                    <a:pt x="1588294" y="0"/>
                  </a:lnTo>
                  <a:lnTo>
                    <a:pt x="2052638" y="22621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3782761" y="924401"/>
              <a:ext cx="295526" cy="356712"/>
            </a:xfrm>
            <a:custGeom>
              <a:avLst/>
              <a:gdLst>
                <a:gd name="connsiteX0" fmla="*/ 176213 w 176213"/>
                <a:gd name="connsiteY0" fmla="*/ 216694 h 216694"/>
                <a:gd name="connsiteX1" fmla="*/ 0 w 176213"/>
                <a:gd name="connsiteY1" fmla="*/ 0 h 216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213" h="216694">
                  <a:moveTo>
                    <a:pt x="176213" y="21669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21" name="Freeform 20"/>
          <p:cNvSpPr/>
          <p:nvPr/>
        </p:nvSpPr>
        <p:spPr>
          <a:xfrm flipV="1">
            <a:off x="5318538" y="878682"/>
            <a:ext cx="1506123" cy="45719"/>
          </a:xfrm>
          <a:custGeom>
            <a:avLst/>
            <a:gdLst>
              <a:gd name="connsiteX0" fmla="*/ 0 w 1028700"/>
              <a:gd name="connsiteY0" fmla="*/ 0 h 0"/>
              <a:gd name="connsiteX1" fmla="*/ 1028700 w 10287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8700">
                <a:moveTo>
                  <a:pt x="0" y="0"/>
                </a:moveTo>
                <a:lnTo>
                  <a:pt x="102870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5576888" y="2158832"/>
            <a:ext cx="1247773" cy="45719"/>
          </a:xfrm>
          <a:custGeom>
            <a:avLst/>
            <a:gdLst>
              <a:gd name="connsiteX0" fmla="*/ 0 w 842963"/>
              <a:gd name="connsiteY0" fmla="*/ 0 h 0"/>
              <a:gd name="connsiteX1" fmla="*/ 842963 w 84296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963">
                <a:moveTo>
                  <a:pt x="0" y="0"/>
                </a:moveTo>
                <a:lnTo>
                  <a:pt x="842963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4214815" y="3156584"/>
            <a:ext cx="2590793" cy="45719"/>
          </a:xfrm>
          <a:custGeom>
            <a:avLst/>
            <a:gdLst>
              <a:gd name="connsiteX0" fmla="*/ 0 w 1766887"/>
              <a:gd name="connsiteY0" fmla="*/ 0 h 0"/>
              <a:gd name="connsiteX1" fmla="*/ 1766887 w 176688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66887">
                <a:moveTo>
                  <a:pt x="0" y="0"/>
                </a:moveTo>
                <a:lnTo>
                  <a:pt x="1766887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805361" y="3428998"/>
            <a:ext cx="2000247" cy="1152525"/>
            <a:chOff x="4805361" y="3428998"/>
            <a:chExt cx="2000247" cy="1152525"/>
          </a:xfrm>
        </p:grpSpPr>
        <p:sp>
          <p:nvSpPr>
            <p:cNvPr id="24" name="Freeform 23"/>
            <p:cNvSpPr/>
            <p:nvPr/>
          </p:nvSpPr>
          <p:spPr>
            <a:xfrm>
              <a:off x="4805361" y="3428998"/>
              <a:ext cx="2000247" cy="1128713"/>
            </a:xfrm>
            <a:custGeom>
              <a:avLst/>
              <a:gdLst>
                <a:gd name="connsiteX0" fmla="*/ 1359693 w 1359693"/>
                <a:gd name="connsiteY0" fmla="*/ 4763 h 754857"/>
                <a:gd name="connsiteX1" fmla="*/ 538162 w 1359693"/>
                <a:gd name="connsiteY1" fmla="*/ 0 h 754857"/>
                <a:gd name="connsiteX2" fmla="*/ 0 w 1359693"/>
                <a:gd name="connsiteY2" fmla="*/ 754857 h 75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9693" h="754857">
                  <a:moveTo>
                    <a:pt x="1359693" y="4763"/>
                  </a:moveTo>
                  <a:lnTo>
                    <a:pt x="538162" y="0"/>
                  </a:lnTo>
                  <a:lnTo>
                    <a:pt x="0" y="75485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4876802" y="3442333"/>
              <a:ext cx="714376" cy="1139190"/>
            </a:xfrm>
            <a:custGeom>
              <a:avLst/>
              <a:gdLst>
                <a:gd name="connsiteX0" fmla="*/ 0 w 485775"/>
                <a:gd name="connsiteY0" fmla="*/ 773906 h 773906"/>
                <a:gd name="connsiteX1" fmla="*/ 485775 w 485775"/>
                <a:gd name="connsiteY1" fmla="*/ 0 h 77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75" h="773906">
                  <a:moveTo>
                    <a:pt x="0" y="773906"/>
                  </a:moveTo>
                  <a:lnTo>
                    <a:pt x="485775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26" name="Freeform 25"/>
          <p:cNvSpPr/>
          <p:nvPr/>
        </p:nvSpPr>
        <p:spPr>
          <a:xfrm>
            <a:off x="4945856" y="3894769"/>
            <a:ext cx="1874042" cy="815344"/>
          </a:xfrm>
          <a:custGeom>
            <a:avLst/>
            <a:gdLst>
              <a:gd name="connsiteX0" fmla="*/ 1264443 w 1264443"/>
              <a:gd name="connsiteY0" fmla="*/ 0 h 540544"/>
              <a:gd name="connsiteX1" fmla="*/ 452437 w 1264443"/>
              <a:gd name="connsiteY1" fmla="*/ 0 h 540544"/>
              <a:gd name="connsiteX2" fmla="*/ 11906 w 1264443"/>
              <a:gd name="connsiteY2" fmla="*/ 526257 h 540544"/>
              <a:gd name="connsiteX3" fmla="*/ 0 w 1264443"/>
              <a:gd name="connsiteY3" fmla="*/ 540544 h 54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4443" h="540544">
                <a:moveTo>
                  <a:pt x="1264443" y="0"/>
                </a:moveTo>
                <a:lnTo>
                  <a:pt x="452437" y="0"/>
                </a:lnTo>
                <a:lnTo>
                  <a:pt x="11906" y="526257"/>
                </a:lnTo>
                <a:lnTo>
                  <a:pt x="0" y="540544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4902994" y="4652009"/>
            <a:ext cx="1921668" cy="305753"/>
          </a:xfrm>
          <a:custGeom>
            <a:avLst/>
            <a:gdLst>
              <a:gd name="connsiteX0" fmla="*/ 1297781 w 1297781"/>
              <a:gd name="connsiteY0" fmla="*/ 0 h 207168"/>
              <a:gd name="connsiteX1" fmla="*/ 485775 w 1297781"/>
              <a:gd name="connsiteY1" fmla="*/ 0 h 207168"/>
              <a:gd name="connsiteX2" fmla="*/ 0 w 1297781"/>
              <a:gd name="connsiteY2" fmla="*/ 207168 h 207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7781" h="207168">
                <a:moveTo>
                  <a:pt x="1297781" y="0"/>
                </a:moveTo>
                <a:lnTo>
                  <a:pt x="485775" y="0"/>
                </a:lnTo>
                <a:lnTo>
                  <a:pt x="0" y="207168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4902993" y="5194931"/>
            <a:ext cx="1921668" cy="45719"/>
          </a:xfrm>
          <a:custGeom>
            <a:avLst/>
            <a:gdLst>
              <a:gd name="connsiteX0" fmla="*/ 1297781 w 1297781"/>
              <a:gd name="connsiteY0" fmla="*/ 0 h 0"/>
              <a:gd name="connsiteX1" fmla="*/ 0 w 129778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97781">
                <a:moveTo>
                  <a:pt x="1297781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4571999" y="5218747"/>
            <a:ext cx="2252662" cy="543878"/>
          </a:xfrm>
          <a:custGeom>
            <a:avLst/>
            <a:gdLst>
              <a:gd name="connsiteX0" fmla="*/ 0 w 1514475"/>
              <a:gd name="connsiteY0" fmla="*/ 0 h 366713"/>
              <a:gd name="connsiteX1" fmla="*/ 207169 w 1514475"/>
              <a:gd name="connsiteY1" fmla="*/ 366713 h 366713"/>
              <a:gd name="connsiteX2" fmla="*/ 1514475 w 1514475"/>
              <a:gd name="connsiteY2" fmla="*/ 364331 h 36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4475" h="366713">
                <a:moveTo>
                  <a:pt x="0" y="0"/>
                </a:moveTo>
                <a:lnTo>
                  <a:pt x="207169" y="366713"/>
                </a:lnTo>
                <a:lnTo>
                  <a:pt x="1514475" y="364331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4862512" y="5454492"/>
            <a:ext cx="1962149" cy="45719"/>
          </a:xfrm>
          <a:custGeom>
            <a:avLst/>
            <a:gdLst>
              <a:gd name="connsiteX0" fmla="*/ 1297781 w 1297781"/>
              <a:gd name="connsiteY0" fmla="*/ 0 h 0"/>
              <a:gd name="connsiteX1" fmla="*/ 0 w 129778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97781">
                <a:moveTo>
                  <a:pt x="1297781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279525" y="3956688"/>
            <a:ext cx="2316161" cy="115250"/>
            <a:chOff x="1279525" y="3956688"/>
            <a:chExt cx="2316161" cy="115250"/>
          </a:xfrm>
        </p:grpSpPr>
        <p:sp>
          <p:nvSpPr>
            <p:cNvPr id="8" name="Freeform 7"/>
            <p:cNvSpPr/>
            <p:nvPr/>
          </p:nvSpPr>
          <p:spPr>
            <a:xfrm>
              <a:off x="1279525" y="3956688"/>
              <a:ext cx="2316161" cy="45719"/>
            </a:xfrm>
            <a:custGeom>
              <a:avLst/>
              <a:gdLst>
                <a:gd name="connsiteX0" fmla="*/ 1003300 w 1003300"/>
                <a:gd name="connsiteY0" fmla="*/ 0 h 0"/>
                <a:gd name="connsiteX1" fmla="*/ 0 w 10033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3300">
                  <a:moveTo>
                    <a:pt x="1003300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" name="Freeform 2"/>
            <p:cNvSpPr/>
            <p:nvPr/>
          </p:nvSpPr>
          <p:spPr>
            <a:xfrm>
              <a:off x="3209925" y="3957638"/>
              <a:ext cx="228600" cy="114300"/>
            </a:xfrm>
            <a:custGeom>
              <a:avLst/>
              <a:gdLst>
                <a:gd name="connsiteX0" fmla="*/ 0 w 228600"/>
                <a:gd name="connsiteY0" fmla="*/ 0 h 114300"/>
                <a:gd name="connsiteX1" fmla="*/ 228600 w 228600"/>
                <a:gd name="connsiteY1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00" h="114300">
                  <a:moveTo>
                    <a:pt x="0" y="0"/>
                  </a:moveTo>
                  <a:lnTo>
                    <a:pt x="228600" y="11430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33" name="Freeform 32"/>
          <p:cNvSpPr/>
          <p:nvPr/>
        </p:nvSpPr>
        <p:spPr>
          <a:xfrm>
            <a:off x="1450181" y="1763554"/>
            <a:ext cx="2507457" cy="45719"/>
          </a:xfrm>
          <a:custGeom>
            <a:avLst/>
            <a:gdLst>
              <a:gd name="connsiteX0" fmla="*/ 0 w 1704975"/>
              <a:gd name="connsiteY0" fmla="*/ 0 h 0"/>
              <a:gd name="connsiteX1" fmla="*/ 1704975 w 170497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04975">
                <a:moveTo>
                  <a:pt x="0" y="0"/>
                </a:moveTo>
                <a:lnTo>
                  <a:pt x="1704975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6" name="Freeform 35"/>
          <p:cNvSpPr/>
          <p:nvPr/>
        </p:nvSpPr>
        <p:spPr>
          <a:xfrm flipV="1">
            <a:off x="1782763" y="5580689"/>
            <a:ext cx="2295524" cy="45719"/>
          </a:xfrm>
          <a:custGeom>
            <a:avLst/>
            <a:gdLst>
              <a:gd name="connsiteX0" fmla="*/ 1593850 w 1593850"/>
              <a:gd name="connsiteY0" fmla="*/ 0 h 0"/>
              <a:gd name="connsiteX1" fmla="*/ 0 w 15938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3850">
                <a:moveTo>
                  <a:pt x="159385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1244600" y="5334000"/>
            <a:ext cx="1466850" cy="0"/>
          </a:xfrm>
          <a:custGeom>
            <a:avLst/>
            <a:gdLst>
              <a:gd name="connsiteX0" fmla="*/ 0 w 1466850"/>
              <a:gd name="connsiteY0" fmla="*/ 0 h 0"/>
              <a:gd name="connsiteX1" fmla="*/ 1466850 w 14668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66850">
                <a:moveTo>
                  <a:pt x="0" y="0"/>
                </a:moveTo>
                <a:lnTo>
                  <a:pt x="146685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7716" y="807128"/>
            <a:ext cx="1720023" cy="4662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15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Filaments of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15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olfactory nerve (I)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32108" y="1926055"/>
            <a:ext cx="1470467" cy="279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15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Optic nerve (II)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8511" y="2920771"/>
            <a:ext cx="1180131" cy="4662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15" dirty="0" err="1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Oculomotor</a:t>
            </a:r>
            <a:endParaRPr lang="en-US" sz="1215" dirty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15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nerve (III)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36383" y="3403238"/>
            <a:ext cx="1021626" cy="4662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15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Trochlear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15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nerve (IV)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2866" y="3824679"/>
            <a:ext cx="1085297" cy="4662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15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Trigeminal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15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nerve (V)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0150" y="4514917"/>
            <a:ext cx="1026243" cy="4662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15" dirty="0" err="1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Abducens</a:t>
            </a:r>
            <a:endParaRPr lang="en-US" sz="1215" dirty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15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nerve (VI)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761159" y="3309442"/>
            <a:ext cx="1649169" cy="279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15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Facial nerve (VII)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747701" y="3760213"/>
            <a:ext cx="1724190" cy="4662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15" dirty="0" err="1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Vestibulocochlear</a:t>
            </a:r>
            <a:endParaRPr lang="en-US" sz="1215" dirty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15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nerve (VIII)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755331" y="4499832"/>
            <a:ext cx="1716560" cy="4662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15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Glossopharyngeal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15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nerve (IX)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761416" y="5040993"/>
            <a:ext cx="1536831" cy="279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15" dirty="0" err="1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Vagus</a:t>
            </a:r>
            <a:r>
              <a:rPr lang="en-US" sz="1215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 nerve (X)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748033" y="5314837"/>
            <a:ext cx="1973232" cy="279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15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Accessory nerve (XI)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754078" y="5626408"/>
            <a:ext cx="2172518" cy="279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15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Hypoglossal nerve (XII)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36322" y="1246824"/>
            <a:ext cx="1237839" cy="279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1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Olfactory bulb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37121" y="1623900"/>
            <a:ext cx="1247457" cy="279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1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Olfactory tract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29392" y="2204551"/>
            <a:ext cx="1247457" cy="279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1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Optic </a:t>
            </a:r>
            <a:r>
              <a:rPr lang="en-US" sz="1215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chiasma</a:t>
            </a:r>
            <a:endParaRPr lang="en-US" sz="1215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1338" y="2615689"/>
            <a:ext cx="962123" cy="279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1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Optic tract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26958" y="5185571"/>
            <a:ext cx="1031051" cy="279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1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Cerebellum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29232" y="5468036"/>
            <a:ext cx="1547218" cy="279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1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Medulla oblongata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748033" y="3001690"/>
            <a:ext cx="1165704" cy="279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1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Infundibulum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51318" y="2011558"/>
            <a:ext cx="1234312" cy="279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1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Temporal lobe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763273" y="771967"/>
            <a:ext cx="1072730" cy="279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1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Frontal lobe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295144"/>
            <a:ext cx="8546592" cy="226771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13.6b </a:t>
            </a:r>
            <a:r>
              <a:rPr lang="en-US" dirty="0">
                <a:latin typeface="Arial" pitchFamily="34" charset="0"/>
                <a:cs typeface="Arial" pitchFamily="34" charset="0"/>
              </a:rPr>
              <a:t>Location and function of cranial nerves.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</a:t>
            </a:r>
            <a:r>
              <a:rPr lang="en-US" dirty="0">
                <a:solidFill>
                  <a:prstClr val="black"/>
                </a:solidFill>
                <a:latin typeface="Arial"/>
              </a:rPr>
              <a:t>Education, Inc.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1397" y="2367258"/>
            <a:ext cx="1183337" cy="3963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Cranial nerves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I – VI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35009" y="2372533"/>
            <a:ext cx="756938" cy="3963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Sensory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function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01562" y="2368147"/>
            <a:ext cx="756938" cy="3963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Motor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function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06205" y="2369098"/>
            <a:ext cx="579006" cy="3963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PS*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fibers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5850" y="2815939"/>
            <a:ext cx="915635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   Olfactory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8594" y="3008531"/>
            <a:ext cx="683200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II   Optic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0964" y="3193868"/>
            <a:ext cx="1111202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III   </a:t>
            </a:r>
            <a:r>
              <a:rPr lang="en-US" sz="988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Oculomotor</a:t>
            </a:r>
            <a:endParaRPr lang="en-US" sz="988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3265" y="3385092"/>
            <a:ext cx="987771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IV   Trochlear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457" y="3562863"/>
            <a:ext cx="1015021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   Trigeminal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3739" y="3942603"/>
            <a:ext cx="1021433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VI   </a:t>
            </a:r>
            <a:r>
              <a:rPr lang="en-US" sz="988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Abducens</a:t>
            </a:r>
            <a:endParaRPr lang="en-US" sz="988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85929" y="2809266"/>
            <a:ext cx="853119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Yes (smell)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59141" y="3003630"/>
            <a:ext cx="894797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Yes (vision)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27461" y="3188412"/>
            <a:ext cx="352982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28186" y="3380330"/>
            <a:ext cx="352982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34913" y="3562863"/>
            <a:ext cx="938077" cy="3963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Yes (general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sensation)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27461" y="3947365"/>
            <a:ext cx="352982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06443" y="2814029"/>
            <a:ext cx="352982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No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06443" y="3011588"/>
            <a:ext cx="352982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19217" y="2814029"/>
            <a:ext cx="352982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19217" y="3000337"/>
            <a:ext cx="352982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19217" y="3383992"/>
            <a:ext cx="352982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18442" y="3572104"/>
            <a:ext cx="352982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18442" y="3938969"/>
            <a:ext cx="352982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No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86839" y="3193002"/>
            <a:ext cx="410690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Yes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86839" y="3389824"/>
            <a:ext cx="410690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Yes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82628" y="3567626"/>
            <a:ext cx="410690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Yes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86839" y="3952128"/>
            <a:ext cx="410690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Yes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95126" y="3188243"/>
            <a:ext cx="410690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Yes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55207" y="2372021"/>
            <a:ext cx="1183337" cy="3963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Cranial nerves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VII – XII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354985" y="2367143"/>
            <a:ext cx="756938" cy="3963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Sensory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function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27623" y="2367409"/>
            <a:ext cx="756938" cy="3963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Motor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function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200813" y="2363384"/>
            <a:ext cx="579006" cy="3963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PS*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fibers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50305" y="2820380"/>
            <a:ext cx="805029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VII   Facial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14830" y="3006687"/>
            <a:ext cx="1571264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VIII   </a:t>
            </a:r>
            <a:r>
              <a:rPr lang="en-US" sz="988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Vestibulocochlear</a:t>
            </a:r>
            <a:endParaRPr lang="en-US" sz="988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88413" y="3386870"/>
            <a:ext cx="1513556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IX   Glossopharyngeal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18707" y="3577152"/>
            <a:ext cx="755335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X   </a:t>
            </a:r>
            <a:r>
              <a:rPr lang="en-US" sz="988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Vagus</a:t>
            </a:r>
            <a:endParaRPr lang="en-US" sz="988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88546" y="3759125"/>
            <a:ext cx="1051891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XI   Accessory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50305" y="3950543"/>
            <a:ext cx="1197764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XII   Hypoglossal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319226" y="2814029"/>
            <a:ext cx="824265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Yes (taste)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259560" y="3013759"/>
            <a:ext cx="957313" cy="449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Yes (hearing</a:t>
            </a:r>
          </a:p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and balance)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319408" y="3386365"/>
            <a:ext cx="824265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Yes (taste)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322908" y="3574362"/>
            <a:ext cx="824265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Yes (taste)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554867" y="3759930"/>
            <a:ext cx="352982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No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556963" y="3944080"/>
            <a:ext cx="352982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No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314011" y="3000337"/>
            <a:ext cx="352982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No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309062" y="3760405"/>
            <a:ext cx="352982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No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309062" y="3938969"/>
            <a:ext cx="352982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No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510273" y="2815313"/>
            <a:ext cx="410690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Yes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289734" y="2817162"/>
            <a:ext cx="410690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Yes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505510" y="3378790"/>
            <a:ext cx="410690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Yes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294497" y="3378858"/>
            <a:ext cx="410690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Yes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290196" y="3575477"/>
            <a:ext cx="410690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Yes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510273" y="3572426"/>
            <a:ext cx="410690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Yes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510273" y="3760405"/>
            <a:ext cx="410690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Yes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510273" y="3942988"/>
            <a:ext cx="410690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Yes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441436" y="3000337"/>
            <a:ext cx="529312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Some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367918" y="4308968"/>
            <a:ext cx="1548822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*PS </a:t>
            </a:r>
            <a:r>
              <a:rPr lang="en-US" sz="988" b="1" dirty="0">
                <a:solidFill>
                  <a:prstClr val="black"/>
                </a:solidFill>
                <a:latin typeface="Symbol" pitchFamily="18" charset="2"/>
                <a:ea typeface="+mn-ea"/>
                <a:cs typeface="Arial" pitchFamily="34" charset="0"/>
                <a:sym typeface="Symbol"/>
              </a:rPr>
              <a:t></a:t>
            </a: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parasympathetic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 of Cranial Nerves</a:t>
            </a:r>
            <a:endParaRPr lang="en-US" dirty="0"/>
          </a:p>
        </p:txBody>
      </p:sp>
      <p:sp>
        <p:nvSpPr>
          <p:cNvPr id="68611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Olfactory and optic nerves</a:t>
            </a:r>
          </a:p>
          <a:p>
            <a:pPr lvl="1"/>
            <a:r>
              <a:rPr lang="en-US" dirty="0" smtClean="0"/>
              <a:t>Neuron cell bodies located within special sense organs</a:t>
            </a:r>
          </a:p>
          <a:p>
            <a:r>
              <a:rPr lang="en-US" dirty="0" smtClean="0"/>
              <a:t>Other nerves with sensory information (V, VII, IX, and X)</a:t>
            </a:r>
          </a:p>
          <a:p>
            <a:pPr lvl="1"/>
            <a:r>
              <a:rPr lang="en-US" dirty="0" smtClean="0"/>
              <a:t>Neuron cell bodies located in </a:t>
            </a:r>
            <a:r>
              <a:rPr lang="en-US" b="1" dirty="0" smtClean="0"/>
              <a:t>cranial sensory ganglia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 of Cranial </a:t>
            </a:r>
            <a:r>
              <a:rPr lang="en-US" dirty="0" smtClean="0"/>
              <a:t>Nerves (cont.)</a:t>
            </a:r>
            <a:endParaRPr lang="en-US" dirty="0"/>
          </a:p>
        </p:txBody>
      </p:sp>
      <p:sp>
        <p:nvSpPr>
          <p:cNvPr id="70658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mixed nerves contain both somatic and autonomic fibers</a:t>
            </a:r>
          </a:p>
          <a:p>
            <a:pPr lvl="1"/>
            <a:r>
              <a:rPr lang="en-US" dirty="0" smtClean="0"/>
              <a:t>Most motor neuron cell bodies in ventral gray matter of brain stem</a:t>
            </a:r>
          </a:p>
          <a:p>
            <a:pPr lvl="1"/>
            <a:r>
              <a:rPr lang="en-US" dirty="0" smtClean="0"/>
              <a:t>Some autonomic motor neurons in ganglia</a:t>
            </a:r>
          </a:p>
          <a:p>
            <a:r>
              <a:rPr lang="en-US" dirty="0" smtClean="0"/>
              <a:t>To remember primary functions of cranial nerves as </a:t>
            </a:r>
            <a:r>
              <a:rPr lang="en-US" b="1" dirty="0" smtClean="0"/>
              <a:t>s</a:t>
            </a:r>
            <a:r>
              <a:rPr lang="en-US" dirty="0" smtClean="0"/>
              <a:t>ensory, </a:t>
            </a:r>
            <a:r>
              <a:rPr lang="en-US" b="1" dirty="0" smtClean="0"/>
              <a:t>m</a:t>
            </a:r>
            <a:r>
              <a:rPr lang="en-US" dirty="0" smtClean="0"/>
              <a:t>otor, </a:t>
            </a:r>
            <a:r>
              <a:rPr lang="en-US" b="1" dirty="0" smtClean="0"/>
              <a:t>b</a:t>
            </a:r>
            <a:r>
              <a:rPr lang="en-US" dirty="0" smtClean="0"/>
              <a:t>oth:	</a:t>
            </a:r>
          </a:p>
          <a:p>
            <a:pPr lvl="1"/>
            <a:r>
              <a:rPr lang="en-US" dirty="0" smtClean="0"/>
              <a:t>“</a:t>
            </a:r>
            <a:r>
              <a:rPr lang="en-US" b="1" dirty="0" smtClean="0"/>
              <a:t>S</a:t>
            </a:r>
            <a:r>
              <a:rPr lang="en-US" dirty="0" smtClean="0"/>
              <a:t>ome </a:t>
            </a:r>
            <a:r>
              <a:rPr lang="en-US" b="1" dirty="0" smtClean="0"/>
              <a:t>s</a:t>
            </a:r>
            <a:r>
              <a:rPr lang="en-US" dirty="0" smtClean="0"/>
              <a:t>ay </a:t>
            </a:r>
            <a:r>
              <a:rPr lang="en-US" b="1" dirty="0" smtClean="0"/>
              <a:t>m</a:t>
            </a:r>
            <a:r>
              <a:rPr lang="en-US" dirty="0" smtClean="0"/>
              <a:t>arry </a:t>
            </a:r>
            <a:r>
              <a:rPr lang="en-US" b="1" dirty="0" smtClean="0"/>
              <a:t>m</a:t>
            </a:r>
            <a:r>
              <a:rPr lang="en-US" dirty="0" smtClean="0"/>
              <a:t>oney, </a:t>
            </a:r>
            <a:r>
              <a:rPr lang="en-US" b="1" dirty="0" smtClean="0"/>
              <a:t>b</a:t>
            </a:r>
            <a:r>
              <a:rPr lang="en-US" dirty="0" smtClean="0"/>
              <a:t>ut </a:t>
            </a:r>
            <a:r>
              <a:rPr lang="en-US" b="1" dirty="0" smtClean="0"/>
              <a:t>m</a:t>
            </a:r>
            <a:r>
              <a:rPr lang="en-US" dirty="0" smtClean="0"/>
              <a:t>y </a:t>
            </a:r>
            <a:r>
              <a:rPr lang="en-US" b="1" dirty="0" smtClean="0"/>
              <a:t>b</a:t>
            </a:r>
            <a:r>
              <a:rPr lang="en-US" dirty="0" smtClean="0"/>
              <a:t>rother </a:t>
            </a:r>
            <a:r>
              <a:rPr lang="en-US" b="1" dirty="0" smtClean="0"/>
              <a:t>b</a:t>
            </a:r>
            <a:r>
              <a:rPr lang="en-US" dirty="0" smtClean="0"/>
              <a:t>elieves (it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s) </a:t>
            </a:r>
            <a:r>
              <a:rPr lang="en-US" altLang="ja-JP" b="1" dirty="0" smtClean="0"/>
              <a:t>b</a:t>
            </a:r>
            <a:r>
              <a:rPr lang="en-US" altLang="ja-JP" dirty="0" smtClean="0"/>
              <a:t>ad </a:t>
            </a:r>
            <a:r>
              <a:rPr lang="en-US" altLang="ja-JP" b="1" dirty="0" smtClean="0"/>
              <a:t>b</a:t>
            </a:r>
            <a:r>
              <a:rPr lang="en-US" altLang="ja-JP" dirty="0" smtClean="0"/>
              <a:t>usiness (to) </a:t>
            </a:r>
            <a:r>
              <a:rPr lang="en-US" altLang="ja-JP" b="1" dirty="0" smtClean="0"/>
              <a:t>m</a:t>
            </a:r>
            <a:r>
              <a:rPr lang="en-US" altLang="ja-JP" dirty="0" smtClean="0"/>
              <a:t>arry </a:t>
            </a:r>
            <a:r>
              <a:rPr lang="en-US" altLang="ja-JP" b="1" dirty="0" smtClean="0"/>
              <a:t>m</a:t>
            </a:r>
            <a:r>
              <a:rPr lang="en-US" altLang="ja-JP" dirty="0" smtClean="0"/>
              <a:t>oney.”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295144"/>
            <a:ext cx="8546592" cy="226771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13.6b </a:t>
            </a:r>
            <a:r>
              <a:rPr lang="en-US" dirty="0">
                <a:latin typeface="Arial" pitchFamily="34" charset="0"/>
                <a:cs typeface="Arial" pitchFamily="34" charset="0"/>
              </a:rPr>
              <a:t>Location and function of cranial nerves.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</a:t>
            </a:r>
            <a:r>
              <a:rPr lang="en-US" dirty="0">
                <a:solidFill>
                  <a:prstClr val="black"/>
                </a:solidFill>
                <a:latin typeface="Arial"/>
              </a:rPr>
              <a:t>Education, Inc.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1397" y="2367258"/>
            <a:ext cx="1183337" cy="3963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Cranial nerves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I – VI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35009" y="2372533"/>
            <a:ext cx="756938" cy="3963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Sensory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function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01562" y="2368147"/>
            <a:ext cx="756938" cy="3963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Motor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function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06205" y="2369098"/>
            <a:ext cx="579006" cy="3963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PS*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fibers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5850" y="2815939"/>
            <a:ext cx="915635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   Olfactory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8594" y="3008531"/>
            <a:ext cx="683200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II   Optic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0964" y="3193868"/>
            <a:ext cx="1111202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III   </a:t>
            </a:r>
            <a:r>
              <a:rPr lang="en-US" sz="988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Oculomotor</a:t>
            </a:r>
            <a:endParaRPr lang="en-US" sz="988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3265" y="3385092"/>
            <a:ext cx="987771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IV   Trochlear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457" y="3562863"/>
            <a:ext cx="1015021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   Trigeminal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3739" y="3942603"/>
            <a:ext cx="1021433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VI   </a:t>
            </a:r>
            <a:r>
              <a:rPr lang="en-US" sz="988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Abducens</a:t>
            </a:r>
            <a:endParaRPr lang="en-US" sz="988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85929" y="2809266"/>
            <a:ext cx="853119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Yes (smell)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59141" y="3003630"/>
            <a:ext cx="894797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Yes (vision)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27461" y="3188412"/>
            <a:ext cx="352982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28186" y="3380330"/>
            <a:ext cx="352982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34913" y="3562863"/>
            <a:ext cx="938077" cy="3963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Yes (general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sensation)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27461" y="3947365"/>
            <a:ext cx="352982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06443" y="2814029"/>
            <a:ext cx="352982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No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06443" y="3011588"/>
            <a:ext cx="352982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19217" y="2814029"/>
            <a:ext cx="352982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19217" y="3000337"/>
            <a:ext cx="352982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19217" y="3383992"/>
            <a:ext cx="352982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18442" y="3572104"/>
            <a:ext cx="352982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18442" y="3938969"/>
            <a:ext cx="352982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No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86839" y="3193002"/>
            <a:ext cx="410690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Yes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86839" y="3389824"/>
            <a:ext cx="410690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Yes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82628" y="3567626"/>
            <a:ext cx="410690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Yes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86839" y="3952128"/>
            <a:ext cx="410690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Yes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95126" y="3188243"/>
            <a:ext cx="410690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Yes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55207" y="2372021"/>
            <a:ext cx="1183337" cy="3963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Cranial nerves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VII – XII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354985" y="2367143"/>
            <a:ext cx="756938" cy="3963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Sensory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function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27623" y="2367409"/>
            <a:ext cx="756938" cy="3963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Motor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function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200813" y="2363384"/>
            <a:ext cx="579006" cy="3963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PS*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fibers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50305" y="2820380"/>
            <a:ext cx="805029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VII   Facial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14830" y="3006687"/>
            <a:ext cx="1571264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VIII   </a:t>
            </a:r>
            <a:r>
              <a:rPr lang="en-US" sz="988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Vestibulocochlear</a:t>
            </a:r>
            <a:endParaRPr lang="en-US" sz="988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88413" y="3386870"/>
            <a:ext cx="1513556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IX   Glossopharyngeal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18707" y="3577152"/>
            <a:ext cx="755335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X   </a:t>
            </a:r>
            <a:r>
              <a:rPr lang="en-US" sz="988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Vagus</a:t>
            </a:r>
            <a:endParaRPr lang="en-US" sz="988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88546" y="3759125"/>
            <a:ext cx="1051891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XI   Accessory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50305" y="3950543"/>
            <a:ext cx="1197764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XII   Hypoglossal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319226" y="2814029"/>
            <a:ext cx="824265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Yes (taste)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259560" y="3013759"/>
            <a:ext cx="957313" cy="449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Yes (hearing</a:t>
            </a:r>
          </a:p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and balance)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319408" y="3386365"/>
            <a:ext cx="824265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Yes (taste)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322908" y="3574362"/>
            <a:ext cx="824265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Yes (taste)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554867" y="3759930"/>
            <a:ext cx="352982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No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556963" y="3944080"/>
            <a:ext cx="352982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No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314011" y="3000337"/>
            <a:ext cx="352982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No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309062" y="3760405"/>
            <a:ext cx="352982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No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309062" y="3938969"/>
            <a:ext cx="352982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No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510273" y="2815313"/>
            <a:ext cx="410690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Yes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289734" y="2817162"/>
            <a:ext cx="410690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Yes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505510" y="3378790"/>
            <a:ext cx="410690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Yes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294497" y="3378858"/>
            <a:ext cx="410690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Yes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290196" y="3575477"/>
            <a:ext cx="410690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Yes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510273" y="3572426"/>
            <a:ext cx="410690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Yes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510273" y="3760405"/>
            <a:ext cx="410690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Yes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510273" y="3942988"/>
            <a:ext cx="410690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Yes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441436" y="3000337"/>
            <a:ext cx="529312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Some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367918" y="4308968"/>
            <a:ext cx="1548822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*PS </a:t>
            </a:r>
            <a:r>
              <a:rPr lang="en-US" sz="988" b="1" dirty="0">
                <a:solidFill>
                  <a:prstClr val="black"/>
                </a:solidFill>
                <a:latin typeface="Symbol" pitchFamily="18" charset="2"/>
                <a:ea typeface="+mn-ea"/>
                <a:cs typeface="Arial" pitchFamily="34" charset="0"/>
                <a:sym typeface="Symbol"/>
              </a:rPr>
              <a:t></a:t>
            </a:r>
            <a:r>
              <a:rPr lang="en-US" sz="98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parasympathetic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Cranial Nerves</a:t>
            </a:r>
            <a:endParaRPr lang="en-US" dirty="0"/>
          </a:p>
        </p:txBody>
      </p:sp>
      <p:sp>
        <p:nvSpPr>
          <p:cNvPr id="26627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I: Olfactory nerves</a:t>
            </a:r>
          </a:p>
          <a:p>
            <a:pPr lvl="1"/>
            <a:r>
              <a:rPr lang="en-US" dirty="0" smtClean="0"/>
              <a:t>Sensory nerves of smell</a:t>
            </a:r>
          </a:p>
          <a:p>
            <a:pPr lvl="1"/>
            <a:r>
              <a:rPr lang="en-US" dirty="0" smtClean="0"/>
              <a:t>Run from nasal mucosa to olfactory bulbs</a:t>
            </a:r>
          </a:p>
          <a:p>
            <a:pPr lvl="1"/>
            <a:r>
              <a:rPr lang="en-US" dirty="0" smtClean="0"/>
              <a:t>Pass through cribriform plate of </a:t>
            </a:r>
            <a:r>
              <a:rPr lang="en-US" dirty="0" err="1" smtClean="0"/>
              <a:t>ethmoid</a:t>
            </a:r>
            <a:r>
              <a:rPr lang="en-US" dirty="0" smtClean="0"/>
              <a:t> bone</a:t>
            </a:r>
          </a:p>
          <a:p>
            <a:pPr lvl="1"/>
            <a:r>
              <a:rPr lang="en-US" dirty="0" smtClean="0"/>
              <a:t>Fibers synapse in olfactory bulbs</a:t>
            </a:r>
          </a:p>
          <a:p>
            <a:pPr lvl="1"/>
            <a:r>
              <a:rPr lang="en-US" dirty="0" smtClean="0"/>
              <a:t>Pathway terminates in primary olfactory cortex</a:t>
            </a:r>
          </a:p>
          <a:p>
            <a:pPr lvl="1"/>
            <a:r>
              <a:rPr lang="en-US" dirty="0" smtClean="0"/>
              <a:t>Purely sensory (olfactory) function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Table 13.2-1 Cranial Nerves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</a:t>
            </a:r>
            <a:r>
              <a:rPr lang="en-US" dirty="0">
                <a:solidFill>
                  <a:prstClr val="black"/>
                </a:solidFill>
                <a:latin typeface="Arial"/>
              </a:rPr>
              <a:t>Education, Inc.</a:t>
            </a:r>
          </a:p>
        </p:txBody>
      </p:sp>
      <p:pic>
        <p:nvPicPr>
          <p:cNvPr id="5" name="table_13_02_1_labeled.jpg" descr="C:\Documents and Settings\rajesh\Desktop\C13\Labeled\table_13_02_1_labeled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98703" y="499872"/>
            <a:ext cx="8546592" cy="5858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Cranial </a:t>
            </a:r>
            <a:r>
              <a:rPr lang="en-US" dirty="0" smtClean="0"/>
              <a:t>Nerves (cont.)</a:t>
            </a:r>
            <a:endParaRPr lang="en-US" dirty="0"/>
          </a:p>
        </p:txBody>
      </p:sp>
      <p:sp>
        <p:nvSpPr>
          <p:cNvPr id="29698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II: Optic nerves</a:t>
            </a:r>
          </a:p>
          <a:p>
            <a:pPr lvl="1"/>
            <a:r>
              <a:rPr lang="en-US" dirty="0" smtClean="0"/>
              <a:t>Arise from retinas; really a brain tract</a:t>
            </a:r>
          </a:p>
          <a:p>
            <a:pPr lvl="1"/>
            <a:r>
              <a:rPr lang="en-US" dirty="0" smtClean="0"/>
              <a:t>Pass through optic canals, converge, and partially cross over at </a:t>
            </a:r>
            <a:r>
              <a:rPr lang="en-US" b="1" dirty="0" smtClean="0"/>
              <a:t>optic </a:t>
            </a:r>
            <a:r>
              <a:rPr lang="en-US" b="1" dirty="0" err="1" smtClean="0"/>
              <a:t>chiasma</a:t>
            </a:r>
            <a:endParaRPr lang="en-US" b="1" dirty="0" smtClean="0"/>
          </a:p>
          <a:p>
            <a:pPr lvl="1"/>
            <a:r>
              <a:rPr lang="en-US" dirty="0" smtClean="0"/>
              <a:t>Optic tracts continue to thalamus, where they synapse</a:t>
            </a:r>
          </a:p>
          <a:p>
            <a:pPr lvl="1"/>
            <a:r>
              <a:rPr lang="en-US" dirty="0" smtClean="0"/>
              <a:t>Optic radiation fibers run to occipital (visual) cortex</a:t>
            </a:r>
          </a:p>
          <a:p>
            <a:pPr lvl="1"/>
            <a:r>
              <a:rPr lang="en-US" dirty="0" smtClean="0"/>
              <a:t>Purely sensory (visual) function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Table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13.2-2 </a:t>
            </a:r>
            <a:r>
              <a:rPr lang="en-US" dirty="0">
                <a:latin typeface="Arial" pitchFamily="34" charset="0"/>
                <a:cs typeface="Arial" pitchFamily="34" charset="0"/>
              </a:rPr>
              <a:t>Cranial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Nerves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(continued)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</a:t>
            </a:r>
            <a:r>
              <a:rPr lang="en-US" dirty="0">
                <a:solidFill>
                  <a:prstClr val="black"/>
                </a:solidFill>
                <a:latin typeface="Arial"/>
              </a:rPr>
              <a:t>Education, Inc.</a:t>
            </a:r>
          </a:p>
        </p:txBody>
      </p:sp>
      <p:pic>
        <p:nvPicPr>
          <p:cNvPr id="5" name="table_13_02_2_labeled.jpg" descr="C:\Documents and Settings\rajesh\Desktop\C13\Labeled\table_13_02_2_labeled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98703" y="950976"/>
            <a:ext cx="8546592" cy="49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5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Cranial </a:t>
            </a:r>
            <a:r>
              <a:rPr lang="en-US" dirty="0" smtClean="0"/>
              <a:t>Nerves (cont.)</a:t>
            </a:r>
            <a:endParaRPr lang="en-US" dirty="0"/>
          </a:p>
        </p:txBody>
      </p:sp>
      <p:sp>
        <p:nvSpPr>
          <p:cNvPr id="32770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III: </a:t>
            </a:r>
            <a:r>
              <a:rPr lang="en-US" b="1" dirty="0" err="1" smtClean="0"/>
              <a:t>Oculomotor</a:t>
            </a:r>
            <a:r>
              <a:rPr lang="en-US" b="1" dirty="0" smtClean="0"/>
              <a:t> nerves</a:t>
            </a:r>
          </a:p>
          <a:p>
            <a:pPr lvl="1"/>
            <a:r>
              <a:rPr lang="en-US" dirty="0" smtClean="0"/>
              <a:t>Fibers extend from ventral midbrain through superior orbital fissures to four of six extrinsic eye muscles</a:t>
            </a:r>
          </a:p>
          <a:p>
            <a:pPr lvl="1"/>
            <a:r>
              <a:rPr lang="en-US" dirty="0" smtClean="0"/>
              <a:t>Function in raising eyelid, directing eyeball, constricting iris (parasympathetic), and controlling lens shape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11-0597_Lecture_PPT_Template_PMG">
  <a:themeElements>
    <a:clrScheme name="11-0597_Lecture_PPT_Template_PM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-0597_Lecture_PPT_Template_PMG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11-0597_Lecture_PPT_Template_PM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-0597_Lecture_PPT_Template_PM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-0597_Lecture_PPT_Template_PM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-0597_Lecture_PPT_Template_PM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-0597_Lecture_PPT_Template_PM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-0597_Lecture_PPT_Template_PM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-0597_Lecture_PPT_Template_PM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-0597_Lecture_PPT_Template_PM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-0597_Lecture_PPT_Template_PM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-0597_Lecture_PPT_Template_PM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-0597_Lecture_PPT_Template_PM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-0597_Lecture_PPT_Template_PM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rieb_LecturePresentations">
  <a:themeElements>
    <a:clrScheme name="ch_11_lecture_presentation_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_11_lecture_presentation_b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8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8" charset="0"/>
            <a:ea typeface="ＭＳ Ｐゴシック" pitchFamily="28" charset="-128"/>
          </a:defRPr>
        </a:defPPr>
      </a:lstStyle>
    </a:lnDef>
  </a:objectDefaults>
  <a:extraClrSchemeLst>
    <a:extraClrScheme>
      <a:clrScheme name="ch_11_lecture_presentation_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Marieb_HAP10_Lectures" id="{271F8D44-A379-4057-B63A-CB60B61842BB}" vid="{5D03CDE0-C744-4EEE-8549-7A9FAAEAC2A4}"/>
    </a:ext>
  </a:extLst>
</a:theme>
</file>

<file path=ppt/theme/theme20.xml><?xml version="1.0" encoding="utf-8"?>
<a:theme xmlns:a="http://schemas.openxmlformats.org/drawingml/2006/main" name="1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1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1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2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2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2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2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2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2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2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2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2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3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3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3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3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3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3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HD:Users:Shared:Karthik:11-0597_Marieb:Tem:11-0597_Lecture_PPT_Template_PMG.pot</Template>
  <TotalTime>1952</TotalTime>
  <Words>1500</Words>
  <Application>Microsoft Office PowerPoint</Application>
  <PresentationFormat>On-screen Show (4:3)</PresentationFormat>
  <Paragraphs>343</Paragraphs>
  <Slides>34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38</vt:i4>
      </vt:variant>
      <vt:variant>
        <vt:lpstr>Slide Titles</vt:lpstr>
      </vt:variant>
      <vt:variant>
        <vt:i4>34</vt:i4>
      </vt:variant>
    </vt:vector>
  </HeadingPairs>
  <TitlesOfParts>
    <vt:vector size="72" baseType="lpstr">
      <vt:lpstr>1_11-0597_Lecture_PPT_Template_PMG</vt:lpstr>
      <vt:lpstr>Marieb_LecturePresentations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28_Office Theme</vt:lpstr>
      <vt:lpstr>29_Office Theme</vt:lpstr>
      <vt:lpstr>30_Office Theme</vt:lpstr>
      <vt:lpstr>31_Office Theme</vt:lpstr>
      <vt:lpstr>32_Office Theme</vt:lpstr>
      <vt:lpstr>33_Office Theme</vt:lpstr>
      <vt:lpstr>34_Office Theme</vt:lpstr>
      <vt:lpstr>35_Office Theme</vt:lpstr>
      <vt:lpstr>PowerPoint Presentation</vt:lpstr>
      <vt:lpstr>13.4  Cranial Nerves</vt:lpstr>
      <vt:lpstr>Figure 13.6a Location and function of cranial nerves.</vt:lpstr>
      <vt:lpstr>Figure 13.6b Location and function of cranial nerves.</vt:lpstr>
      <vt:lpstr>Overview of Cranial Nerves</vt:lpstr>
      <vt:lpstr>Table 13.2-1 Cranial Nerves</vt:lpstr>
      <vt:lpstr>Overview of Cranial Nerves (cont.)</vt:lpstr>
      <vt:lpstr>Table 13.2-2 Cranial Nerves (continued)</vt:lpstr>
      <vt:lpstr>Overview of Cranial Nerves (cont.)</vt:lpstr>
      <vt:lpstr>Table 13.2-3 Cranial Nerves (continued)</vt:lpstr>
      <vt:lpstr>Overview of Cranial Nerves (cont.)</vt:lpstr>
      <vt:lpstr>Table 13.2-4 Cranial Nerves (continued)</vt:lpstr>
      <vt:lpstr>Overview of Cranial Nerves (cont.)</vt:lpstr>
      <vt:lpstr>Table 13.2-5 Cranial Nerves (continued)</vt:lpstr>
      <vt:lpstr>Table 13.2-6 Cranial Nerves (continued)</vt:lpstr>
      <vt:lpstr>Overview of Cranial Nerves (cont.)</vt:lpstr>
      <vt:lpstr>Table 13.2-7 Cranial Nerves (continued)</vt:lpstr>
      <vt:lpstr>Overview of Cranial Nerves (cont.)</vt:lpstr>
      <vt:lpstr>Table 13.2-8 Cranial Nerves (continued)</vt:lpstr>
      <vt:lpstr>Table 13.2-9 Cranial Nerves (continued)</vt:lpstr>
      <vt:lpstr>Overview of Cranial Nerves (cont.)</vt:lpstr>
      <vt:lpstr>Table 13.2-10 Cranial Nerves (continued)</vt:lpstr>
      <vt:lpstr>Overview of Cranial Nerves (cont.)</vt:lpstr>
      <vt:lpstr>Table 13.2-11 Cranial Nerves (continued)</vt:lpstr>
      <vt:lpstr>Overview of Cranial Nerves (cont.)</vt:lpstr>
      <vt:lpstr>Table 13.2-12 Cranial Nerves (continued)</vt:lpstr>
      <vt:lpstr>Overview of Cranial Nerves (cont.)</vt:lpstr>
      <vt:lpstr>Table 13.2-13 Cranial Nerves (continued)</vt:lpstr>
      <vt:lpstr>Overview of Cranial Nerves (cont.)</vt:lpstr>
      <vt:lpstr>Table 13.2-14 Cranial Nerves (continued)</vt:lpstr>
      <vt:lpstr>Figure 13.6a Location and function of cranial nerves.</vt:lpstr>
      <vt:lpstr>Figure 13.6b Location and function of cranial nerves.</vt:lpstr>
      <vt:lpstr>Composition of Cranial Nerves</vt:lpstr>
      <vt:lpstr>Composition of Cranial Nerves (cont.)</vt:lpstr>
    </vt:vector>
  </TitlesOfParts>
  <Company>뿿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</dc:title>
  <dc:creator>R U</dc:creator>
  <cp:lastModifiedBy>Shelley laptop</cp:lastModifiedBy>
  <cp:revision>74</cp:revision>
  <dcterms:created xsi:type="dcterms:W3CDTF">2011-11-01T18:35:08Z</dcterms:created>
  <dcterms:modified xsi:type="dcterms:W3CDTF">2016-03-23T00:45:44Z</dcterms:modified>
</cp:coreProperties>
</file>