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284" r:id="rId2"/>
    <p:sldId id="285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286" r:id="rId11"/>
    <p:sldId id="287" r:id="rId12"/>
    <p:sldId id="288" r:id="rId13"/>
    <p:sldId id="289" r:id="rId14"/>
    <p:sldId id="290" r:id="rId15"/>
    <p:sldId id="29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56" r:id="rId29"/>
    <p:sldId id="292" r:id="rId30"/>
    <p:sldId id="293" r:id="rId31"/>
    <p:sldId id="302" r:id="rId32"/>
    <p:sldId id="294" r:id="rId33"/>
    <p:sldId id="303" r:id="rId34"/>
    <p:sldId id="304" r:id="rId35"/>
    <p:sldId id="264" r:id="rId36"/>
    <p:sldId id="265" r:id="rId37"/>
    <p:sldId id="266" r:id="rId38"/>
    <p:sldId id="267" r:id="rId39"/>
    <p:sldId id="268" r:id="rId40"/>
    <p:sldId id="269" r:id="rId41"/>
    <p:sldId id="257" r:id="rId42"/>
    <p:sldId id="258" r:id="rId43"/>
    <p:sldId id="305" r:id="rId44"/>
    <p:sldId id="260" r:id="rId45"/>
    <p:sldId id="261" r:id="rId46"/>
    <p:sldId id="259" r:id="rId47"/>
    <p:sldId id="262" r:id="rId48"/>
    <p:sldId id="270" r:id="rId4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A323A49-DB7C-413C-A93A-613F7100A29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5E1FBBA-FB23-4ADA-AACD-6C0FF3A9E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2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34414814-D156-4252-AF29-D26974116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83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6C76FB-4432-4342-ADFB-2F8DDD8986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B8522B-E030-4920-AAE6-EEB7ACF62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1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4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6C5F-32D3-44BB-8E82-9992B589A3F5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AE3B-F669-4EFF-9781-63C49FAF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2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Cranial and Spinal Nerves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Nerves 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40644027"/>
              </p:ext>
            </p:extLst>
          </p:nvPr>
        </p:nvGraphicFramePr>
        <p:xfrm>
          <a:off x="693738" y="2163763"/>
          <a:ext cx="7602537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8510399" imgH="4435317" progId="Word.Document.8">
                  <p:embed/>
                </p:oleObj>
              </mc:Choice>
              <mc:Fallback>
                <p:oleObj name="Document" r:id="rId3" imgW="8510399" imgH="44353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163763"/>
                        <a:ext cx="7602537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5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Nerves 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75738789"/>
              </p:ext>
            </p:extLst>
          </p:nvPr>
        </p:nvGraphicFramePr>
        <p:xfrm>
          <a:off x="681038" y="2162175"/>
          <a:ext cx="8489950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8510399" imgH="3966145" progId="Word.Document.8">
                  <p:embed/>
                </p:oleObj>
              </mc:Choice>
              <mc:Fallback>
                <p:oleObj name="Document" r:id="rId3" imgW="8510399" imgH="39661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162175"/>
                        <a:ext cx="8489950" cy="395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3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Nerves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82250447"/>
              </p:ext>
            </p:extLst>
          </p:nvPr>
        </p:nvGraphicFramePr>
        <p:xfrm>
          <a:off x="819150" y="1676400"/>
          <a:ext cx="7872413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8510399" imgH="5848964" progId="Word.Document.8">
                  <p:embed/>
                </p:oleObj>
              </mc:Choice>
              <mc:Fallback>
                <p:oleObj name="Document" r:id="rId3" imgW="8510399" imgH="58489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676400"/>
                        <a:ext cx="7872413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Nerves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50875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Cranial Nerves 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224462"/>
              </p:ext>
            </p:extLst>
          </p:nvPr>
        </p:nvGraphicFramePr>
        <p:xfrm>
          <a:off x="287337" y="1752600"/>
          <a:ext cx="8499475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3" imgW="8510399" imgH="3972275" progId="Word.Document.8">
                  <p:embed/>
                </p:oleObj>
              </mc:Choice>
              <mc:Fallback>
                <p:oleObj name="Document" r:id="rId3" imgW="8510399" imgH="39722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" y="1752600"/>
                        <a:ext cx="8499475" cy="395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5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Nerves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50875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Cranial Nerves 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046166"/>
              </p:ext>
            </p:extLst>
          </p:nvPr>
        </p:nvGraphicFramePr>
        <p:xfrm>
          <a:off x="457200" y="1706563"/>
          <a:ext cx="8442325" cy="530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3" imgW="8510399" imgH="5355990" progId="Word.Document.8">
                  <p:embed/>
                </p:oleObj>
              </mc:Choice>
              <mc:Fallback>
                <p:oleObj name="Document" r:id="rId3" imgW="8510399" imgH="53559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06563"/>
                        <a:ext cx="8442325" cy="530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5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Nerves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50875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Cranial Nerves 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795624"/>
              </p:ext>
            </p:extLst>
          </p:nvPr>
        </p:nvGraphicFramePr>
        <p:xfrm>
          <a:off x="381000" y="1752600"/>
          <a:ext cx="84423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8510399" imgH="5820474" progId="Word.Document.8">
                  <p:embed/>
                </p:oleObj>
              </mc:Choice>
              <mc:Fallback>
                <p:oleObj name="Document" r:id="rId3" imgW="8510399" imgH="58204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84423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2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314950A8-34E3-45F5-9EBD-B078FB129CEE}" type="slidenum">
              <a:rPr lang="en-US"/>
              <a:pPr/>
              <a:t>16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sz="4000" dirty="0" smtClean="0"/>
              <a:t>Cranial </a:t>
            </a:r>
            <a:r>
              <a:rPr lang="en-US" sz="4000" dirty="0"/>
              <a:t>Nerves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"/>
            <a:ext cx="6400800" cy="68580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2054" name="Picture 6" descr="f15-24l_cranial_nerve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3300413" cy="4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15-24r_cranial_nerves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300413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2824B764-C360-40E6-8E72-3138DD9CCBD7}" type="slidenum">
              <a:rPr lang="en-US"/>
              <a:pPr/>
              <a:t>17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Cranial Nerves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990600"/>
            <a:ext cx="3810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Indicated by Roman numerals I-XII from anterior to posterior</a:t>
            </a:r>
          </a:p>
          <a:p>
            <a:pPr>
              <a:lnSpc>
                <a:spcPct val="90000"/>
              </a:lnSpc>
            </a:pPr>
            <a:r>
              <a:rPr lang="en-US" sz="2400"/>
              <a:t>May have one or more of 3 functions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200"/>
              <a:t>Sensory (special or general)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200"/>
              <a:t>Somatic motor (skeletal muscles)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200"/>
              <a:t>Parasympathetic (regulation of glands, smooth muscles, cardiac muscle)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Proprioception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Positional information of body parts</a:t>
            </a:r>
          </a:p>
        </p:txBody>
      </p:sp>
      <p:pic>
        <p:nvPicPr>
          <p:cNvPr id="26631" name="Picture 7" descr="f15-24l_cranial_nerve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99415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657600" y="6324600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Fig. 15.24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AFD8C9D2-760B-49FD-B6B0-2B436A28FDCB}" type="slidenum">
              <a:rPr lang="en-US"/>
              <a:pPr/>
              <a:t>18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Cranial Nerves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38100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Olfactory (I)</a:t>
            </a:r>
          </a:p>
          <a:p>
            <a:pPr>
              <a:lnSpc>
                <a:spcPct val="90000"/>
              </a:lnSpc>
            </a:pPr>
            <a:r>
              <a:rPr lang="en-US"/>
              <a:t>Optic (II)</a:t>
            </a:r>
          </a:p>
          <a:p>
            <a:pPr>
              <a:lnSpc>
                <a:spcPct val="90000"/>
              </a:lnSpc>
            </a:pPr>
            <a:r>
              <a:rPr lang="en-US"/>
              <a:t>Oculomotor (III)</a:t>
            </a:r>
          </a:p>
          <a:p>
            <a:pPr>
              <a:lnSpc>
                <a:spcPct val="90000"/>
              </a:lnSpc>
            </a:pPr>
            <a:r>
              <a:rPr lang="en-US"/>
              <a:t>Trochlear (IV)</a:t>
            </a:r>
          </a:p>
          <a:p>
            <a:pPr>
              <a:lnSpc>
                <a:spcPct val="90000"/>
              </a:lnSpc>
            </a:pPr>
            <a:r>
              <a:rPr lang="en-US"/>
              <a:t>Trigeminal (V)</a:t>
            </a:r>
          </a:p>
          <a:p>
            <a:pPr>
              <a:lnSpc>
                <a:spcPct val="90000"/>
              </a:lnSpc>
            </a:pPr>
            <a:r>
              <a:rPr lang="en-US"/>
              <a:t>Abducens (VI)</a:t>
            </a:r>
          </a:p>
          <a:p>
            <a:pPr>
              <a:lnSpc>
                <a:spcPct val="90000"/>
              </a:lnSpc>
            </a:pPr>
            <a:r>
              <a:rPr lang="en-US"/>
              <a:t>Facial (VII)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057400"/>
            <a:ext cx="4267200" cy="4114800"/>
          </a:xfrm>
        </p:spPr>
        <p:txBody>
          <a:bodyPr/>
          <a:lstStyle/>
          <a:p>
            <a:r>
              <a:rPr lang="en-US"/>
              <a:t>Vestibulocochlear (VIII)</a:t>
            </a:r>
          </a:p>
          <a:p>
            <a:pPr lvl="1"/>
            <a:r>
              <a:rPr lang="en-US"/>
              <a:t>Also known as auditory</a:t>
            </a:r>
          </a:p>
          <a:p>
            <a:r>
              <a:rPr lang="en-US"/>
              <a:t>Glossopharyngeal (IX)</a:t>
            </a:r>
          </a:p>
          <a:p>
            <a:r>
              <a:rPr lang="en-US"/>
              <a:t>Vagus (X)</a:t>
            </a:r>
          </a:p>
          <a:p>
            <a:r>
              <a:rPr lang="en-US"/>
              <a:t>Accessory (XI)</a:t>
            </a:r>
          </a:p>
          <a:p>
            <a:pPr lvl="1"/>
            <a:r>
              <a:rPr lang="en-US"/>
              <a:t>Also known as spinal accessory</a:t>
            </a:r>
          </a:p>
          <a:p>
            <a:r>
              <a:rPr lang="en-US"/>
              <a:t>Hypoglossal (XII)</a:t>
            </a:r>
          </a:p>
        </p:txBody>
      </p:sp>
    </p:spTree>
    <p:extLst>
      <p:ext uri="{BB962C8B-B14F-4D97-AF65-F5344CB8AC3E}">
        <p14:creationId xmlns:p14="http://schemas.microsoft.com/office/powerpoint/2010/main" val="4694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3" autoUpdateAnimBg="0"/>
      <p:bldP spid="28676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3D4E229B-925F-4FED-AC02-44E737997DC8}" type="slidenum">
              <a:rPr lang="en-US"/>
              <a:pPr/>
              <a:t>19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Mnemonic Aids for Cranial Nerves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69925" y="1889125"/>
            <a:ext cx="794067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Times" pitchFamily="12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" pitchFamily="124" charset="0"/>
              </a:rPr>
              <a:t>On Old Olympus Towering Tops A Famous Vocal German Viewed Some Hops</a:t>
            </a:r>
          </a:p>
          <a:p>
            <a:pPr lvl="1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Times" pitchFamily="12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" pitchFamily="124" charset="0"/>
              </a:rPr>
              <a:t>Olfactory, Optic, </a:t>
            </a:r>
            <a:r>
              <a:rPr lang="en-US" sz="2200" dirty="0" err="1">
                <a:solidFill>
                  <a:srgbClr val="000000"/>
                </a:solidFill>
                <a:latin typeface="Times" pitchFamily="124" charset="0"/>
              </a:rPr>
              <a:t>Oculomotor</a:t>
            </a:r>
            <a:r>
              <a:rPr lang="en-US" sz="2200" dirty="0">
                <a:solidFill>
                  <a:srgbClr val="000000"/>
                </a:solidFill>
                <a:latin typeface="Times" pitchFamily="124" charset="0"/>
              </a:rPr>
              <a:t>, Trochlear, Trigeminal, </a:t>
            </a:r>
            <a:r>
              <a:rPr lang="en-US" sz="2200" dirty="0" err="1">
                <a:solidFill>
                  <a:srgbClr val="000000"/>
                </a:solidFill>
                <a:latin typeface="Times" pitchFamily="124" charset="0"/>
              </a:rPr>
              <a:t>Abducens</a:t>
            </a:r>
            <a:r>
              <a:rPr lang="en-US" sz="2200" dirty="0">
                <a:solidFill>
                  <a:srgbClr val="000000"/>
                </a:solidFill>
                <a:latin typeface="Times" pitchFamily="124" charset="0"/>
              </a:rPr>
              <a:t>, Facial, </a:t>
            </a:r>
            <a:r>
              <a:rPr lang="en-US" sz="2200" dirty="0" err="1">
                <a:solidFill>
                  <a:srgbClr val="000000"/>
                </a:solidFill>
                <a:latin typeface="Times" pitchFamily="124" charset="0"/>
              </a:rPr>
              <a:t>Vestibulocochlear</a:t>
            </a:r>
            <a:r>
              <a:rPr lang="en-US" sz="2200" dirty="0">
                <a:solidFill>
                  <a:srgbClr val="000000"/>
                </a:solidFill>
                <a:latin typeface="Times" pitchFamily="124" charset="0"/>
              </a:rPr>
              <a:t>, Glossopharyngeal, </a:t>
            </a:r>
            <a:r>
              <a:rPr lang="en-US" sz="2200" dirty="0" err="1">
                <a:solidFill>
                  <a:srgbClr val="000000"/>
                </a:solidFill>
                <a:latin typeface="Times" pitchFamily="124" charset="0"/>
              </a:rPr>
              <a:t>Vagus</a:t>
            </a:r>
            <a:r>
              <a:rPr lang="en-US" sz="2200" dirty="0">
                <a:solidFill>
                  <a:srgbClr val="000000"/>
                </a:solidFill>
                <a:latin typeface="Times" pitchFamily="124" charset="0"/>
              </a:rPr>
              <a:t>, Spinal Accessory (Accessory), Hypoglossal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" pitchFamily="12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" pitchFamily="124" charset="0"/>
              </a:rPr>
              <a:t>Oh. Oh. Ooh...To Touch And Feel Very Green Vegetables...A H !!!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imes" pitchFamily="124" charset="0"/>
              </a:rPr>
              <a:t> Oh, once one takes the anatomy final- very good vacations are heavenly!</a:t>
            </a:r>
          </a:p>
        </p:txBody>
      </p:sp>
    </p:spTree>
    <p:extLst>
      <p:ext uri="{BB962C8B-B14F-4D97-AF65-F5344CB8AC3E}">
        <p14:creationId xmlns:p14="http://schemas.microsoft.com/office/powerpoint/2010/main" val="32269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Cranial Nerves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2918307D-2213-4DBD-AF2A-EC65026F6454}" type="slidenum">
              <a:rPr lang="en-US"/>
              <a:pPr/>
              <a:t>20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Mnemonic Aids for Cranial Nerves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69925" y="1889125"/>
            <a:ext cx="7940675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Times" pitchFamily="12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" pitchFamily="124" charset="0"/>
              </a:rPr>
              <a:t>To remember at least part of the sequence of the first set of cranial nerves that begin with the letter O, try this –</a:t>
            </a:r>
          </a:p>
          <a:p>
            <a:r>
              <a:rPr lang="en-US" sz="2000" b="1" dirty="0">
                <a:solidFill>
                  <a:srgbClr val="000000"/>
                </a:solidFill>
                <a:latin typeface="Times" pitchFamily="124" charset="0"/>
              </a:rPr>
              <a:t>You have I nose. You have II eyes.</a:t>
            </a:r>
          </a:p>
          <a:p>
            <a:r>
              <a:rPr lang="en-US" sz="2000" b="1" dirty="0">
                <a:solidFill>
                  <a:srgbClr val="000000"/>
                </a:solidFill>
                <a:latin typeface="Times" pitchFamily="124" charset="0"/>
              </a:rPr>
              <a:t>I - Olfactory; II -- Optic</a:t>
            </a:r>
          </a:p>
        </p:txBody>
      </p:sp>
    </p:spTree>
    <p:extLst>
      <p:ext uri="{BB962C8B-B14F-4D97-AF65-F5344CB8AC3E}">
        <p14:creationId xmlns:p14="http://schemas.microsoft.com/office/powerpoint/2010/main" val="33940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8F2F32FD-F0A1-4A75-9E7F-C5614DA7BFE3}" type="slidenum">
              <a:rPr lang="en-US"/>
              <a:pPr/>
              <a:t>21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/>
              <a:t>Mnemonic Aids for Cranial Nerves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69925" y="1889125"/>
            <a:ext cx="794067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/>
            <a:r>
              <a:rPr lang="en-US" sz="2000" dirty="0" err="1">
                <a:solidFill>
                  <a:srgbClr val="4169E1"/>
                </a:solidFill>
                <a:latin typeface="Times" pitchFamily="124" charset="0"/>
              </a:rPr>
              <a:t>OL</a:t>
            </a:r>
            <a:r>
              <a:rPr lang="en-US" sz="2000" dirty="0" err="1">
                <a:solidFill>
                  <a:srgbClr val="000000"/>
                </a:solidFill>
                <a:latin typeface="Times" pitchFamily="12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Times" pitchFamily="124" charset="0"/>
              </a:rPr>
              <a:t> </a:t>
            </a:r>
          </a:p>
          <a:p>
            <a:pPr lvl="4"/>
            <a:r>
              <a:rPr lang="en-US" sz="2000" dirty="0" err="1">
                <a:solidFill>
                  <a:srgbClr val="4169E1"/>
                </a:solidFill>
                <a:latin typeface="Times" pitchFamily="124" charset="0"/>
              </a:rPr>
              <a:t>OP</a:t>
            </a:r>
            <a:r>
              <a:rPr lang="en-US" sz="2000" dirty="0" err="1">
                <a:solidFill>
                  <a:srgbClr val="000000"/>
                </a:solidFill>
                <a:latin typeface="Times" pitchFamily="124" charset="0"/>
              </a:rPr>
              <a:t>ie</a:t>
            </a:r>
            <a:endParaRPr lang="en-US" sz="2000" dirty="0">
              <a:solidFill>
                <a:srgbClr val="000000"/>
              </a:solidFill>
              <a:latin typeface="Times" pitchFamily="124" charset="0"/>
            </a:endParaRPr>
          </a:p>
          <a:p>
            <a:pPr lvl="4"/>
            <a:r>
              <a:rPr lang="en-US" sz="2000" dirty="0" err="1">
                <a:solidFill>
                  <a:srgbClr val="4169E1"/>
                </a:solidFill>
                <a:latin typeface="Times" pitchFamily="124" charset="0"/>
              </a:rPr>
              <a:t>OC</a:t>
            </a:r>
            <a:r>
              <a:rPr lang="en-US" sz="2000" dirty="0" err="1">
                <a:solidFill>
                  <a:srgbClr val="000000"/>
                </a:solidFill>
                <a:latin typeface="Times" pitchFamily="124" charset="0"/>
              </a:rPr>
              <a:t>casionally</a:t>
            </a:r>
            <a:endParaRPr lang="en-US" sz="2000" dirty="0">
              <a:solidFill>
                <a:srgbClr val="000000"/>
              </a:solidFill>
              <a:latin typeface="Times" pitchFamily="124" charset="0"/>
            </a:endParaRPr>
          </a:p>
          <a:p>
            <a:pPr lvl="4"/>
            <a:r>
              <a:rPr lang="en-US" sz="2000" dirty="0" err="1">
                <a:solidFill>
                  <a:srgbClr val="4169E1"/>
                </a:solidFill>
                <a:latin typeface="Times" pitchFamily="124" charset="0"/>
              </a:rPr>
              <a:t>TR</a:t>
            </a:r>
            <a:r>
              <a:rPr lang="en-US" sz="2000" dirty="0" err="1">
                <a:solidFill>
                  <a:srgbClr val="000000"/>
                </a:solidFill>
                <a:latin typeface="Times" pitchFamily="124" charset="0"/>
              </a:rPr>
              <a:t>ies</a:t>
            </a:r>
            <a:r>
              <a:rPr lang="en-US" sz="2000" dirty="0">
                <a:solidFill>
                  <a:srgbClr val="000000"/>
                </a:solidFill>
                <a:latin typeface="Times" pitchFamily="124" charset="0"/>
              </a:rPr>
              <a:t> </a:t>
            </a:r>
          </a:p>
          <a:p>
            <a:pPr lvl="4"/>
            <a:r>
              <a:rPr lang="en-US" sz="2000" dirty="0" err="1">
                <a:solidFill>
                  <a:srgbClr val="4169E1"/>
                </a:solidFill>
                <a:latin typeface="Times" pitchFamily="124" charset="0"/>
              </a:rPr>
              <a:t>TRIG</a:t>
            </a:r>
            <a:r>
              <a:rPr lang="en-US" sz="2000" dirty="0" err="1">
                <a:solidFill>
                  <a:srgbClr val="000000"/>
                </a:solidFill>
                <a:latin typeface="Times" pitchFamily="124" charset="0"/>
              </a:rPr>
              <a:t>onometry</a:t>
            </a:r>
            <a:r>
              <a:rPr lang="en-US" sz="2000" dirty="0">
                <a:solidFill>
                  <a:srgbClr val="000000"/>
                </a:solidFill>
                <a:latin typeface="Times" pitchFamily="124" charset="0"/>
              </a:rPr>
              <a:t> </a:t>
            </a:r>
          </a:p>
          <a:p>
            <a:pPr lvl="4"/>
            <a:r>
              <a:rPr lang="en-US" sz="2000" dirty="0">
                <a:solidFill>
                  <a:srgbClr val="4169E1"/>
                </a:solidFill>
                <a:latin typeface="Times" pitchFamily="124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Times" pitchFamily="124" charset="0"/>
              </a:rPr>
              <a:t>nd </a:t>
            </a:r>
          </a:p>
          <a:p>
            <a:pPr lvl="4"/>
            <a:r>
              <a:rPr lang="en-US" sz="2000" dirty="0">
                <a:solidFill>
                  <a:srgbClr val="4169E1"/>
                </a:solidFill>
                <a:latin typeface="Times" pitchFamily="124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Times" pitchFamily="124" charset="0"/>
              </a:rPr>
              <a:t>eels </a:t>
            </a:r>
          </a:p>
          <a:p>
            <a:pPr lvl="4"/>
            <a:r>
              <a:rPr lang="en-US" sz="2000" dirty="0" err="1">
                <a:solidFill>
                  <a:srgbClr val="4169E1"/>
                </a:solidFill>
                <a:latin typeface="Times" pitchFamily="124" charset="0"/>
              </a:rPr>
              <a:t>VE</a:t>
            </a:r>
            <a:r>
              <a:rPr lang="en-US" sz="2000" dirty="0" err="1">
                <a:solidFill>
                  <a:srgbClr val="000000"/>
                </a:solidFill>
                <a:latin typeface="Times" pitchFamily="124" charset="0"/>
              </a:rPr>
              <a:t>ry</a:t>
            </a:r>
            <a:r>
              <a:rPr lang="en-US" sz="2000" dirty="0">
                <a:solidFill>
                  <a:srgbClr val="000000"/>
                </a:solidFill>
                <a:latin typeface="Times" pitchFamily="124" charset="0"/>
              </a:rPr>
              <a:t> </a:t>
            </a:r>
          </a:p>
          <a:p>
            <a:pPr lvl="4"/>
            <a:r>
              <a:rPr lang="en-US" sz="2000" dirty="0" err="1">
                <a:solidFill>
                  <a:srgbClr val="4169E1"/>
                </a:solidFill>
                <a:latin typeface="Times" pitchFamily="124" charset="0"/>
              </a:rPr>
              <a:t>GLO</a:t>
            </a:r>
            <a:r>
              <a:rPr lang="en-US" sz="2000" dirty="0" err="1">
                <a:solidFill>
                  <a:srgbClr val="000000"/>
                </a:solidFill>
                <a:latin typeface="Times" pitchFamily="124" charset="0"/>
              </a:rPr>
              <a:t>omy</a:t>
            </a:r>
            <a:r>
              <a:rPr lang="en-US" sz="2000" dirty="0">
                <a:solidFill>
                  <a:srgbClr val="000000"/>
                </a:solidFill>
                <a:latin typeface="Times" pitchFamily="124" charset="0"/>
              </a:rPr>
              <a:t> </a:t>
            </a:r>
          </a:p>
          <a:p>
            <a:pPr lvl="4"/>
            <a:r>
              <a:rPr lang="en-US" sz="2000" dirty="0" err="1">
                <a:solidFill>
                  <a:srgbClr val="4169E1"/>
                </a:solidFill>
                <a:latin typeface="Times" pitchFamily="124" charset="0"/>
              </a:rPr>
              <a:t>VAGU</a:t>
            </a:r>
            <a:r>
              <a:rPr lang="en-US" sz="2000" dirty="0" err="1">
                <a:solidFill>
                  <a:srgbClr val="000000"/>
                </a:solidFill>
                <a:latin typeface="Times" pitchFamily="12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Times" pitchFamily="124" charset="0"/>
              </a:rPr>
              <a:t> </a:t>
            </a:r>
          </a:p>
          <a:p>
            <a:pPr lvl="4"/>
            <a:r>
              <a:rPr lang="en-US" sz="2000" dirty="0">
                <a:solidFill>
                  <a:srgbClr val="4169E1"/>
                </a:solidFill>
                <a:latin typeface="Times" pitchFamily="124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Times" pitchFamily="124" charset="0"/>
              </a:rPr>
              <a:t>nd </a:t>
            </a:r>
          </a:p>
          <a:p>
            <a:pPr lvl="4"/>
            <a:r>
              <a:rPr lang="en-US" sz="2000" dirty="0" err="1">
                <a:solidFill>
                  <a:srgbClr val="4169E1"/>
                </a:solidFill>
                <a:latin typeface="Times" pitchFamily="124" charset="0"/>
              </a:rPr>
              <a:t>HYPO</a:t>
            </a:r>
            <a:r>
              <a:rPr lang="en-US" sz="2000" dirty="0" err="1">
                <a:solidFill>
                  <a:srgbClr val="000000"/>
                </a:solidFill>
                <a:latin typeface="Times" pitchFamily="124" charset="0"/>
              </a:rPr>
              <a:t>active</a:t>
            </a:r>
            <a:endParaRPr lang="en-US" sz="2000" dirty="0">
              <a:solidFill>
                <a:srgbClr val="000000"/>
              </a:solidFill>
              <a:latin typeface="Times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78F0C551-B6E2-4897-93DA-6830A2F3F52E}" type="slidenum">
              <a:rPr lang="en-US"/>
              <a:pPr/>
              <a:t>22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/>
              <a:t>Mnemonic Aids for Sensory and /or Motor Functions of Cranial Nerves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" y="2208212"/>
            <a:ext cx="79406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Times" pitchFamily="12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Some Say Marry Money, But My Brother Says Big Business Matters More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" pitchFamily="124" charset="0"/>
              </a:rPr>
              <a:t>The first letter of each word signifies whether the particular cranial nerve is sensory only (S); motor (M); or both sensory and motor (B) </a:t>
            </a:r>
          </a:p>
        </p:txBody>
      </p:sp>
    </p:spTree>
    <p:extLst>
      <p:ext uri="{BB962C8B-B14F-4D97-AF65-F5344CB8AC3E}">
        <p14:creationId xmlns:p14="http://schemas.microsoft.com/office/powerpoint/2010/main" val="9767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C1551B8C-6318-4D67-B367-47619B9FF5AB}" type="slidenum">
              <a:rPr lang="en-US"/>
              <a:pPr/>
              <a:t>23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Cranial Nerves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343400" cy="990600"/>
          </a:xfrm>
        </p:spPr>
        <p:txBody>
          <a:bodyPr/>
          <a:lstStyle/>
          <a:p>
            <a:r>
              <a:rPr lang="en-US" sz="2800"/>
              <a:t>Olfactory (I)</a:t>
            </a:r>
            <a:endParaRPr lang="en-US"/>
          </a:p>
          <a:p>
            <a:pPr lvl="1"/>
            <a:r>
              <a:rPr lang="en-US" sz="2400"/>
              <a:t>Sensory (smell)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9540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27241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/>
              <a:t> Optic (II)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/>
              <a:t> Sensory (sight)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04800" y="3429000"/>
            <a:ext cx="4038600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/>
              <a:t> Oculomotor (III)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/>
              <a:t> Motor (4 of 6 eye muscles)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/>
              <a:t> Parasympathetic (constriction of pupil, movement of lens)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1" grpId="0" autoUpdateAnimBg="0"/>
      <p:bldP spid="3482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EBE8E85B-E8BF-4F9D-851E-33154F7FCB95}" type="slidenum">
              <a:rPr lang="en-US"/>
              <a:pPr/>
              <a:t>24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Cranial Nerves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3962400" cy="1066800"/>
          </a:xfrm>
        </p:spPr>
        <p:txBody>
          <a:bodyPr/>
          <a:lstStyle/>
          <a:p>
            <a:r>
              <a:rPr lang="en-US" sz="2800"/>
              <a:t>Trochlear (IV)</a:t>
            </a:r>
          </a:p>
          <a:p>
            <a:pPr lvl="1"/>
            <a:r>
              <a:rPr lang="en-US" sz="2400"/>
              <a:t>Motor (1 eye muscle)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81000" y="2438400"/>
            <a:ext cx="40386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 Trigeminal (V)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 Sensory (face, nasal cavity, cheeks, lips, skin of mandible)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Motor (muscles of mastication, anterior belly of digastric, mylohyoid)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81000" y="5105400"/>
            <a:ext cx="3502025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 Abducens (VI)</a:t>
            </a:r>
            <a:endParaRPr lang="en-US" sz="2800" b="1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 Motor (1 eye muscle)</a:t>
            </a:r>
          </a:p>
        </p:txBody>
      </p:sp>
    </p:spTree>
    <p:extLst>
      <p:ext uri="{BB962C8B-B14F-4D97-AF65-F5344CB8AC3E}">
        <p14:creationId xmlns:p14="http://schemas.microsoft.com/office/powerpoint/2010/main" val="19790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8" grpId="0" autoUpdateAnimBg="0"/>
      <p:bldP spid="3584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3A4E65F1-7A55-4620-BAC6-58FECF95C88B}" type="slidenum">
              <a:rPr lang="en-US"/>
              <a:pPr/>
              <a:t>25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Cranial Nerves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3657600" cy="2514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Facial (VII)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Sensory (taste)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Motor (facial muscles, posterior belly of digastric)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Parasympathetic (salivary glands, glands of nasal cavity)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3638550"/>
            <a:ext cx="3886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 </a:t>
            </a:r>
            <a:r>
              <a:rPr lang="en-US"/>
              <a:t>Vestibulocochlear (VIII)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Sensory (hearing and balance)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4598988"/>
            <a:ext cx="42672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 </a:t>
            </a:r>
            <a:r>
              <a:rPr lang="en-US"/>
              <a:t>Glossopharyngeal (IX)</a:t>
            </a:r>
            <a:endParaRPr lang="en-US" b="1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Sensory (taste, back of mouth, tonsils, middle ear)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Motor (1 muscle of pharynx)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Parasympathetic (salivary gland, glands of tongue)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6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EC32C6DC-EDFE-468F-B9EA-1C84270235BE}" type="slidenum">
              <a:rPr lang="en-US"/>
              <a:pPr/>
              <a:t>26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Cranial Nerves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3434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Vagus (X)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Sensory (taste, back of mouth, larynx, thoracic and abdominal organs)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Motor (muscles of larynx, 1 muscle of tongue)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Parasympathetic (thoracic and abdominal organs)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4800" y="3810000"/>
            <a:ext cx="3810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 </a:t>
            </a:r>
            <a:r>
              <a:rPr lang="en-US"/>
              <a:t>Accessory (XI)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Motor (sternocleidomastoid, trapezius)</a:t>
            </a:r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2667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 </a:t>
            </a:r>
            <a:r>
              <a:rPr lang="en-US"/>
              <a:t>Hypoglossal (XII)</a:t>
            </a:r>
            <a:endParaRPr lang="en-US" b="1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Motor (tongue and throat muscles)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6350"/>
            <a:ext cx="45529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  <p:bldP spid="3789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13-</a:t>
            </a:r>
            <a:fld id="{50285FB3-6DD4-4BAE-8D67-7D449DCEBD5E}" type="slidenum">
              <a:rPr lang="en-US"/>
              <a:pPr/>
              <a:t>27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to Remember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Cranial nerves are part of the peripheral nervous system.</a:t>
            </a:r>
          </a:p>
          <a:p>
            <a:r>
              <a:rPr lang="en-US" sz="2800"/>
              <a:t>Carry sensory or motor information or a combination and function in parasympathetic nervous system.</a:t>
            </a:r>
          </a:p>
          <a:p>
            <a:r>
              <a:rPr lang="en-US" sz="2800"/>
              <a:t>Cranial nerves I, II and VIII are purely sensory.</a:t>
            </a:r>
          </a:p>
          <a:p>
            <a:r>
              <a:rPr lang="en-US" sz="2800"/>
              <a:t>Cranial nerves III, IV, VI, XI and XII are motor (although also function for proprioception).</a:t>
            </a:r>
          </a:p>
        </p:txBody>
      </p:sp>
    </p:spTree>
    <p:extLst>
      <p:ext uri="{BB962C8B-B14F-4D97-AF65-F5344CB8AC3E}">
        <p14:creationId xmlns:p14="http://schemas.microsoft.com/office/powerpoint/2010/main" val="38231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Spinal Nerves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31 </a:t>
            </a:r>
            <a:r>
              <a:rPr lang="en-US" dirty="0" err="1" smtClean="0"/>
              <a:t>prs</a:t>
            </a:r>
            <a:r>
              <a:rPr lang="en-US" dirty="0" smtClean="0"/>
              <a:t> of spinal nerves</a:t>
            </a:r>
          </a:p>
          <a:p>
            <a:r>
              <a:rPr lang="en-US" dirty="0" smtClean="0"/>
              <a:t>They supply all parts of the body except the head &amp; some areas of the neck.</a:t>
            </a:r>
          </a:p>
          <a:p>
            <a:r>
              <a:rPr lang="en-US" dirty="0" smtClean="0"/>
              <a:t>Spinal </a:t>
            </a:r>
            <a:r>
              <a:rPr lang="en-US" dirty="0"/>
              <a:t>nerves are all classified as MIXED (contain both sensory and motor fibers)</a:t>
            </a:r>
          </a:p>
          <a:p>
            <a:r>
              <a:rPr lang="en-US" dirty="0"/>
              <a:t>They are named according to the portion of the spinal cord from which they LEAVE.</a:t>
            </a:r>
          </a:p>
        </p:txBody>
      </p:sp>
    </p:spTree>
    <p:extLst>
      <p:ext uri="{BB962C8B-B14F-4D97-AF65-F5344CB8AC3E}">
        <p14:creationId xmlns:p14="http://schemas.microsoft.com/office/powerpoint/2010/main" val="33467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12pr of cranial nerves</a:t>
            </a:r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2 </a:t>
            </a:r>
            <a:r>
              <a:rPr lang="en-US" dirty="0" err="1" smtClean="0"/>
              <a:t>pr</a:t>
            </a:r>
            <a:r>
              <a:rPr lang="en-US" dirty="0" smtClean="0"/>
              <a:t> attach to the forebrain and the rest are associated w/the brain stem</a:t>
            </a:r>
          </a:p>
          <a:p>
            <a:r>
              <a:rPr lang="en-US" dirty="0" smtClean="0"/>
              <a:t>Almost all (except the </a:t>
            </a:r>
            <a:r>
              <a:rPr lang="en-US" dirty="0" err="1" smtClean="0"/>
              <a:t>vagus</a:t>
            </a:r>
            <a:r>
              <a:rPr lang="en-US" dirty="0" smtClean="0"/>
              <a:t>) serve only head and neck structures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vagus</a:t>
            </a:r>
            <a:r>
              <a:rPr lang="en-US" dirty="0" smtClean="0"/>
              <a:t> nerve extends into the abdomen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1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en-US"/>
              <a:t>Spinal Nerves (cont’d)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1"/>
            <a:ext cx="4038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/>
              <a:t>4 areas:</a:t>
            </a:r>
            <a:r>
              <a:rPr lang="en-US" sz="2800" dirty="0"/>
              <a:t>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1.  </a:t>
            </a:r>
            <a:r>
              <a:rPr lang="en-US" sz="2400" b="1" i="1" dirty="0"/>
              <a:t>cervical</a:t>
            </a:r>
            <a:r>
              <a:rPr lang="en-US" sz="2400" dirty="0"/>
              <a:t> (8 pair) C1-C8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2.  </a:t>
            </a:r>
            <a:r>
              <a:rPr lang="en-US" sz="2400" b="1" i="1" dirty="0"/>
              <a:t>thoracic</a:t>
            </a:r>
            <a:r>
              <a:rPr lang="en-US" sz="2400" dirty="0"/>
              <a:t> (12 pair) T1-T12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3.  </a:t>
            </a:r>
            <a:r>
              <a:rPr lang="en-US" sz="2400" b="1" i="1" dirty="0"/>
              <a:t>lumbar</a:t>
            </a:r>
            <a:r>
              <a:rPr lang="en-US" sz="2400" i="1" dirty="0"/>
              <a:t> </a:t>
            </a:r>
            <a:r>
              <a:rPr lang="en-US" sz="2400" dirty="0"/>
              <a:t>(5 pair) L1-L5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4.  </a:t>
            </a:r>
            <a:r>
              <a:rPr lang="en-US" sz="2400" b="1" i="1" dirty="0"/>
              <a:t>sacral</a:t>
            </a:r>
            <a:r>
              <a:rPr lang="en-US" sz="2400" b="1" dirty="0"/>
              <a:t> </a:t>
            </a:r>
            <a:r>
              <a:rPr lang="en-US" sz="2400" dirty="0"/>
              <a:t>(5 pair) S1-S5</a:t>
            </a:r>
          </a:p>
          <a:p>
            <a:pPr lvl="2">
              <a:lnSpc>
                <a:spcPct val="90000"/>
              </a:lnSpc>
            </a:pPr>
            <a:r>
              <a:rPr lang="en-US" sz="2000" b="1" i="1" dirty="0"/>
              <a:t>Coccygeal nerves</a:t>
            </a:r>
            <a:r>
              <a:rPr lang="en-US" sz="2000" b="1" dirty="0"/>
              <a:t> </a:t>
            </a:r>
            <a:r>
              <a:rPr lang="en-US" sz="2000" b="1" dirty="0" smtClean="0"/>
              <a:t>– </a:t>
            </a:r>
            <a:r>
              <a:rPr lang="en-US" sz="2000" dirty="0" smtClean="0"/>
              <a:t>very tiny (1pair</a:t>
            </a:r>
            <a:r>
              <a:rPr lang="en-US" sz="2000" dirty="0"/>
              <a:t>) Terminal end of spinal cord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174" name="Picture 6" descr="divisionsof whole sp cord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04800"/>
            <a:ext cx="2781300" cy="6156325"/>
          </a:xfrm>
        </p:spPr>
      </p:pic>
    </p:spTree>
    <p:extLst>
      <p:ext uri="{BB962C8B-B14F-4D97-AF65-F5344CB8AC3E}">
        <p14:creationId xmlns:p14="http://schemas.microsoft.com/office/powerpoint/2010/main" val="31586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There are 8pr of cervical nerves but only 7 cervical vertebrae </a:t>
            </a:r>
            <a:r>
              <a:rPr lang="en-US" dirty="0" smtClean="0"/>
              <a:t>because the 1</a:t>
            </a:r>
            <a:r>
              <a:rPr lang="en-US" baseline="30000" dirty="0" smtClean="0"/>
              <a:t>st</a:t>
            </a:r>
            <a:r>
              <a:rPr lang="en-US" dirty="0" smtClean="0"/>
              <a:t> 7pr exit the vertebral canal </a:t>
            </a:r>
            <a:r>
              <a:rPr lang="en-US" b="1" i="1" u="sng" dirty="0" smtClean="0"/>
              <a:t>superior</a:t>
            </a:r>
            <a:r>
              <a:rPr lang="en-US" dirty="0" smtClean="0"/>
              <a:t> to the vertebrae for which they’re named.</a:t>
            </a:r>
          </a:p>
          <a:p>
            <a:r>
              <a:rPr lang="en-US" i="1" u="sng" dirty="0" smtClean="0"/>
              <a:t>C8 exits inferior </a:t>
            </a:r>
            <a:r>
              <a:rPr lang="en-US" dirty="0" smtClean="0"/>
              <a:t>to the 7</a:t>
            </a:r>
            <a:r>
              <a:rPr lang="en-US" baseline="30000" dirty="0" smtClean="0"/>
              <a:t>th</a:t>
            </a:r>
            <a:r>
              <a:rPr lang="en-US" dirty="0" smtClean="0"/>
              <a:t> cervical vertebrae (</a:t>
            </a:r>
            <a:r>
              <a:rPr lang="en-US" dirty="0" err="1" smtClean="0"/>
              <a:t>betw</a:t>
            </a:r>
            <a:r>
              <a:rPr lang="en-US" dirty="0" smtClean="0"/>
              <a:t>. C7 &amp; T1).</a:t>
            </a:r>
          </a:p>
          <a:p>
            <a:r>
              <a:rPr lang="en-US" dirty="0" smtClean="0"/>
              <a:t>Below the cervical level, </a:t>
            </a:r>
            <a:r>
              <a:rPr lang="en-US" dirty="0" err="1" smtClean="0"/>
              <a:t>ea</a:t>
            </a:r>
            <a:r>
              <a:rPr lang="en-US" dirty="0" smtClean="0"/>
              <a:t> spinal nerve leaves the vertebral column </a:t>
            </a:r>
            <a:r>
              <a:rPr lang="en-US" i="1" u="sng" dirty="0" smtClean="0"/>
              <a:t>inferior</a:t>
            </a:r>
            <a:r>
              <a:rPr lang="en-US" dirty="0" smtClean="0"/>
              <a:t> to the same numbered vertebra.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48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Ea</a:t>
            </a:r>
            <a:r>
              <a:rPr lang="en-US" dirty="0" smtClean="0"/>
              <a:t> spinal nerve connects to the spinal cord by a dorsal root &amp; a ventral root. </a:t>
            </a:r>
          </a:p>
          <a:p>
            <a:r>
              <a:rPr lang="en-US" dirty="0" smtClean="0"/>
              <a:t>Ventral roots contain motor (efferent) fibers &amp; innervate the skeletal muscles</a:t>
            </a:r>
          </a:p>
          <a:p>
            <a:r>
              <a:rPr lang="en-US" dirty="0" smtClean="0"/>
              <a:t>Dorsal roots contain sensory (afferent) fibers that conduct impulses from peripheral receptors to spinal cord.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Spinal nerves are short (1-2 cm) &amp; divide into a dorsal, a ventral ramus, &amp; a tiny meningeal branch that reenters vertebral canal to innervate meninges &amp; </a:t>
            </a:r>
            <a:r>
              <a:rPr lang="en-US" dirty="0" err="1" smtClean="0"/>
              <a:t>bl.vessels</a:t>
            </a:r>
            <a:r>
              <a:rPr lang="en-US" dirty="0" smtClean="0"/>
              <a:t> inside</a:t>
            </a:r>
          </a:p>
          <a:p>
            <a:r>
              <a:rPr lang="en-US" dirty="0" smtClean="0"/>
              <a:t>A </a:t>
            </a:r>
            <a:r>
              <a:rPr lang="en-US" b="1" i="1" dirty="0"/>
              <a:t>rami (ramus) </a:t>
            </a:r>
            <a:r>
              <a:rPr lang="en-US" dirty="0"/>
              <a:t>is a BRANCH of a </a:t>
            </a:r>
            <a:r>
              <a:rPr lang="en-US" dirty="0" smtClean="0"/>
              <a:t>nerve</a:t>
            </a:r>
          </a:p>
          <a:p>
            <a:r>
              <a:rPr lang="en-US" u="sng" dirty="0" smtClean="0"/>
              <a:t>Dorsal rami- </a:t>
            </a:r>
            <a:r>
              <a:rPr lang="en-US" dirty="0" smtClean="0"/>
              <a:t>supply posterior body trunk</a:t>
            </a:r>
          </a:p>
          <a:p>
            <a:r>
              <a:rPr lang="en-US" u="sng" dirty="0" smtClean="0"/>
              <a:t>Ventral rami- </a:t>
            </a:r>
            <a:r>
              <a:rPr lang="en-US" dirty="0" smtClean="0"/>
              <a:t>larger; supply rest of trunk &amp; limbs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Roots</a:t>
            </a:r>
            <a:r>
              <a:rPr lang="en-US" dirty="0" smtClean="0"/>
              <a:t>- lie medial to &amp; form the spinal nerves; each one is strictly sensory or motor.</a:t>
            </a:r>
          </a:p>
          <a:p>
            <a:r>
              <a:rPr lang="en-US" u="sng" dirty="0" smtClean="0"/>
              <a:t>Rami</a:t>
            </a:r>
            <a:r>
              <a:rPr lang="en-US" dirty="0" smtClean="0"/>
              <a:t>- lie distal to &amp; are lateral branches of the spinal nerves; carry both sensory &amp; motor fibers. </a:t>
            </a:r>
          </a:p>
          <a:p>
            <a:r>
              <a:rPr lang="en-US" dirty="0" smtClean="0"/>
              <a:t>Except for T2-T12, all </a:t>
            </a:r>
            <a:r>
              <a:rPr lang="en-US" b="1" i="1" u="sng" dirty="0" smtClean="0"/>
              <a:t>ventral rami </a:t>
            </a:r>
            <a:r>
              <a:rPr lang="en-US" dirty="0" smtClean="0"/>
              <a:t>branch &amp; join </a:t>
            </a:r>
            <a:r>
              <a:rPr lang="en-US" dirty="0" err="1" smtClean="0"/>
              <a:t>ea</a:t>
            </a:r>
            <a:r>
              <a:rPr lang="en-US" dirty="0" smtClean="0"/>
              <a:t> other lateral to vertebral column forming interlacing nerve networks called nerve plexuses. </a:t>
            </a:r>
          </a:p>
          <a:p>
            <a:r>
              <a:rPr lang="en-US" dirty="0" smtClean="0"/>
              <a:t>Plexuses occur in: </a:t>
            </a:r>
            <a:r>
              <a:rPr lang="en-US" i="1" dirty="0" smtClean="0"/>
              <a:t>cervical, brachial, lumbar, and sacral regions</a:t>
            </a:r>
            <a:r>
              <a:rPr lang="en-US" dirty="0" smtClean="0"/>
              <a:t> to serve the limbs.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41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sz="120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175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100"/>
              <a:t>Peripheral Nerves and Nerve Plexus</a:t>
            </a:r>
            <a:endParaRPr lang="en-US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2362200" y="762000"/>
            <a:ext cx="4368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Brachial Plexus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sz="1200"/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990600" y="1004166"/>
            <a:ext cx="6858000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227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en-US" sz="4000" dirty="0" err="1"/>
              <a:t>Branchial</a:t>
            </a:r>
            <a:r>
              <a:rPr lang="en-US" sz="4000" dirty="0"/>
              <a:t> Plexus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sz="1200"/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1530927" y="1119693"/>
            <a:ext cx="6172200" cy="55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en-US" sz="4000" dirty="0" err="1"/>
              <a:t>Branchial</a:t>
            </a:r>
            <a:r>
              <a:rPr lang="en-US" sz="4000" dirty="0"/>
              <a:t> Plexus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sz="1200"/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1371600" y="1027907"/>
            <a:ext cx="6400800" cy="55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Lumbar and Sacral Plexuses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sz="1200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7686675" y="2590800"/>
            <a:ext cx="1219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7229475" y="2514600"/>
            <a:ext cx="16764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7"/>
          <a:stretch>
            <a:fillRect/>
          </a:stretch>
        </p:blipFill>
        <p:spPr bwMode="auto">
          <a:xfrm>
            <a:off x="76200" y="1584325"/>
            <a:ext cx="8915400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according to the structures they serve or their functions.</a:t>
            </a:r>
          </a:p>
          <a:p>
            <a:r>
              <a:rPr lang="en-US" dirty="0" smtClean="0"/>
              <a:t>They are also numbered by Roman numerals rom the most rostral (closest to the front of the brain) to most caudal.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26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Lumbar and Sacral Plexuses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sz="1200"/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7686675" y="2590800"/>
            <a:ext cx="1219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7229475" y="2514600"/>
            <a:ext cx="16764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685800" y="1107281"/>
            <a:ext cx="7848600" cy="57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68475"/>
            <a:ext cx="8610600" cy="3927475"/>
          </a:xfrm>
        </p:spPr>
        <p:txBody>
          <a:bodyPr/>
          <a:lstStyle/>
          <a:p>
            <a:r>
              <a:rPr lang="en-US" dirty="0" smtClean="0"/>
              <a:t>Structure of a n</a:t>
            </a:r>
            <a:r>
              <a:rPr lang="en-US" dirty="0" smtClean="0"/>
              <a:t>erve:</a:t>
            </a:r>
            <a:endParaRPr lang="en-US" dirty="0"/>
          </a:p>
          <a:p>
            <a:pPr lvl="1"/>
            <a:r>
              <a:rPr lang="en-US" u="sng" dirty="0" smtClean="0"/>
              <a:t>Epineurium</a:t>
            </a:r>
            <a:r>
              <a:rPr lang="en-US" dirty="0" smtClean="0"/>
              <a:t>- delicate loose connective tissue that surrounds </a:t>
            </a:r>
            <a:r>
              <a:rPr lang="en-US" dirty="0" err="1" smtClean="0"/>
              <a:t>ea</a:t>
            </a:r>
            <a:r>
              <a:rPr lang="en-US" dirty="0" smtClean="0"/>
              <a:t> axon. </a:t>
            </a:r>
            <a:endParaRPr lang="en-US" dirty="0"/>
          </a:p>
          <a:p>
            <a:pPr lvl="1"/>
            <a:r>
              <a:rPr lang="en-US" u="sng" dirty="0" err="1" smtClean="0"/>
              <a:t>Perineurium</a:t>
            </a:r>
            <a:r>
              <a:rPr lang="en-US" dirty="0" smtClean="0"/>
              <a:t>- coarser connective tissue that wraps bundles of axons into fascicles</a:t>
            </a:r>
            <a:endParaRPr lang="en-US" dirty="0"/>
          </a:p>
          <a:p>
            <a:pPr lvl="1"/>
            <a:r>
              <a:rPr lang="en-US" u="sng" dirty="0" err="1" smtClean="0"/>
              <a:t>Endoneurium</a:t>
            </a:r>
            <a:r>
              <a:rPr lang="en-US" dirty="0" smtClean="0"/>
              <a:t>- tough, fibrous sheath that encloses all the fascicles to form the nerve. 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</a:t>
            </a:r>
            <a:r>
              <a:rPr lang="en-US" dirty="0" smtClean="0"/>
              <a:t>ve Structure/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Peripheral Nerve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sz="1200"/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3352800" y="1223674"/>
            <a:ext cx="35115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PNS, nerves are classified according to the direction in which they transmit impulses:</a:t>
            </a:r>
          </a:p>
          <a:p>
            <a:pPr lvl="1"/>
            <a:r>
              <a:rPr lang="en-US" u="sng" dirty="0" smtClean="0"/>
              <a:t>Mixed nerves- </a:t>
            </a:r>
            <a:r>
              <a:rPr lang="en-US" dirty="0" smtClean="0"/>
              <a:t>both sensory &amp; motor; transmit impulses to &amp; from CNS</a:t>
            </a:r>
          </a:p>
          <a:p>
            <a:pPr lvl="1"/>
            <a:r>
              <a:rPr lang="en-US" u="sng" dirty="0" smtClean="0"/>
              <a:t>Sensory (afferent) nerves- </a:t>
            </a:r>
            <a:r>
              <a:rPr lang="en-US" dirty="0" smtClean="0"/>
              <a:t>carry impulses only towards CNS</a:t>
            </a:r>
          </a:p>
          <a:p>
            <a:pPr lvl="1"/>
            <a:r>
              <a:rPr lang="en-US" u="sng" dirty="0" smtClean="0"/>
              <a:t>Motor (efferent) nerves- </a:t>
            </a:r>
            <a:r>
              <a:rPr lang="en-US" dirty="0" smtClean="0"/>
              <a:t>carry impulses only away from CNS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35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sz="1200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>
            <a:normAutofit/>
          </a:bodyPr>
          <a:lstStyle/>
          <a:p>
            <a:r>
              <a:rPr lang="en-US" sz="3600" dirty="0"/>
              <a:t>Peripheral Distribution of Spinal Nerves</a:t>
            </a:r>
          </a:p>
        </p:txBody>
      </p:sp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1905000" y="1308966"/>
            <a:ext cx="5791200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sz="1200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3600" dirty="0"/>
              <a:t>Peripheral Distribution of Spinal Nerves</a:t>
            </a:r>
          </a:p>
        </p:txBody>
      </p:sp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1066800" y="1501775"/>
            <a:ext cx="6781800" cy="52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79650"/>
            <a:ext cx="8610600" cy="28257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White ramus (</a:t>
            </a:r>
            <a:r>
              <a:rPr lang="en-US" dirty="0" err="1"/>
              <a:t>myelinated</a:t>
            </a:r>
            <a:r>
              <a:rPr lang="en-US" dirty="0"/>
              <a:t> axons)</a:t>
            </a:r>
          </a:p>
          <a:p>
            <a:r>
              <a:rPr lang="en-US" dirty="0"/>
              <a:t>Gray ramus (</a:t>
            </a:r>
            <a:r>
              <a:rPr lang="en-US" dirty="0" err="1"/>
              <a:t>unmyelinated</a:t>
            </a:r>
            <a:r>
              <a:rPr lang="en-US" dirty="0"/>
              <a:t> axons that innervate glands and smooth muscle)</a:t>
            </a:r>
          </a:p>
          <a:p>
            <a:r>
              <a:rPr lang="en-US" dirty="0"/>
              <a:t>Dorsal ramus (sensory and motor innervation to the skin and muscles of the back)</a:t>
            </a:r>
          </a:p>
          <a:p>
            <a:r>
              <a:rPr lang="en-US" dirty="0"/>
              <a:t>Ventral ramus (supplying </a:t>
            </a:r>
            <a:r>
              <a:rPr lang="en-US" dirty="0" err="1"/>
              <a:t>ventrolateral</a:t>
            </a:r>
            <a:r>
              <a:rPr lang="en-US" dirty="0"/>
              <a:t> body surface, body wall and limbs)</a:t>
            </a:r>
          </a:p>
          <a:p>
            <a:r>
              <a:rPr lang="en-US" dirty="0"/>
              <a:t>Each pair of nerves monitors one dermatome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</a:t>
            </a:r>
          </a:p>
        </p:txBody>
      </p:sp>
    </p:spTree>
    <p:extLst>
      <p:ext uri="{BB962C8B-B14F-4D97-AF65-F5344CB8AC3E}">
        <p14:creationId xmlns:p14="http://schemas.microsoft.com/office/powerpoint/2010/main" val="38953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Dermatomes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sz="1200"/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2716213" y="932729"/>
            <a:ext cx="330358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68475"/>
            <a:ext cx="8610600" cy="3927475"/>
          </a:xfrm>
        </p:spPr>
        <p:txBody>
          <a:bodyPr/>
          <a:lstStyle/>
          <a:p>
            <a:r>
              <a:rPr lang="en-US" dirty="0"/>
              <a:t>Sensory neurons</a:t>
            </a:r>
          </a:p>
          <a:p>
            <a:pPr lvl="1"/>
            <a:r>
              <a:rPr lang="en-US" dirty="0"/>
              <a:t>Deliver information to CNS</a:t>
            </a:r>
          </a:p>
          <a:p>
            <a:r>
              <a:rPr lang="en-US" dirty="0"/>
              <a:t>Motor neurons</a:t>
            </a:r>
          </a:p>
          <a:p>
            <a:pPr lvl="1"/>
            <a:r>
              <a:rPr lang="en-US" dirty="0"/>
              <a:t>Distribute commands to peripheral effectors</a:t>
            </a:r>
          </a:p>
          <a:p>
            <a:r>
              <a:rPr lang="en-US" dirty="0"/>
              <a:t>Interneurons</a:t>
            </a:r>
          </a:p>
          <a:p>
            <a:pPr lvl="1"/>
            <a:r>
              <a:rPr lang="en-US" dirty="0"/>
              <a:t>Interpret information and coordinate responses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Principles of Functional Organization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457200" y="1181894"/>
            <a:ext cx="387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93333"/>
                </a:solidFill>
              </a:rPr>
              <a:t>General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4193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cranial nerves are mixed (sensory &amp; motor fibers)</a:t>
            </a:r>
          </a:p>
          <a:p>
            <a:r>
              <a:rPr lang="en-US" dirty="0" smtClean="0"/>
              <a:t>Sensory function only- (I and II)</a:t>
            </a:r>
          </a:p>
          <a:p>
            <a:r>
              <a:rPr lang="en-US" dirty="0" smtClean="0"/>
              <a:t>Carry parasympathetic fibers that serve visceral muscles and glands- (III, VII, IX, &amp; 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u="sng" dirty="0" smtClean="0"/>
              <a:t>Olfactory (S)</a:t>
            </a:r>
            <a:r>
              <a:rPr lang="en-US" dirty="0" smtClean="0"/>
              <a:t>- tiny sensory nerve filaments of smell running from nasal mucosa to synapse w/olfactory bulbs.</a:t>
            </a:r>
          </a:p>
          <a:p>
            <a:r>
              <a:rPr lang="en-US" dirty="0" smtClean="0"/>
              <a:t>II. </a:t>
            </a:r>
            <a:r>
              <a:rPr lang="en-US" u="sng" dirty="0" smtClean="0"/>
              <a:t>Optic (S)</a:t>
            </a:r>
            <a:r>
              <a:rPr lang="en-US" dirty="0" smtClean="0"/>
              <a:t>- is really a brain tract b/c it develops as an outgrowth of the brain</a:t>
            </a:r>
          </a:p>
          <a:p>
            <a:r>
              <a:rPr lang="en-US" dirty="0" smtClean="0"/>
              <a:t>III. </a:t>
            </a:r>
            <a:r>
              <a:rPr lang="en-US" u="sng" dirty="0" err="1" smtClean="0"/>
              <a:t>Oculomotor</a:t>
            </a:r>
            <a:r>
              <a:rPr lang="en-US" u="sng" dirty="0" smtClean="0"/>
              <a:t> (M)- </a:t>
            </a:r>
            <a:r>
              <a:rPr lang="en-US" dirty="0" smtClean="0"/>
              <a:t>“eye mover”; supplies 4 4 of 6 extrinsic muscles that move the eyeball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6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u="sng" dirty="0" smtClean="0"/>
              <a:t>Trochlear (M)</a:t>
            </a:r>
            <a:r>
              <a:rPr lang="en-US" dirty="0" smtClean="0"/>
              <a:t>- “pulley”; innervates an extrinsic eye muscle that loops through a pulley-shaped ligament in the orbit. </a:t>
            </a:r>
          </a:p>
          <a:p>
            <a:r>
              <a:rPr lang="en-US" dirty="0" smtClean="0"/>
              <a:t>V. </a:t>
            </a:r>
            <a:r>
              <a:rPr lang="en-US" u="sng" dirty="0" smtClean="0"/>
              <a:t>Trigeminal (B)- </a:t>
            </a:r>
            <a:r>
              <a:rPr lang="en-US" dirty="0" smtClean="0"/>
              <a:t>“tri=3” branches; largest cranial nerve; supplies sensory fibers to face &amp; motor fibers to chewing muscles.</a:t>
            </a:r>
          </a:p>
          <a:p>
            <a:r>
              <a:rPr lang="en-US" dirty="0" smtClean="0"/>
              <a:t>VI. </a:t>
            </a:r>
            <a:r>
              <a:rPr lang="en-US" u="sng" dirty="0" err="1" smtClean="0"/>
              <a:t>Abducens</a:t>
            </a:r>
            <a:r>
              <a:rPr lang="en-US" u="sng" dirty="0" smtClean="0"/>
              <a:t> (M)-  </a:t>
            </a:r>
            <a:r>
              <a:rPr lang="en-US" dirty="0" smtClean="0"/>
              <a:t>controls extrinsic eye muscle that abducts eyeball (moves laterally)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1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VII. </a:t>
            </a:r>
            <a:r>
              <a:rPr lang="en-US" u="sng" dirty="0" smtClean="0"/>
              <a:t>Facial (B)- </a:t>
            </a:r>
            <a:r>
              <a:rPr lang="en-US" dirty="0" smtClean="0"/>
              <a:t>lg. nerve; innervates muscles of facial expression.</a:t>
            </a:r>
          </a:p>
          <a:p>
            <a:r>
              <a:rPr lang="en-US" dirty="0" smtClean="0"/>
              <a:t>VIII. </a:t>
            </a:r>
            <a:r>
              <a:rPr lang="en-US" u="sng" dirty="0" err="1" smtClean="0"/>
              <a:t>Vestibulocochlear</a:t>
            </a:r>
            <a:r>
              <a:rPr lang="en-US" u="sng" dirty="0" smtClean="0"/>
              <a:t> (S)- </a:t>
            </a:r>
            <a:r>
              <a:rPr lang="en-US" dirty="0" smtClean="0"/>
              <a:t>formerly called “auditory nerve”; mostly sensory for hearing &amp; balance. </a:t>
            </a:r>
          </a:p>
          <a:p>
            <a:r>
              <a:rPr lang="en-US" dirty="0" smtClean="0"/>
              <a:t>IX. </a:t>
            </a:r>
            <a:r>
              <a:rPr lang="en-US" u="sng" dirty="0" smtClean="0"/>
              <a:t>Glossopharyngeal (B)-</a:t>
            </a:r>
            <a:r>
              <a:rPr lang="en-US" dirty="0" smtClean="0"/>
              <a:t> “tongue &amp; pharynx”; innervates both the tongue &amp; pharynx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2688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X. </a:t>
            </a:r>
            <a:r>
              <a:rPr lang="en-US" u="sng" dirty="0" err="1" smtClean="0"/>
              <a:t>Vagus</a:t>
            </a:r>
            <a:r>
              <a:rPr lang="en-US" u="sng" dirty="0" smtClean="0"/>
              <a:t> (B)- </a:t>
            </a:r>
            <a:r>
              <a:rPr lang="en-US" dirty="0" smtClean="0"/>
              <a:t>“wanderer” “vagabond”; only cranial nerve to extend beyond head &amp; neck to thorax &amp; abdomen.</a:t>
            </a:r>
          </a:p>
          <a:p>
            <a:r>
              <a:rPr lang="en-US" dirty="0" smtClean="0"/>
              <a:t>XI. </a:t>
            </a:r>
            <a:r>
              <a:rPr lang="en-US" u="sng" dirty="0" smtClean="0"/>
              <a:t>Accessory (M)- </a:t>
            </a:r>
            <a:r>
              <a:rPr lang="en-US" dirty="0" smtClean="0"/>
              <a:t>accessory to </a:t>
            </a:r>
            <a:r>
              <a:rPr lang="en-US" dirty="0" err="1" smtClean="0"/>
              <a:t>vagus</a:t>
            </a:r>
            <a:r>
              <a:rPr lang="en-US" dirty="0" smtClean="0"/>
              <a:t>; formerly called “spinal accessory nerve”</a:t>
            </a:r>
          </a:p>
          <a:p>
            <a:r>
              <a:rPr lang="en-US" dirty="0" smtClean="0"/>
              <a:t>XII. </a:t>
            </a:r>
            <a:r>
              <a:rPr lang="en-US" u="sng" dirty="0" smtClean="0"/>
              <a:t>Hypoglossal (M)- </a:t>
            </a:r>
            <a:r>
              <a:rPr lang="en-US" dirty="0" smtClean="0"/>
              <a:t>“under the tongue”; innervates tongue muscles.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0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1559</Words>
  <Application>Microsoft Office PowerPoint</Application>
  <PresentationFormat>On-screen Show (4:3)</PresentationFormat>
  <Paragraphs>203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Microsoft Word 97 - 2003 Document</vt:lpstr>
      <vt:lpstr>Cranial and Spinal Nerves</vt:lpstr>
      <vt:lpstr>Cranial Nerves </vt:lpstr>
      <vt:lpstr>PowerPoint Presentation</vt:lpstr>
      <vt:lpstr>PowerPoint Presentation</vt:lpstr>
      <vt:lpstr>PowerPoint Presentation</vt:lpstr>
      <vt:lpstr>Overview</vt:lpstr>
      <vt:lpstr>Overview (cont’d)</vt:lpstr>
      <vt:lpstr>Overview (cont’d)</vt:lpstr>
      <vt:lpstr>Overview (cont’d)</vt:lpstr>
      <vt:lpstr>Cranial Nerves </vt:lpstr>
      <vt:lpstr>Cranial Nerves </vt:lpstr>
      <vt:lpstr>Cranial Nerves </vt:lpstr>
      <vt:lpstr>Cranial Nerves </vt:lpstr>
      <vt:lpstr>Cranial Nerves </vt:lpstr>
      <vt:lpstr>Cranial Nerves </vt:lpstr>
      <vt:lpstr>Cranial Nerves</vt:lpstr>
      <vt:lpstr>Cranial Nerves</vt:lpstr>
      <vt:lpstr>Cranial Nerves</vt:lpstr>
      <vt:lpstr>Mnemonic Aids for Cranial Nerves</vt:lpstr>
      <vt:lpstr>Mnemonic Aids for Cranial Nerves</vt:lpstr>
      <vt:lpstr>Mnemonic Aids for Cranial Nerves</vt:lpstr>
      <vt:lpstr>Mnemonic Aids for Sensory and /or Motor Functions of Cranial Nerves</vt:lpstr>
      <vt:lpstr>Cranial Nerves</vt:lpstr>
      <vt:lpstr>Cranial Nerves</vt:lpstr>
      <vt:lpstr>Cranial Nerves</vt:lpstr>
      <vt:lpstr>Cranial Nerves</vt:lpstr>
      <vt:lpstr>Points to Remember</vt:lpstr>
      <vt:lpstr>Spinal Nerves</vt:lpstr>
      <vt:lpstr>Spinal nerves</vt:lpstr>
      <vt:lpstr>Spinal Nerves (cont’d)</vt:lpstr>
      <vt:lpstr>PowerPoint Presentation</vt:lpstr>
      <vt:lpstr>Terms</vt:lpstr>
      <vt:lpstr>Terms</vt:lpstr>
      <vt:lpstr>PowerPoint Presentation</vt:lpstr>
      <vt:lpstr>Peripheral Nerves and Nerve Plexus</vt:lpstr>
      <vt:lpstr>The Brachial Plexus</vt:lpstr>
      <vt:lpstr>The Branchial Plexus</vt:lpstr>
      <vt:lpstr>The Branchial Plexus</vt:lpstr>
      <vt:lpstr>The Lumbar and Sacral Plexuses</vt:lpstr>
      <vt:lpstr>The Lumbar and Sacral Plexuses</vt:lpstr>
      <vt:lpstr>Nerve Structure/ Composition</vt:lpstr>
      <vt:lpstr>A Peripheral Nerve</vt:lpstr>
      <vt:lpstr>Types of Nerves</vt:lpstr>
      <vt:lpstr>Peripheral Distribution of Spinal Nerves</vt:lpstr>
      <vt:lpstr>Peripheral Distribution of Spinal Nerves</vt:lpstr>
      <vt:lpstr>Spinal nerves</vt:lpstr>
      <vt:lpstr>Dermatomes</vt:lpstr>
      <vt:lpstr>Principles of Functional Organization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and Spinal Nerves</dc:title>
  <dc:creator>Shelley laptop</dc:creator>
  <cp:lastModifiedBy>Shelley laptop</cp:lastModifiedBy>
  <cp:revision>12</cp:revision>
  <cp:lastPrinted>2016-03-21T00:48:34Z</cp:lastPrinted>
  <dcterms:created xsi:type="dcterms:W3CDTF">2016-03-20T20:07:50Z</dcterms:created>
  <dcterms:modified xsi:type="dcterms:W3CDTF">2016-03-21T00:51:45Z</dcterms:modified>
</cp:coreProperties>
</file>