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8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859" r:id="rId2"/>
    <p:sldMasterId id="2147483744" r:id="rId3"/>
    <p:sldMasterId id="2147483780" r:id="rId4"/>
    <p:sldMasterId id="2147483838" r:id="rId5"/>
    <p:sldMasterId id="2147483713" r:id="rId6"/>
    <p:sldMasterId id="2147483674" r:id="rId7"/>
    <p:sldMasterId id="2147483897" r:id="rId8"/>
    <p:sldMasterId id="2147483960" r:id="rId9"/>
  </p:sldMasterIdLst>
  <p:notesMasterIdLst>
    <p:notesMasterId r:id="rId52"/>
  </p:notesMasterIdLst>
  <p:handoutMasterIdLst>
    <p:handoutMasterId r:id="rId53"/>
  </p:handoutMasterIdLst>
  <p:sldIdLst>
    <p:sldId id="318" r:id="rId10"/>
    <p:sldId id="282" r:id="rId11"/>
    <p:sldId id="283" r:id="rId12"/>
    <p:sldId id="284" r:id="rId13"/>
    <p:sldId id="285" r:id="rId14"/>
    <p:sldId id="287" r:id="rId15"/>
    <p:sldId id="288" r:id="rId16"/>
    <p:sldId id="289" r:id="rId17"/>
    <p:sldId id="319" r:id="rId18"/>
    <p:sldId id="290" r:id="rId19"/>
    <p:sldId id="291" r:id="rId20"/>
    <p:sldId id="320" r:id="rId21"/>
    <p:sldId id="321" r:id="rId22"/>
    <p:sldId id="323" r:id="rId23"/>
    <p:sldId id="322" r:id="rId24"/>
    <p:sldId id="292" r:id="rId25"/>
    <p:sldId id="325" r:id="rId26"/>
    <p:sldId id="295" r:id="rId27"/>
    <p:sldId id="296" r:id="rId28"/>
    <p:sldId id="297" r:id="rId29"/>
    <p:sldId id="298" r:id="rId30"/>
    <p:sldId id="326" r:id="rId31"/>
    <p:sldId id="327" r:id="rId32"/>
    <p:sldId id="328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8" r:id="rId41"/>
    <p:sldId id="309" r:id="rId42"/>
    <p:sldId id="324" r:id="rId43"/>
    <p:sldId id="310" r:id="rId44"/>
    <p:sldId id="311" r:id="rId45"/>
    <p:sldId id="329" r:id="rId46"/>
    <p:sldId id="312" r:id="rId47"/>
    <p:sldId id="313" r:id="rId48"/>
    <p:sldId id="314" r:id="rId49"/>
    <p:sldId id="315" r:id="rId50"/>
    <p:sldId id="330" r:id="rId5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8">
          <p15:clr>
            <a:srgbClr val="A4A3A4"/>
          </p15:clr>
        </p15:guide>
        <p15:guide id="2" orient="horz" pos="3600">
          <p15:clr>
            <a:srgbClr val="A4A3A4"/>
          </p15:clr>
        </p15:guide>
        <p15:guide id="3" orient="horz" pos="912" userDrawn="1">
          <p15:clr>
            <a:srgbClr val="A4A3A4"/>
          </p15:clr>
        </p15:guide>
        <p15:guide id="4" orient="horz" pos="3360">
          <p15:clr>
            <a:srgbClr val="A4A3A4"/>
          </p15:clr>
        </p15:guide>
        <p15:guide id="5" pos="5616">
          <p15:clr>
            <a:srgbClr val="A4A3A4"/>
          </p15:clr>
        </p15:guide>
        <p15:guide id="6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4B9E"/>
    <a:srgbClr val="6A6A6A"/>
    <a:srgbClr val="E66618"/>
    <a:srgbClr val="307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79" autoAdjust="0"/>
    <p:restoredTop sz="86499" autoAdjust="0"/>
  </p:normalViewPr>
  <p:slideViewPr>
    <p:cSldViewPr>
      <p:cViewPr varScale="1">
        <p:scale>
          <a:sx n="63" d="100"/>
          <a:sy n="63" d="100"/>
        </p:scale>
        <p:origin x="1230" y="72"/>
      </p:cViewPr>
      <p:guideLst>
        <p:guide orient="horz" pos="3408"/>
        <p:guide orient="horz" pos="3600"/>
        <p:guide orient="horz" pos="912"/>
        <p:guide orient="horz" pos="3360"/>
        <p:guide pos="5616"/>
        <p:guide pos="4320"/>
      </p:guideLst>
    </p:cSldViewPr>
  </p:slideViewPr>
  <p:outlineViewPr>
    <p:cViewPr>
      <p:scale>
        <a:sx n="50" d="100"/>
        <a:sy n="50" d="100"/>
      </p:scale>
      <p:origin x="0" y="-389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92"/>
    </p:cViewPr>
  </p:sorterViewPr>
  <p:notesViewPr>
    <p:cSldViewPr>
      <p:cViewPr varScale="1">
        <p:scale>
          <a:sx n="69" d="100"/>
          <a:sy n="69" d="100"/>
        </p:scale>
        <p:origin x="2514" y="5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24CCBF-31CF-4FCA-A5B4-50142834420A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895618-5249-4F12-80E4-2F3A0FD18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110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84B720-C9F6-4BFC-BC5C-B1B8D70204DA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003D02-7E89-4EBF-B123-9C334E1BFE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90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9226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3569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36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196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826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539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84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936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4892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756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2271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0879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429000"/>
            <a:ext cx="561594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530" y="4114800"/>
            <a:ext cx="5615940" cy="685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1560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581400"/>
            <a:ext cx="561594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911FB-35F1-42AD-9D32-7D2D731023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553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5759B-9F71-4A69-BF49-2F366A67D8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432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152400" y="6705600"/>
            <a:ext cx="8991600" cy="15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8982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0104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295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8"/>
          </p:nvPr>
        </p:nvSpPr>
        <p:spPr>
          <a:xfrm>
            <a:off x="455600" y="2819400"/>
            <a:ext cx="8229600" cy="1295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150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36620" y="4260273"/>
            <a:ext cx="569976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480686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295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8"/>
          </p:nvPr>
        </p:nvSpPr>
        <p:spPr>
          <a:xfrm>
            <a:off x="455600" y="2819400"/>
            <a:ext cx="8229600" cy="1295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9"/>
          </p:nvPr>
        </p:nvSpPr>
        <p:spPr>
          <a:xfrm>
            <a:off x="455600" y="4572000"/>
            <a:ext cx="8229600" cy="1295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576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8"/>
          </p:nvPr>
        </p:nvSpPr>
        <p:spPr>
          <a:xfrm>
            <a:off x="455600" y="1828800"/>
            <a:ext cx="8229600" cy="609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9"/>
          </p:nvPr>
        </p:nvSpPr>
        <p:spPr>
          <a:xfrm>
            <a:off x="455600" y="2667000"/>
            <a:ext cx="8229600" cy="609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20"/>
          </p:nvPr>
        </p:nvSpPr>
        <p:spPr>
          <a:xfrm>
            <a:off x="455600" y="3458240"/>
            <a:ext cx="8229600" cy="609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483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8"/>
          </p:nvPr>
        </p:nvSpPr>
        <p:spPr>
          <a:xfrm>
            <a:off x="455600" y="1828800"/>
            <a:ext cx="8229600" cy="609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9"/>
          </p:nvPr>
        </p:nvSpPr>
        <p:spPr>
          <a:xfrm>
            <a:off x="455600" y="2667000"/>
            <a:ext cx="8229600" cy="609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20"/>
          </p:nvPr>
        </p:nvSpPr>
        <p:spPr>
          <a:xfrm>
            <a:off x="455600" y="3458240"/>
            <a:ext cx="8229600" cy="609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"/>
          <p:cNvSpPr>
            <a:spLocks noGrp="1"/>
          </p:cNvSpPr>
          <p:nvPr>
            <p:ph idx="21"/>
          </p:nvPr>
        </p:nvSpPr>
        <p:spPr>
          <a:xfrm>
            <a:off x="455600" y="41910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idx="22"/>
          </p:nvPr>
        </p:nvSpPr>
        <p:spPr>
          <a:xfrm>
            <a:off x="454000" y="5029200"/>
            <a:ext cx="8229600" cy="609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"/>
          <p:cNvSpPr>
            <a:spLocks noGrp="1"/>
          </p:cNvSpPr>
          <p:nvPr>
            <p:ph idx="23"/>
          </p:nvPr>
        </p:nvSpPr>
        <p:spPr>
          <a:xfrm>
            <a:off x="454000" y="5867400"/>
            <a:ext cx="8229600" cy="609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"/>
          <p:cNvSpPr>
            <a:spLocks noGrp="1"/>
          </p:cNvSpPr>
          <p:nvPr>
            <p:ph idx="24"/>
          </p:nvPr>
        </p:nvSpPr>
        <p:spPr>
          <a:xfrm>
            <a:off x="454000" y="6658640"/>
            <a:ext cx="8229600" cy="609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986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06680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01168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880360"/>
            <a:ext cx="8153400" cy="685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367284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4617720"/>
            <a:ext cx="8153400" cy="914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533400" y="563880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562023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12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159416" y="1066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159416" y="19812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159416" y="28956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159416" y="38100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159416" y="47244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159416" y="5638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8"/>
          </p:nvPr>
        </p:nvSpPr>
        <p:spPr>
          <a:xfrm>
            <a:off x="4800600" y="1066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 dirty="0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19"/>
          </p:nvPr>
        </p:nvSpPr>
        <p:spPr>
          <a:xfrm>
            <a:off x="4800600" y="19812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20"/>
          </p:nvPr>
        </p:nvSpPr>
        <p:spPr>
          <a:xfrm>
            <a:off x="4800600" y="28956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3" name="Content Placeholder 10"/>
          <p:cNvSpPr>
            <a:spLocks noGrp="1"/>
          </p:cNvSpPr>
          <p:nvPr>
            <p:ph sz="quarter" idx="21"/>
          </p:nvPr>
        </p:nvSpPr>
        <p:spPr>
          <a:xfrm>
            <a:off x="4800600" y="38100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5" name="Content Placeholder 11"/>
          <p:cNvSpPr>
            <a:spLocks noGrp="1"/>
          </p:cNvSpPr>
          <p:nvPr>
            <p:ph sz="quarter" idx="22"/>
          </p:nvPr>
        </p:nvSpPr>
        <p:spPr>
          <a:xfrm>
            <a:off x="4800600" y="47244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7" name="Content Placeholder 12"/>
          <p:cNvSpPr>
            <a:spLocks noGrp="1"/>
          </p:cNvSpPr>
          <p:nvPr>
            <p:ph sz="quarter" idx="23"/>
          </p:nvPr>
        </p:nvSpPr>
        <p:spPr>
          <a:xfrm>
            <a:off x="4800600" y="5638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75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9805406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1187976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5612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8740734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0198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5873770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4999894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9750495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1908587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49100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581400"/>
            <a:ext cx="561594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36828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357063" y="510540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32661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1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198741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4675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6265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06680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01168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880360"/>
            <a:ext cx="8153400" cy="685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367284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4617720"/>
            <a:ext cx="8153400" cy="914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533400" y="563880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75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9624449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12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159416" y="1066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159416" y="19812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159416" y="28956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159416" y="38100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159416" y="47244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159416" y="5638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8"/>
          </p:nvPr>
        </p:nvSpPr>
        <p:spPr>
          <a:xfrm>
            <a:off x="4800600" y="1066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 dirty="0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19"/>
          </p:nvPr>
        </p:nvSpPr>
        <p:spPr>
          <a:xfrm>
            <a:off x="4800600" y="19812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20"/>
          </p:nvPr>
        </p:nvSpPr>
        <p:spPr>
          <a:xfrm>
            <a:off x="4800600" y="28956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3" name="Content Placeholder 10"/>
          <p:cNvSpPr>
            <a:spLocks noGrp="1"/>
          </p:cNvSpPr>
          <p:nvPr>
            <p:ph sz="quarter" idx="21"/>
          </p:nvPr>
        </p:nvSpPr>
        <p:spPr>
          <a:xfrm>
            <a:off x="4800600" y="38100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5" name="Content Placeholder 11"/>
          <p:cNvSpPr>
            <a:spLocks noGrp="1"/>
          </p:cNvSpPr>
          <p:nvPr>
            <p:ph sz="quarter" idx="22"/>
          </p:nvPr>
        </p:nvSpPr>
        <p:spPr>
          <a:xfrm>
            <a:off x="4800600" y="47244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7" name="Content Placeholder 12"/>
          <p:cNvSpPr>
            <a:spLocks noGrp="1"/>
          </p:cNvSpPr>
          <p:nvPr>
            <p:ph sz="quarter" idx="23"/>
          </p:nvPr>
        </p:nvSpPr>
        <p:spPr>
          <a:xfrm>
            <a:off x="4800600" y="5638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35706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778188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35706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194019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27324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7505567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357063" y="59960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207924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5026437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4853900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1908587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91643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8335032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467512" y="5081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1579501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24692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59920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lide 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1066800" y="1524000"/>
            <a:ext cx="7048500" cy="1470025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066800" y="29718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87237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ue Slide 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722313" y="2643186"/>
            <a:ext cx="7202487" cy="1362075"/>
          </a:xfrm>
          <a:prstGeom prst="rect">
            <a:avLst/>
          </a:prstGeom>
        </p:spPr>
        <p:txBody>
          <a:bodyPr anchor="t"/>
          <a:lstStyle>
            <a:lvl1pPr algn="l">
              <a:defRPr sz="44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722313" y="1143000"/>
            <a:ext cx="720248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53150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0668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6294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70175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94921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755641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6562608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990600"/>
            <a:ext cx="8229600" cy="5410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36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10997478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11237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0741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429000"/>
            <a:ext cx="561594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530" y="4114800"/>
            <a:ext cx="561594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36620" y="4260273"/>
            <a:ext cx="569976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sp>
        <p:nvSpPr>
          <p:cNvPr id="13" name="Red Bar"/>
          <p:cNvSpPr/>
          <p:nvPr userDrawn="1"/>
        </p:nvSpPr>
        <p:spPr>
          <a:xfrm>
            <a:off x="0" y="6248400"/>
            <a:ext cx="9144000" cy="503767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2" name="MH Tagline" descr="Tagline: Because learning changes everything.™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" y="6351925"/>
            <a:ext cx="3223119" cy="27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3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33" r:id="rId5"/>
    <p:sldLayoutId id="2147483734" r:id="rId6"/>
    <p:sldLayoutId id="2147483914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pic>
        <p:nvPicPr>
          <p:cNvPr id="2" name="MH Tagline" descr="Tag line: Because learning changes everything™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7775"/>
            <a:ext cx="33718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5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67" r:id="rId8"/>
    <p:sldLayoutId id="2147483968" r:id="rId9"/>
    <p:sldLayoutId id="2147483973" r:id="rId10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5240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©2019 McGraw-Hill Education.</a:t>
            </a:r>
            <a:endParaRPr lang="en-US" sz="3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57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969" r:id="rId2"/>
    <p:sldLayoutId id="2147483970" r:id="rId3"/>
    <p:sldLayoutId id="2147483971" r:id="rId4"/>
    <p:sldLayoutId id="2147483972" r:id="rId5"/>
    <p:sldLayoutId id="2147483896" r:id="rId6"/>
    <p:sldLayoutId id="2147483965" r:id="rId7"/>
    <p:sldLayoutId id="2147483753" r:id="rId8"/>
    <p:sldLayoutId id="2147483908" r:id="rId9"/>
    <p:sldLayoutId id="2147483950" r:id="rId10"/>
    <p:sldLayoutId id="2147483757" r:id="rId11"/>
    <p:sldLayoutId id="2147483877" r:id="rId12"/>
    <p:sldLayoutId id="2147483761" r:id="rId13"/>
    <p:sldLayoutId id="2147483800" r:id="rId14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Copyright" descr="©McGraw-Hill Education&#10;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128330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64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pyright" descr="©McGraw-Hill Education&#10;"/>
          <p:cNvSpPr txBox="1"/>
          <p:nvPr userDrawn="1"/>
        </p:nvSpPr>
        <p:spPr>
          <a:xfrm>
            <a:off x="0" y="6642556"/>
            <a:ext cx="1295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6A6A6A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85764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Copyright" descr="©McGraw-Hill Education."/>
          <p:cNvSpPr txBox="1"/>
          <p:nvPr userDrawn="1"/>
        </p:nvSpPr>
        <p:spPr>
          <a:xfrm>
            <a:off x="0" y="6629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52010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070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MH BG Image"/>
          <p:cNvPicPr>
            <a:picLocks noChangeAspect="1"/>
          </p:cNvPicPr>
          <p:nvPr userDrawn="1"/>
        </p:nvPicPr>
        <p:blipFill rotWithShape="1">
          <a:blip r:embed="rId4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644" b="27282"/>
          <a:stretch/>
        </p:blipFill>
        <p:spPr>
          <a:xfrm>
            <a:off x="461821" y="1943668"/>
            <a:ext cx="8682180" cy="4914333"/>
          </a:xfrm>
          <a:prstGeom prst="rect">
            <a:avLst/>
          </a:prstGeom>
        </p:spPr>
      </p:pic>
      <p:sp>
        <p:nvSpPr>
          <p:cNvPr id="8" name="Copyright" descr="©McGraw-Hill Education"/>
          <p:cNvSpPr txBox="1"/>
          <p:nvPr userDrawn="1"/>
        </p:nvSpPr>
        <p:spPr>
          <a:xfrm>
            <a:off x="0" y="6629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26361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69" r:id="rId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78273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6" r:id="rId2"/>
    <p:sldLayoutId id="2147483755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236652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1600" y="1219200"/>
            <a:ext cx="3810000" cy="2362200"/>
          </a:xfrm>
        </p:spPr>
        <p:txBody>
          <a:bodyPr/>
          <a:lstStyle/>
          <a:p>
            <a:r>
              <a:rPr lang="en-US" altLang="en-US" sz="3600" b="1" dirty="0">
                <a:solidFill>
                  <a:srgbClr val="000000"/>
                </a:solidFill>
                <a:latin typeface="+mn-lt"/>
              </a:rPr>
              <a:t>Chapter </a:t>
            </a:r>
            <a:r>
              <a:rPr lang="en-US" altLang="en-US" sz="3600" b="1" dirty="0" smtClean="0">
                <a:solidFill>
                  <a:srgbClr val="000000"/>
                </a:solidFill>
                <a:latin typeface="+mn-lt"/>
              </a:rPr>
              <a:t>01</a:t>
            </a:r>
            <a:r>
              <a:rPr lang="en-US" altLang="en-US" sz="3600" b="1" dirty="0">
                <a:solidFill>
                  <a:srgbClr val="000000"/>
                </a:solidFill>
                <a:latin typeface="+mn-lt"/>
              </a:rPr>
              <a:t/>
            </a:r>
            <a:br>
              <a:rPr lang="en-US" altLang="en-US" sz="3600" b="1" dirty="0">
                <a:solidFill>
                  <a:srgbClr val="000000"/>
                </a:solidFill>
                <a:latin typeface="+mn-lt"/>
              </a:rPr>
            </a:br>
            <a:r>
              <a:rPr lang="en-US" altLang="en-US" sz="3600" b="1" dirty="0">
                <a:solidFill>
                  <a:srgbClr val="000000"/>
                </a:solidFill>
                <a:latin typeface="+mn-lt"/>
              </a:rPr>
              <a:t>Lecture </a:t>
            </a:r>
            <a:r>
              <a:rPr lang="en-US" altLang="en-US" sz="3600" b="1" dirty="0" smtClean="0">
                <a:solidFill>
                  <a:srgbClr val="000000"/>
                </a:solidFill>
                <a:latin typeface="+mn-lt"/>
              </a:rPr>
              <a:t>Outline</a:t>
            </a:r>
            <a:br>
              <a:rPr lang="en-US" altLang="en-US" sz="3600" b="1" dirty="0" smtClean="0">
                <a:solidFill>
                  <a:srgbClr val="000000"/>
                </a:solidFill>
                <a:latin typeface="+mn-lt"/>
              </a:rPr>
            </a:br>
            <a:r>
              <a:rPr lang="en-US" altLang="en-US" sz="3600" b="1" dirty="0" smtClean="0">
                <a:solidFill>
                  <a:srgbClr val="000000"/>
                </a:solidFill>
                <a:latin typeface="+mn-lt"/>
              </a:rPr>
              <a:t>Dr. S. Montgomery</a:t>
            </a:r>
            <a:endParaRPr lang="en-IN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3810000"/>
            <a:ext cx="3352800" cy="457200"/>
          </a:xfrm>
        </p:spPr>
        <p:txBody>
          <a:bodyPr/>
          <a:lstStyle/>
          <a:p>
            <a:r>
              <a:rPr lang="en-US" altLang="en-US" sz="1100" b="1" dirty="0">
                <a:solidFill>
                  <a:srgbClr val="000000"/>
                </a:solidFill>
                <a:latin typeface="+mn-lt"/>
              </a:rPr>
              <a:t>See separate PowerPoint slides for all figures and tables pre-inserted into PowerPoint without notes</a:t>
            </a:r>
            <a:r>
              <a:rPr lang="en-US" altLang="en-US" sz="1100" b="1" dirty="0" smtClean="0">
                <a:solidFill>
                  <a:srgbClr val="000000"/>
                </a:solidFill>
                <a:latin typeface="+mn-lt"/>
              </a:rPr>
              <a:t>.</a:t>
            </a:r>
            <a:endParaRPr lang="en-US" altLang="en-US" sz="1100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" name="Picture 5" descr="Book cover 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64178"/>
            <a:ext cx="4294909" cy="547254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52400" y="6553200"/>
            <a:ext cx="8991600" cy="304800"/>
          </a:xfrm>
        </p:spPr>
        <p:txBody>
          <a:bodyPr/>
          <a:lstStyle/>
          <a:p>
            <a:pPr marL="0" lvl="0" indent="0">
              <a:buNone/>
            </a:pPr>
            <a:r>
              <a:rPr lang="en-IN" altLang="en-US" sz="900" dirty="0">
                <a:solidFill>
                  <a:prstClr val="black"/>
                </a:solidFill>
                <a:latin typeface="Calibri" panose="020F0502020204030204" pitchFamily="34" charset="0"/>
              </a:rPr>
              <a:t>©2019 McGraw-Hill Education. All rights reserved. Authorized only for instructor use in the classroom. No reproduction or further distribution permitted without the prior written consent of McGraw-Hill Education</a:t>
            </a:r>
            <a:r>
              <a:rPr lang="en-IN" altLang="en-US" sz="900" dirty="0" smtClean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  <a:endParaRPr lang="en-IN" sz="9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9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cs typeface="Arial" panose="020B0604020202020204" pitchFamily="34" charset="0"/>
              </a:rPr>
              <a:t>Homeostasis “steady state”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 rtlCol="0">
            <a:normAutofit/>
          </a:bodyPr>
          <a:lstStyle/>
          <a:p>
            <a:pPr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altLang="en-US" b="1" u="sng" dirty="0" smtClean="0">
                <a:solidFill>
                  <a:srgbClr val="2A4B9E"/>
                </a:solidFill>
                <a:cs typeface="Arial" panose="020B0604020202020204" pitchFamily="34" charset="0"/>
              </a:rPr>
              <a:t>Variable</a:t>
            </a:r>
            <a:r>
              <a:rPr lang="en-US" altLang="en-US" dirty="0" smtClean="0">
                <a:cs typeface="Arial" panose="020B0604020202020204" pitchFamily="34" charset="0"/>
              </a:rPr>
              <a:t>: the factor/event being regulated in the body</a:t>
            </a:r>
            <a:endParaRPr lang="en-US" altLang="en-US" dirty="0"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altLang="en-US" dirty="0" smtClean="0">
                <a:cs typeface="Arial" panose="020B0604020202020204" pitchFamily="34" charset="0"/>
              </a:rPr>
              <a:t>	</a:t>
            </a:r>
            <a:r>
              <a:rPr lang="en-US" altLang="en-US" dirty="0">
                <a:cs typeface="Arial" panose="020B0604020202020204" pitchFamily="34" charset="0"/>
              </a:rPr>
              <a:t>	</a:t>
            </a:r>
            <a:r>
              <a:rPr lang="en-US" alt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All homeostatic control mechanisms have </a:t>
            </a:r>
            <a:r>
              <a:rPr lang="en-US" alt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3 parts:</a:t>
            </a:r>
            <a:endParaRPr lang="en-US" altLang="en-US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lvl="1" indent="0">
              <a:spcBef>
                <a:spcPts val="1000"/>
              </a:spcBef>
              <a:spcAft>
                <a:spcPts val="1000"/>
              </a:spcAft>
              <a:buNone/>
              <a:defRPr/>
            </a:pPr>
            <a:r>
              <a:rPr lang="en-US" altLang="en-US" sz="2400" b="1" u="sng" dirty="0" smtClean="0">
                <a:solidFill>
                  <a:srgbClr val="2A4B9E"/>
                </a:solidFill>
                <a:cs typeface="Arial" panose="020B0604020202020204" pitchFamily="34" charset="0"/>
              </a:rPr>
              <a:t>Receptor (sensor/ “receives”)</a:t>
            </a:r>
            <a:r>
              <a:rPr lang="en-US" altLang="en-US" sz="2400" dirty="0" smtClean="0">
                <a:cs typeface="Arial" panose="020B0604020202020204" pitchFamily="34" charset="0"/>
              </a:rPr>
              <a:t>: area/structure that monitors conditions &amp; sends </a:t>
            </a:r>
            <a:r>
              <a:rPr lang="en-US" altLang="en-US" sz="2400" dirty="0">
                <a:cs typeface="Arial" panose="020B0604020202020204" pitchFamily="34" charset="0"/>
              </a:rPr>
              <a:t>info </a:t>
            </a:r>
            <a:r>
              <a:rPr lang="en-US" altLang="en-US" sz="2400" dirty="0" smtClean="0">
                <a:cs typeface="Arial" panose="020B0604020202020204" pitchFamily="34" charset="0"/>
              </a:rPr>
              <a:t>about the stimuli </a:t>
            </a:r>
            <a:r>
              <a:rPr lang="en-US" altLang="en-US" sz="2400" dirty="0" smtClean="0">
                <a:cs typeface="Arial" panose="020B0604020202020204" pitchFamily="34" charset="0"/>
              </a:rPr>
              <a:t>to the control center; Ex. Skin detects and provides information </a:t>
            </a:r>
          </a:p>
          <a:p>
            <a:pPr marL="0" lvl="1" indent="0">
              <a:spcBef>
                <a:spcPts val="1000"/>
              </a:spcBef>
              <a:spcAft>
                <a:spcPts val="1000"/>
              </a:spcAft>
              <a:buNone/>
              <a:defRPr/>
            </a:pPr>
            <a:r>
              <a:rPr lang="en-US" altLang="en-US" sz="2400" b="1" u="sng" dirty="0" smtClean="0">
                <a:solidFill>
                  <a:srgbClr val="2A4B9E"/>
                </a:solidFill>
                <a:cs typeface="Arial" panose="020B0604020202020204" pitchFamily="34" charset="0"/>
              </a:rPr>
              <a:t>Control Center</a:t>
            </a:r>
            <a:r>
              <a:rPr lang="en-US" altLang="en-US" sz="2400" dirty="0" smtClean="0">
                <a:cs typeface="Arial" panose="020B0604020202020204" pitchFamily="34" charset="0"/>
              </a:rPr>
              <a:t>: receives info, determines response; Ex. Brian, spinal cord. </a:t>
            </a:r>
          </a:p>
          <a:p>
            <a:pPr marL="0" lvl="1" indent="0">
              <a:spcBef>
                <a:spcPts val="1000"/>
              </a:spcBef>
              <a:spcAft>
                <a:spcPts val="1000"/>
              </a:spcAft>
              <a:buNone/>
              <a:defRPr/>
            </a:pPr>
            <a:r>
              <a:rPr lang="en-US" altLang="en-US" sz="2400" b="1" u="sng" dirty="0" smtClean="0">
                <a:solidFill>
                  <a:srgbClr val="2A4B9E"/>
                </a:solidFill>
                <a:cs typeface="Arial" panose="020B0604020202020204" pitchFamily="34" charset="0"/>
              </a:rPr>
              <a:t>Effector (“effects”)</a:t>
            </a:r>
            <a:r>
              <a:rPr lang="en-US" altLang="en-US" sz="2400" dirty="0" smtClean="0">
                <a:cs typeface="Arial" panose="020B0604020202020204" pitchFamily="34" charset="0"/>
              </a:rPr>
              <a:t>: produces a response or changes a condition; Ex. muscle </a:t>
            </a:r>
            <a:r>
              <a:rPr lang="en-US" altLang="en-US" sz="2400" dirty="0">
                <a:cs typeface="Arial" panose="020B0604020202020204" pitchFamily="34" charset="0"/>
              </a:rPr>
              <a:t>or </a:t>
            </a:r>
            <a:r>
              <a:rPr lang="en-US" altLang="en-US" sz="2400" dirty="0" smtClean="0">
                <a:cs typeface="Arial" panose="020B0604020202020204" pitchFamily="34" charset="0"/>
              </a:rPr>
              <a:t>gland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28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Figure 1.6 Homeostatic Mechanisms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412" name="Picture 2" descr="Internal environment changes cause receptors to alert a control center which can activate effectors to return the body to homeostasis.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2"/>
          <a:stretch/>
        </p:blipFill>
        <p:spPr bwMode="auto">
          <a:xfrm>
            <a:off x="642937" y="2286000"/>
            <a:ext cx="78581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1066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AFFERENT Pathway- </a:t>
            </a:r>
            <a:r>
              <a:rPr lang="en-US" dirty="0" smtClean="0"/>
              <a:t>Receptor to Control Center</a:t>
            </a:r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 rot="19888155">
            <a:off x="762000" y="1713131"/>
            <a:ext cx="685800" cy="87766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17753">
            <a:off x="6304517" y="1745374"/>
            <a:ext cx="810838" cy="9510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50279" y="1238934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E</a:t>
            </a:r>
            <a:r>
              <a:rPr lang="en-US" b="1" u="sng" dirty="0" smtClean="0"/>
              <a:t>FFERENT Pathway- </a:t>
            </a:r>
            <a:r>
              <a:rPr lang="en-US" dirty="0" smtClean="0"/>
              <a:t>Control Center to Effector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2960"/>
            <a:ext cx="8229600" cy="1295400"/>
          </a:xfrm>
        </p:spPr>
        <p:txBody>
          <a:bodyPr/>
          <a:lstStyle/>
          <a:p>
            <a:r>
              <a:rPr lang="en-US" dirty="0" smtClean="0"/>
              <a:t>The results of the response to a stimulus “feed back” to increase or decrease the stimulus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8"/>
          </p:nvPr>
        </p:nvSpPr>
        <p:spPr>
          <a:xfrm>
            <a:off x="448392" y="1836420"/>
            <a:ext cx="8229600" cy="1295400"/>
          </a:xfrm>
        </p:spPr>
        <p:txBody>
          <a:bodyPr/>
          <a:lstStyle/>
          <a:p>
            <a:r>
              <a:rPr lang="en-US" u="sng" dirty="0" smtClean="0"/>
              <a:t>Positive Feedback</a:t>
            </a:r>
            <a:r>
              <a:rPr lang="en-US" dirty="0" smtClean="0"/>
              <a:t>- stimulus </a:t>
            </a:r>
            <a:r>
              <a:rPr lang="en-US" b="1" dirty="0" smtClean="0">
                <a:solidFill>
                  <a:srgbClr val="FF0000"/>
                </a:solidFill>
              </a:rPr>
              <a:t>INCREASES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Not used for moment-to-moment well-being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Produces unstable body conditions &amp; can cause death</a:t>
            </a:r>
          </a:p>
          <a:p>
            <a:endParaRPr lang="en-US" dirty="0" smtClean="0"/>
          </a:p>
          <a:p>
            <a:r>
              <a:rPr lang="en-US" u="sng" dirty="0" smtClean="0"/>
              <a:t>Negative Feedback</a:t>
            </a:r>
            <a:r>
              <a:rPr lang="en-US" dirty="0" smtClean="0"/>
              <a:t>- stimulus </a:t>
            </a:r>
            <a:r>
              <a:rPr lang="en-US" b="1" dirty="0" smtClean="0">
                <a:solidFill>
                  <a:srgbClr val="FF0000"/>
                </a:solidFill>
              </a:rPr>
              <a:t>DECREASES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Used in making adjustments for moment-to-moment well-being of body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Returns body to normal state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Goal is to prevent sudden, severe changes in the body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42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190"/>
            <a:ext cx="6655409" cy="6209410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58000" y="115190"/>
            <a:ext cx="2133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Example: </a:t>
            </a:r>
            <a:r>
              <a:rPr lang="en-US" dirty="0" smtClean="0"/>
              <a:t>Fever causes the body temp to increase when a pathogen is encountered.  </a:t>
            </a:r>
          </a:p>
          <a:p>
            <a:endParaRPr lang="en-US" dirty="0"/>
          </a:p>
          <a:p>
            <a:r>
              <a:rPr lang="en-US" dirty="0" smtClean="0"/>
              <a:t>This continued increase in temperature produces less than optimal conditions for the survival of the pathogen (positive feedback). </a:t>
            </a:r>
          </a:p>
          <a:p>
            <a:endParaRPr lang="en-US" dirty="0"/>
          </a:p>
          <a:p>
            <a:r>
              <a:rPr lang="en-US" dirty="0" smtClean="0"/>
              <a:t>When numbers of pathogens decrease, the body’s temperature gradually falls to normal range.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8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Examples of Positive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878982"/>
          </a:xfrm>
        </p:spPr>
        <p:txBody>
          <a:bodyPr/>
          <a:lstStyle/>
          <a:p>
            <a:r>
              <a:rPr lang="en-US" u="sng" dirty="0" smtClean="0"/>
              <a:t>Blood clotting </a:t>
            </a:r>
            <a:r>
              <a:rPr lang="en-US" dirty="0" smtClean="0"/>
              <a:t>– Blood clotting begins with a cut and continues until the wound is closed.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8"/>
          </p:nvPr>
        </p:nvSpPr>
        <p:spPr>
          <a:xfrm>
            <a:off x="475656" y="3080213"/>
            <a:ext cx="3811600" cy="3124200"/>
          </a:xfrm>
        </p:spPr>
        <p:txBody>
          <a:bodyPr/>
          <a:lstStyle/>
          <a:p>
            <a:r>
              <a:rPr lang="en-US" u="sng" dirty="0" smtClean="0"/>
              <a:t>Lactation</a:t>
            </a:r>
            <a:r>
              <a:rPr lang="en-US" dirty="0" smtClean="0"/>
              <a:t>- After the birth, a nursing </a:t>
            </a:r>
            <a:r>
              <a:rPr lang="en-US" dirty="0"/>
              <a:t>infant stimulates </a:t>
            </a:r>
            <a:r>
              <a:rPr lang="en-US" b="1" i="1" dirty="0" smtClean="0"/>
              <a:t>milk release </a:t>
            </a:r>
            <a:r>
              <a:rPr lang="en-US" dirty="0" smtClean="0"/>
              <a:t>due to release of oxytocin from posterior pituitary gland AND </a:t>
            </a:r>
            <a:r>
              <a:rPr lang="en-US" b="1" i="1" dirty="0" smtClean="0"/>
              <a:t>milk production </a:t>
            </a:r>
            <a:r>
              <a:rPr lang="en-US" dirty="0" smtClean="0"/>
              <a:t>by the release of prolactin from anterior pituitary gland.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447800"/>
            <a:ext cx="4121728" cy="533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5656" y="1879884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Childbirth</a:t>
            </a:r>
            <a:r>
              <a:rPr lang="en-US" sz="2400" dirty="0"/>
              <a:t>- Labor begins &amp;  </a:t>
            </a:r>
            <a:r>
              <a:rPr lang="en-US" sz="2400" dirty="0" smtClean="0"/>
              <a:t>will continue until child is born                                                                              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6070411"/>
            <a:ext cx="5217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Cancer</a:t>
            </a:r>
            <a:r>
              <a:rPr lang="en-US" dirty="0" smtClean="0"/>
              <a:t>- </a:t>
            </a:r>
            <a:r>
              <a:rPr lang="en-US" sz="2000" dirty="0" smtClean="0"/>
              <a:t>abnormal cells do not stop dividing &amp; will form a tumor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171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6964680" cy="6842760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964680" y="152400"/>
            <a:ext cx="21793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Example</a:t>
            </a:r>
            <a:r>
              <a:rPr lang="en-US" dirty="0" smtClean="0"/>
              <a:t>:  Thermostat in hypothalamus.  When body temperature increases, body is triggered to sweat. Sweat evaporates and cools body until is returns to normal range.  Sweating stops.  Cold stimulus triggers shivering/ goosebumps. Muscular contractions generate heat. Body returns to normal range.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63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cs typeface="Arial" panose="020B0604020202020204" pitchFamily="34" charset="0"/>
              </a:rPr>
              <a:t>Additional Examples of Negative </a:t>
            </a:r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Feedback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685801"/>
            <a:ext cx="3429000" cy="838200"/>
          </a:xfrm>
        </p:spPr>
        <p:txBody>
          <a:bodyPr/>
          <a:lstStyle/>
          <a:p>
            <a:r>
              <a:rPr lang="en-US" altLang="en-US" dirty="0" smtClean="0">
                <a:cs typeface="Arial" panose="020B0604020202020204" pitchFamily="34" charset="0"/>
              </a:rPr>
              <a:t>Insulin/Glucagon Response (Blood Sugar):</a:t>
            </a:r>
            <a:endParaRPr lang="en-US" altLang="en-US" dirty="0">
              <a:cs typeface="Arial" panose="020B0604020202020204" pitchFamily="34" charset="0"/>
            </a:endParaRPr>
          </a:p>
        </p:txBody>
      </p:sp>
      <p:pic>
        <p:nvPicPr>
          <p:cNvPr id="18444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5559" r="6627" b="23793"/>
          <a:stretch/>
        </p:blipFill>
        <p:spPr bwMode="auto">
          <a:xfrm>
            <a:off x="3284220" y="678005"/>
            <a:ext cx="5943600" cy="607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524001"/>
            <a:ext cx="30556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Insulin</a:t>
            </a:r>
            <a:r>
              <a:rPr lang="en-US" dirty="0" smtClean="0"/>
              <a:t>- regulates HIGH blood sugar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Blood sugar increases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Pancreas secretes insulin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Insulin causes increased uptake of glucose by cells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Blood sugar returns to normal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3900651"/>
            <a:ext cx="30556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Glycogen</a:t>
            </a:r>
            <a:r>
              <a:rPr lang="en-US" dirty="0" smtClean="0"/>
              <a:t>- regulates LOW blood sugar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Blood sugar decreases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Pancreas secretes Glucagon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Causes liver to secrete Glucose into blood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Blood sugar rises &amp; returns to normal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71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5600" y="2362200"/>
            <a:ext cx="8229600" cy="609600"/>
          </a:xfrm>
        </p:spPr>
        <p:txBody>
          <a:bodyPr/>
          <a:lstStyle/>
          <a:p>
            <a:r>
              <a:rPr lang="en-US" dirty="0" smtClean="0"/>
              <a:t>Body Organization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9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"/>
            <a:ext cx="5181600" cy="66294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0"/>
              </a:spcAft>
              <a:defRPr/>
            </a:pPr>
            <a:r>
              <a:rPr lang="en-US" dirty="0">
                <a:cs typeface="Arial" panose="020B0604020202020204" pitchFamily="34" charset="0"/>
              </a:rPr>
              <a:t>Human body consists of 2 main portions:</a:t>
            </a:r>
          </a:p>
          <a:p>
            <a:pPr>
              <a:spcBef>
                <a:spcPts val="500"/>
              </a:spcBef>
              <a:spcAft>
                <a:spcPts val="0"/>
              </a:spcAft>
              <a:defRPr/>
            </a:pPr>
            <a:r>
              <a:rPr lang="en-US" b="1" u="sng" dirty="0">
                <a:solidFill>
                  <a:srgbClr val="2A4B9E"/>
                </a:solidFill>
                <a:cs typeface="Arial" panose="020B0604020202020204" pitchFamily="34" charset="0"/>
              </a:rPr>
              <a:t>Axial portion</a:t>
            </a:r>
            <a:r>
              <a:rPr lang="en-US" dirty="0">
                <a:cs typeface="Arial" panose="020B0604020202020204" pitchFamily="34" charset="0"/>
              </a:rPr>
              <a:t>: head, neck, and trunk</a:t>
            </a:r>
          </a:p>
          <a:p>
            <a:pPr>
              <a:spcBef>
                <a:spcPts val="500"/>
              </a:spcBef>
              <a:spcAft>
                <a:spcPts val="0"/>
              </a:spcAft>
              <a:defRPr/>
            </a:pPr>
            <a:r>
              <a:rPr lang="en-US" b="1" u="sng" dirty="0">
                <a:solidFill>
                  <a:srgbClr val="2A4B9E"/>
                </a:solidFill>
                <a:cs typeface="Arial" panose="020B0604020202020204" pitchFamily="34" charset="0"/>
              </a:rPr>
              <a:t>Appendicular portion</a:t>
            </a:r>
            <a:r>
              <a:rPr lang="en-US" dirty="0">
                <a:cs typeface="Arial" panose="020B0604020202020204" pitchFamily="34" charset="0"/>
              </a:rPr>
              <a:t>: upper and lower </a:t>
            </a:r>
            <a:r>
              <a:rPr lang="en-US" dirty="0" smtClean="0">
                <a:cs typeface="Arial" panose="020B0604020202020204" pitchFamily="34" charset="0"/>
              </a:rPr>
              <a:t>limbs</a:t>
            </a:r>
            <a:endParaRPr lang="en-US" b="1" dirty="0"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  <a:spcAft>
                <a:spcPts val="0"/>
              </a:spcAft>
              <a:defRPr/>
            </a:pPr>
            <a:r>
              <a:rPr lang="en-US" b="1" dirty="0" smtClean="0">
                <a:cs typeface="Arial" panose="020B0604020202020204" pitchFamily="34" charset="0"/>
              </a:rPr>
              <a:t>Main Cavities</a:t>
            </a:r>
            <a:r>
              <a:rPr lang="en-US" b="1" dirty="0" smtClean="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b="1" dirty="0" smtClean="0"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Dorsal</a:t>
            </a:r>
            <a:r>
              <a:rPr lang="en-US" b="1" dirty="0" smtClean="0">
                <a:cs typeface="Arial" panose="020B0604020202020204" pitchFamily="34" charset="0"/>
              </a:rPr>
              <a:t> (back side) and 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Ventral</a:t>
            </a:r>
            <a:r>
              <a:rPr lang="en-US" b="1" dirty="0" smtClean="0">
                <a:cs typeface="Arial" panose="020B0604020202020204" pitchFamily="34" charset="0"/>
              </a:rPr>
              <a:t> (belly side) </a:t>
            </a:r>
            <a:endParaRPr lang="en-US" b="1" dirty="0"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  <a:spcAft>
                <a:spcPts val="0"/>
              </a:spcAft>
              <a:defRPr/>
            </a:pPr>
            <a:r>
              <a:rPr lang="en-US" b="1" u="sng" dirty="0">
                <a:cs typeface="Arial" panose="020B0604020202020204" pitchFamily="34" charset="0"/>
              </a:rPr>
              <a:t>D</a:t>
            </a:r>
            <a:r>
              <a:rPr lang="en-US" b="1" u="sng" dirty="0" smtClean="0">
                <a:cs typeface="Arial" panose="020B0604020202020204" pitchFamily="34" charset="0"/>
              </a:rPr>
              <a:t>orsal cavities:</a:t>
            </a:r>
            <a:endParaRPr lang="en-US" dirty="0"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2A4B9E"/>
                </a:solidFill>
                <a:cs typeface="Arial" panose="020B0604020202020204" pitchFamily="34" charset="0"/>
              </a:rPr>
              <a:t>Cranial </a:t>
            </a:r>
            <a:r>
              <a:rPr lang="en-US" dirty="0">
                <a:solidFill>
                  <a:srgbClr val="2A4B9E"/>
                </a:solidFill>
                <a:cs typeface="Arial" panose="020B0604020202020204" pitchFamily="34" charset="0"/>
              </a:rPr>
              <a:t>cavity</a:t>
            </a:r>
            <a:r>
              <a:rPr lang="en-US" dirty="0">
                <a:cs typeface="Arial" panose="020B0604020202020204" pitchFamily="34" charset="0"/>
              </a:rPr>
              <a:t>: houses brain</a:t>
            </a:r>
          </a:p>
          <a:p>
            <a:pPr>
              <a:spcBef>
                <a:spcPts val="5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2A4B9E"/>
                </a:solidFill>
                <a:cs typeface="Arial" panose="020B0604020202020204" pitchFamily="34" charset="0"/>
              </a:rPr>
              <a:t>Vertebral</a:t>
            </a:r>
            <a:r>
              <a:rPr lang="en-US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2A4B9E"/>
                </a:solidFill>
                <a:cs typeface="Arial" panose="020B0604020202020204" pitchFamily="34" charset="0"/>
              </a:rPr>
              <a:t>canal</a:t>
            </a:r>
            <a:r>
              <a:rPr lang="en-US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2A4B9E"/>
                </a:solidFill>
                <a:cs typeface="Arial" panose="020B0604020202020204" pitchFamily="34" charset="0"/>
              </a:rPr>
              <a:t>(spinal cavity)</a:t>
            </a:r>
            <a:r>
              <a:rPr lang="en-US" dirty="0">
                <a:cs typeface="Arial" panose="020B0604020202020204" pitchFamily="34" charset="0"/>
              </a:rPr>
              <a:t>:</a:t>
            </a:r>
            <a:r>
              <a:rPr lang="en-US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contains spinal </a:t>
            </a:r>
            <a:r>
              <a:rPr lang="en-US" dirty="0" smtClean="0">
                <a:cs typeface="Arial" panose="020B0604020202020204" pitchFamily="34" charset="0"/>
              </a:rPr>
              <a:t>cord</a:t>
            </a:r>
          </a:p>
          <a:p>
            <a:pPr>
              <a:spcBef>
                <a:spcPts val="500"/>
              </a:spcBef>
              <a:spcAft>
                <a:spcPts val="0"/>
              </a:spcAft>
              <a:defRPr/>
            </a:pPr>
            <a:r>
              <a:rPr lang="en-US" b="1" u="sng" dirty="0" smtClean="0">
                <a:cs typeface="Arial" panose="020B0604020202020204" pitchFamily="34" charset="0"/>
              </a:rPr>
              <a:t>Ventral cavities:</a:t>
            </a:r>
            <a:endParaRPr lang="en-US" b="1" u="sng" dirty="0" smtClean="0"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2A4B9E"/>
                </a:solidFill>
                <a:cs typeface="Arial" panose="020B0604020202020204" pitchFamily="34" charset="0"/>
              </a:rPr>
              <a:t>Thoracic cavity</a:t>
            </a:r>
            <a:r>
              <a:rPr lang="en-US" dirty="0">
                <a:cs typeface="Arial" panose="020B0604020202020204" pitchFamily="34" charset="0"/>
              </a:rPr>
              <a:t>: houses lungs and thoracic viscera</a:t>
            </a:r>
          </a:p>
          <a:p>
            <a:pPr>
              <a:spcBef>
                <a:spcPts val="5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2A4B9E"/>
                </a:solidFill>
                <a:cs typeface="Arial" panose="020B0604020202020204" pitchFamily="34" charset="0"/>
              </a:rPr>
              <a:t>Abdominopelvic cavity</a:t>
            </a:r>
            <a:r>
              <a:rPr lang="en-US" dirty="0">
                <a:cs typeface="Arial" panose="020B0604020202020204" pitchFamily="34" charset="0"/>
              </a:rPr>
              <a:t>: contains abdominal and pelvic viscera</a:t>
            </a:r>
          </a:p>
          <a:p>
            <a:pPr>
              <a:spcBef>
                <a:spcPts val="500"/>
              </a:spcBef>
              <a:spcAft>
                <a:spcPts val="0"/>
              </a:spcAft>
              <a:defRPr/>
            </a:pP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0" r="22626"/>
          <a:stretch/>
        </p:blipFill>
        <p:spPr>
          <a:xfrm>
            <a:off x="5867400" y="0"/>
            <a:ext cx="289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2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4419600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cs typeface="Arial" panose="020B0604020202020204" pitchFamily="34" charset="0"/>
              </a:rPr>
              <a:t>Ventral </a:t>
            </a:r>
            <a:r>
              <a:rPr lang="en-US" b="1" dirty="0" smtClean="0">
                <a:solidFill>
                  <a:schemeClr val="tx1"/>
                </a:solidFill>
                <a:cs typeface="Arial" panose="020B0604020202020204" pitchFamily="34" charset="0"/>
              </a:rPr>
              <a:t>Body </a:t>
            </a:r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Cavities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5181600" cy="60198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600" b="1" u="sng" dirty="0" smtClean="0">
                <a:solidFill>
                  <a:srgbClr val="2A4B9E"/>
                </a:solidFill>
                <a:cs typeface="Arial" panose="020B0604020202020204" pitchFamily="34" charset="0"/>
              </a:rPr>
              <a:t>Thoracic Cavity:</a:t>
            </a:r>
            <a:r>
              <a:rPr lang="en-US" sz="2600" dirty="0" smtClean="0">
                <a:cs typeface="Arial" panose="020B0604020202020204" pitchFamily="34" charset="0"/>
              </a:rPr>
              <a:t> </a:t>
            </a:r>
            <a:r>
              <a:rPr lang="en-US" sz="2200" dirty="0" smtClean="0">
                <a:cs typeface="Arial" panose="020B0604020202020204" pitchFamily="34" charset="0"/>
              </a:rPr>
              <a:t>surrounded by the ribs</a:t>
            </a:r>
          </a:p>
          <a:p>
            <a:pPr marL="342900" indent="-342900" fontAlgn="auto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u="sng" dirty="0" smtClean="0">
                <a:solidFill>
                  <a:srgbClr val="2A4B9E"/>
                </a:solidFill>
                <a:cs typeface="Arial" panose="020B0604020202020204" pitchFamily="34" charset="0"/>
              </a:rPr>
              <a:t>Pleural Cavities (2)</a:t>
            </a:r>
            <a:r>
              <a:rPr lang="en-US" sz="2200" dirty="0" smtClean="0">
                <a:cs typeface="Arial" panose="020B0604020202020204" pitchFamily="34" charset="0"/>
              </a:rPr>
              <a:t>- contain lungs</a:t>
            </a:r>
          </a:p>
          <a:p>
            <a:pPr marL="342900" indent="-342900" fontAlgn="auto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u="sng" dirty="0" smtClean="0">
                <a:solidFill>
                  <a:srgbClr val="2A4B9E"/>
                </a:solidFill>
                <a:cs typeface="Arial" panose="020B0604020202020204" pitchFamily="34" charset="0"/>
              </a:rPr>
              <a:t>Mediastinum</a:t>
            </a:r>
            <a:r>
              <a:rPr lang="en-US" sz="2200" dirty="0">
                <a:cs typeface="Arial" panose="020B0604020202020204" pitchFamily="34" charset="0"/>
              </a:rPr>
              <a:t>: </a:t>
            </a:r>
            <a:r>
              <a:rPr lang="en-US" sz="2200" dirty="0" smtClean="0">
                <a:cs typeface="Arial" panose="020B0604020202020204" pitchFamily="34" charset="0"/>
              </a:rPr>
              <a:t>region </a:t>
            </a:r>
            <a:r>
              <a:rPr lang="en-US" sz="2200" dirty="0">
                <a:cs typeface="Arial" panose="020B0604020202020204" pitchFamily="34" charset="0"/>
              </a:rPr>
              <a:t>between lungs in thoracic cavity, which contains </a:t>
            </a:r>
            <a:r>
              <a:rPr lang="en-US" sz="2200" dirty="0" smtClean="0">
                <a:cs typeface="Arial" panose="020B0604020202020204" pitchFamily="34" charset="0"/>
              </a:rPr>
              <a:t>esophagus</a:t>
            </a:r>
            <a:r>
              <a:rPr lang="en-US" sz="2200" dirty="0">
                <a:cs typeface="Arial" panose="020B0604020202020204" pitchFamily="34" charset="0"/>
              </a:rPr>
              <a:t>, trachea, thymus </a:t>
            </a:r>
            <a:r>
              <a:rPr lang="en-US" sz="2200" dirty="0" smtClean="0">
                <a:cs typeface="Arial" panose="020B0604020202020204" pitchFamily="34" charset="0"/>
              </a:rPr>
              <a:t>gland</a:t>
            </a:r>
          </a:p>
          <a:p>
            <a:pPr marL="342900" indent="-342900" fontAlgn="auto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b="1" u="sng" dirty="0" smtClean="0">
                <a:solidFill>
                  <a:srgbClr val="2A4B9E"/>
                </a:solidFill>
                <a:cs typeface="Arial" panose="020B0604020202020204" pitchFamily="34" charset="0"/>
              </a:rPr>
              <a:t>Pericardial Cavity</a:t>
            </a:r>
            <a:r>
              <a:rPr lang="en-US" sz="2200" dirty="0" smtClean="0">
                <a:cs typeface="Arial" panose="020B0604020202020204" pitchFamily="34" charset="0"/>
              </a:rPr>
              <a:t>: lies within Mediastinum &amp; contains the heart</a:t>
            </a:r>
            <a:endParaRPr lang="en-US" sz="2200" dirty="0">
              <a:cs typeface="Arial" panose="020B0604020202020204" pitchFamily="34" charset="0"/>
            </a:endParaRPr>
          </a:p>
          <a:p>
            <a:pPr fontAlgn="auto">
              <a:spcAft>
                <a:spcPts val="500"/>
              </a:spcAft>
              <a:defRPr/>
            </a:pPr>
            <a:r>
              <a:rPr lang="en-US" sz="2200" b="1" u="sng" dirty="0">
                <a:solidFill>
                  <a:srgbClr val="2A4B9E"/>
                </a:solidFill>
                <a:cs typeface="Arial" panose="020B0604020202020204" pitchFamily="34" charset="0"/>
              </a:rPr>
              <a:t>Diaphragm</a:t>
            </a:r>
            <a:r>
              <a:rPr lang="en-US" sz="2200" dirty="0">
                <a:cs typeface="Arial" panose="020B0604020202020204" pitchFamily="34" charset="0"/>
              </a:rPr>
              <a:t>: muscle that separates the thoracic and abdominopelvic cavities</a:t>
            </a:r>
            <a:endParaRPr lang="en-US" sz="2200" dirty="0" smtClean="0">
              <a:cs typeface="Arial" panose="020B0604020202020204" pitchFamily="34" charset="0"/>
            </a:endParaRPr>
          </a:p>
          <a:p>
            <a:pPr fontAlgn="auto">
              <a:spcAft>
                <a:spcPts val="500"/>
              </a:spcAft>
              <a:defRPr/>
            </a:pPr>
            <a:r>
              <a:rPr lang="en-US" sz="2600" b="1" u="sng" dirty="0" smtClean="0">
                <a:solidFill>
                  <a:srgbClr val="2A4B9E"/>
                </a:solidFill>
                <a:cs typeface="Arial" panose="020B0604020202020204" pitchFamily="34" charset="0"/>
              </a:rPr>
              <a:t>Abdominopelvic </a:t>
            </a:r>
            <a:r>
              <a:rPr lang="en-US" sz="2600" b="1" u="sng" dirty="0">
                <a:solidFill>
                  <a:srgbClr val="2A4B9E"/>
                </a:solidFill>
                <a:cs typeface="Arial" panose="020B0604020202020204" pitchFamily="34" charset="0"/>
              </a:rPr>
              <a:t>cavity </a:t>
            </a:r>
            <a:r>
              <a:rPr lang="en-US" sz="2200" dirty="0">
                <a:cs typeface="Arial" panose="020B0604020202020204" pitchFamily="34" charset="0"/>
              </a:rPr>
              <a:t>contains 2 portions:</a:t>
            </a:r>
          </a:p>
          <a:p>
            <a:pPr marL="457200" indent="-457200" fontAlgn="auto"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200" b="1" u="sng" dirty="0" smtClean="0">
                <a:solidFill>
                  <a:srgbClr val="2A4B9E"/>
                </a:solidFill>
                <a:cs typeface="Arial" panose="020B0604020202020204" pitchFamily="34" charset="0"/>
              </a:rPr>
              <a:t>Abdominal </a:t>
            </a:r>
            <a:r>
              <a:rPr lang="en-US" sz="2200" b="1" u="sng" dirty="0">
                <a:solidFill>
                  <a:srgbClr val="2A4B9E"/>
                </a:solidFill>
                <a:cs typeface="Arial" panose="020B0604020202020204" pitchFamily="34" charset="0"/>
              </a:rPr>
              <a:t>cavity</a:t>
            </a:r>
            <a:r>
              <a:rPr lang="en-US" sz="2200" dirty="0">
                <a:cs typeface="Arial" panose="020B0604020202020204" pitchFamily="34" charset="0"/>
              </a:rPr>
              <a:t>: extends from diaphragm to top </a:t>
            </a:r>
            <a:r>
              <a:rPr lang="en-US" sz="2200" dirty="0" smtClean="0">
                <a:cs typeface="Arial" panose="020B0604020202020204" pitchFamily="34" charset="0"/>
              </a:rPr>
              <a:t>of pelvis</a:t>
            </a:r>
            <a:r>
              <a:rPr lang="en-US" sz="2200" dirty="0">
                <a:cs typeface="Arial" panose="020B0604020202020204" pitchFamily="34" charset="0"/>
              </a:rPr>
              <a:t>, and contains stomach, liver, spleen, kidneys small </a:t>
            </a:r>
            <a:r>
              <a:rPr lang="en-US" sz="2200" dirty="0" smtClean="0">
                <a:cs typeface="Arial" panose="020B0604020202020204" pitchFamily="34" charset="0"/>
              </a:rPr>
              <a:t>intestine</a:t>
            </a:r>
            <a:r>
              <a:rPr lang="en-US" sz="2200" dirty="0">
                <a:cs typeface="Arial" panose="020B0604020202020204" pitchFamily="34" charset="0"/>
              </a:rPr>
              <a:t>, most of large </a:t>
            </a:r>
            <a:r>
              <a:rPr lang="en-US" sz="2200" dirty="0" smtClean="0">
                <a:cs typeface="Arial" panose="020B0604020202020204" pitchFamily="34" charset="0"/>
              </a:rPr>
              <a:t>intestine</a:t>
            </a:r>
          </a:p>
          <a:p>
            <a:pPr marL="457200" indent="-457200"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200" b="1" u="sng" dirty="0" smtClean="0">
                <a:solidFill>
                  <a:srgbClr val="2A4B9E"/>
                </a:solidFill>
                <a:cs typeface="Arial" panose="020B0604020202020204" pitchFamily="34" charset="0"/>
              </a:rPr>
              <a:t>Pelvic </a:t>
            </a:r>
            <a:r>
              <a:rPr lang="en-US" sz="2200" b="1" u="sng" dirty="0">
                <a:solidFill>
                  <a:srgbClr val="2A4B9E"/>
                </a:solidFill>
                <a:cs typeface="Arial" panose="020B0604020202020204" pitchFamily="34" charset="0"/>
              </a:rPr>
              <a:t>cavity</a:t>
            </a:r>
            <a:r>
              <a:rPr lang="en-US" sz="2200" dirty="0">
                <a:cs typeface="Arial" panose="020B0604020202020204" pitchFamily="34" charset="0"/>
              </a:rPr>
              <a:t>: enclosed by pelvic bones, and contains </a:t>
            </a:r>
            <a:r>
              <a:rPr lang="en-US" sz="2200" dirty="0" smtClean="0">
                <a:cs typeface="Arial" panose="020B0604020202020204" pitchFamily="34" charset="0"/>
              </a:rPr>
              <a:t>end </a:t>
            </a:r>
            <a:r>
              <a:rPr lang="en-US" sz="2200" dirty="0">
                <a:cs typeface="Arial" panose="020B0604020202020204" pitchFamily="34" charset="0"/>
              </a:rPr>
              <a:t>of large intestine, urinary bladder, internal </a:t>
            </a:r>
            <a:r>
              <a:rPr lang="en-US" sz="2200" dirty="0" smtClean="0">
                <a:cs typeface="Arial" panose="020B0604020202020204" pitchFamily="34" charset="0"/>
              </a:rPr>
              <a:t>reproductive </a:t>
            </a:r>
            <a:r>
              <a:rPr lang="en-US" sz="2200" dirty="0" smtClean="0">
                <a:cs typeface="Arial" panose="020B0604020202020204" pitchFamily="34" charset="0"/>
              </a:rPr>
              <a:t>organs</a:t>
            </a:r>
            <a:endParaRPr lang="en-US" sz="2200" dirty="0">
              <a:cs typeface="Arial" panose="020B0604020202020204" pitchFamily="34" charset="0"/>
            </a:endParaRPr>
          </a:p>
          <a:p>
            <a:pPr marL="457200" indent="-457200" fontAlgn="auto"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endParaRPr lang="en-US" sz="2200" dirty="0"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0" t="7778" r="18366" b="7778"/>
          <a:stretch/>
        </p:blipFill>
        <p:spPr>
          <a:xfrm>
            <a:off x="5257800" y="169628"/>
            <a:ext cx="3733800" cy="668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  <a:cs typeface="Arial" panose="020B0604020202020204" pitchFamily="34" charset="0"/>
              </a:rPr>
              <a:t>Figure 1.1 Origins of Medical </a:t>
            </a:r>
            <a:r>
              <a:rPr lang="en-US" altLang="en-US" b="1" dirty="0" smtClean="0">
                <a:solidFill>
                  <a:schemeClr val="tx1"/>
                </a:solidFill>
                <a:cs typeface="Arial" panose="020B0604020202020204" pitchFamily="34" charset="0"/>
              </a:rPr>
              <a:t>Science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419600" cy="4648200"/>
          </a:xfrm>
        </p:spPr>
        <p:txBody>
          <a:bodyPr rtlCol="0">
            <a:normAutofit/>
          </a:bodyPr>
          <a:lstStyle/>
          <a:p>
            <a:pPr fontAlgn="auto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400" dirty="0">
                <a:cs typeface="Arial" panose="020B0604020202020204" pitchFamily="34" charset="0"/>
              </a:rPr>
              <a:t>Early healers depended on superstition and magic.</a:t>
            </a:r>
          </a:p>
          <a:p>
            <a:pPr fontAlgn="auto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400" dirty="0">
                <a:cs typeface="Arial" panose="020B0604020202020204" pitchFamily="34" charset="0"/>
              </a:rPr>
              <a:t>Followed by observations of injuries, wound healing, and dead bodies.</a:t>
            </a:r>
          </a:p>
          <a:p>
            <a:pPr fontAlgn="auto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400" dirty="0">
                <a:cs typeface="Arial" panose="020B0604020202020204" pitchFamily="34" charset="0"/>
              </a:rPr>
              <a:t>This evolved into experimentation and creation of new terminology for anatomy &amp; physiology.</a:t>
            </a:r>
          </a:p>
          <a:p>
            <a:pPr fontAlgn="auto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400" dirty="0">
                <a:cs typeface="Arial" panose="020B0604020202020204" pitchFamily="34" charset="0"/>
              </a:rPr>
              <a:t>Finally, study of corpses and cadaver dissection brought new knowledge of the human body</a:t>
            </a:r>
            <a:r>
              <a:rPr lang="en-US" sz="2400" dirty="0" smtClean="0">
                <a:cs typeface="Arial" panose="020B0604020202020204" pitchFamily="34" charset="0"/>
              </a:rPr>
              <a:t>.</a:t>
            </a:r>
            <a:endParaRPr lang="en-US" sz="2400" dirty="0">
              <a:cs typeface="Arial" panose="020B0604020202020204" pitchFamily="34" charset="0"/>
            </a:endParaRP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3" b="1771"/>
          <a:stretch/>
        </p:blipFill>
        <p:spPr bwMode="auto">
          <a:xfrm>
            <a:off x="5674888" y="1004455"/>
            <a:ext cx="2993022" cy="493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000" dirty="0"/>
              <a:t>© Classic </a:t>
            </a:r>
            <a:r>
              <a:rPr lang="en-US" sz="1000" dirty="0" smtClean="0"/>
              <a:t>Image/</a:t>
            </a:r>
            <a:r>
              <a:rPr lang="en-US" sz="1000" dirty="0" err="1" smtClean="0"/>
              <a:t>Alamy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0879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Figure 1.10 Major Body Cavities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580" name="Picture 2" descr="Major body cavities include the cranial, vertebral, thoracic, and abdominopelvic cavities, and also include the smaller cavities within them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/>
          <a:stretch/>
        </p:blipFill>
        <p:spPr bwMode="auto">
          <a:xfrm>
            <a:off x="645560" y="1828800"/>
            <a:ext cx="7849680" cy="339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85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Figure 1.11 Small Cavities of the Head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3962400" cy="46482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 smtClean="0">
                <a:cs typeface="Arial" panose="020B0604020202020204" pitchFamily="34" charset="0"/>
              </a:rPr>
              <a:t>Small </a:t>
            </a:r>
            <a:r>
              <a:rPr lang="en-US" sz="2400" b="1" dirty="0">
                <a:cs typeface="Arial" panose="020B0604020202020204" pitchFamily="34" charset="0"/>
              </a:rPr>
              <a:t>cavities of the head: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u="sng" dirty="0">
                <a:cs typeface="Arial" panose="020B0604020202020204" pitchFamily="34" charset="0"/>
              </a:rPr>
              <a:t>Oral </a:t>
            </a:r>
            <a:r>
              <a:rPr lang="en-US" sz="2400" u="sng" dirty="0" smtClean="0">
                <a:cs typeface="Arial" panose="020B0604020202020204" pitchFamily="34" charset="0"/>
              </a:rPr>
              <a:t>cavity- </a:t>
            </a:r>
            <a:r>
              <a:rPr lang="en-US" sz="2400" dirty="0" smtClean="0">
                <a:cs typeface="Arial" panose="020B0604020202020204" pitchFamily="34" charset="0"/>
              </a:rPr>
              <a:t>mouth</a:t>
            </a:r>
            <a:endParaRPr lang="en-US" sz="2400" dirty="0"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u="sng" dirty="0">
                <a:cs typeface="Arial" panose="020B0604020202020204" pitchFamily="34" charset="0"/>
              </a:rPr>
              <a:t>Nasal </a:t>
            </a:r>
            <a:r>
              <a:rPr lang="en-US" sz="2400" u="sng" dirty="0" smtClean="0">
                <a:cs typeface="Arial" panose="020B0604020202020204" pitchFamily="34" charset="0"/>
              </a:rPr>
              <a:t>cavity- </a:t>
            </a:r>
            <a:r>
              <a:rPr lang="en-US" sz="2400" dirty="0" smtClean="0">
                <a:cs typeface="Arial" panose="020B0604020202020204" pitchFamily="34" charset="0"/>
              </a:rPr>
              <a:t>nose</a:t>
            </a:r>
            <a:endParaRPr lang="en-US" sz="2400" dirty="0"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u="sng" dirty="0">
                <a:cs typeface="Arial" panose="020B0604020202020204" pitchFamily="34" charset="0"/>
              </a:rPr>
              <a:t>Orbital </a:t>
            </a:r>
            <a:r>
              <a:rPr lang="en-US" sz="2400" u="sng" dirty="0" smtClean="0">
                <a:cs typeface="Arial" panose="020B0604020202020204" pitchFamily="34" charset="0"/>
              </a:rPr>
              <a:t>cavities- </a:t>
            </a:r>
            <a:r>
              <a:rPr lang="en-US" sz="2400" dirty="0" smtClean="0">
                <a:cs typeface="Arial" panose="020B0604020202020204" pitchFamily="34" charset="0"/>
              </a:rPr>
              <a:t>eyes</a:t>
            </a:r>
            <a:endParaRPr lang="en-US" sz="2400" dirty="0"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u="sng" dirty="0" err="1" smtClean="0">
                <a:cs typeface="Arial" panose="020B0604020202020204" pitchFamily="34" charset="0"/>
              </a:rPr>
              <a:t>Otic</a:t>
            </a:r>
            <a:r>
              <a:rPr lang="en-US" sz="2400" u="sng" dirty="0" smtClean="0">
                <a:cs typeface="Arial" panose="020B0604020202020204" pitchFamily="34" charset="0"/>
              </a:rPr>
              <a:t> cavities- </a:t>
            </a:r>
            <a:r>
              <a:rPr lang="en-US" dirty="0" smtClean="0">
                <a:cs typeface="Arial" panose="020B0604020202020204" pitchFamily="34" charset="0"/>
              </a:rPr>
              <a:t>bones of middle ear</a:t>
            </a:r>
            <a:endParaRPr lang="en-US" sz="2400" dirty="0">
              <a:cs typeface="Arial" panose="020B0604020202020204" pitchFamily="34" charset="0"/>
            </a:endParaRP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"/>
          <a:stretch/>
        </p:blipFill>
        <p:spPr bwMode="auto">
          <a:xfrm>
            <a:off x="4560246" y="1219200"/>
            <a:ext cx="4126554" cy="463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05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Membranes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00" y="822960"/>
            <a:ext cx="8229600" cy="1828800"/>
          </a:xfrm>
        </p:spPr>
        <p:txBody>
          <a:bodyPr/>
          <a:lstStyle/>
          <a:p>
            <a:r>
              <a:rPr lang="en-US" dirty="0" smtClean="0"/>
              <a:t>Body cavities are lined with thins sheets of tissue called membranes which cover a structure or line a cavity. </a:t>
            </a:r>
          </a:p>
          <a:p>
            <a:r>
              <a:rPr lang="en-US" dirty="0" smtClean="0"/>
              <a:t>Body’s membranes are classified into 2 broad categories: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 smtClean="0"/>
              <a:t>Epithelial membranes- </a:t>
            </a:r>
            <a:r>
              <a:rPr lang="en-US" dirty="0" smtClean="0"/>
              <a:t>cutaneous (skin), mucous (mucosa), &amp; serous (serosa); most are moist (except skin).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 smtClean="0"/>
              <a:t>Synovial membranes- </a:t>
            </a:r>
            <a:r>
              <a:rPr lang="en-US" dirty="0" smtClean="0"/>
              <a:t>lack epithelium; provide smooth surface &amp; cushioning through synovial fluid; found at joints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8"/>
          </p:nvPr>
        </p:nvSpPr>
        <p:spPr>
          <a:xfrm>
            <a:off x="455600" y="4144390"/>
            <a:ext cx="8229600" cy="12954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Dorsal body cavity </a:t>
            </a:r>
            <a:r>
              <a:rPr lang="en-US" dirty="0" smtClean="0"/>
              <a:t>is lined w/3 layers of protective membranes which cover </a:t>
            </a:r>
            <a:r>
              <a:rPr lang="en-US" dirty="0"/>
              <a:t>brain &amp; spinal </a:t>
            </a:r>
            <a:r>
              <a:rPr lang="en-US" dirty="0" smtClean="0"/>
              <a:t>cord: (called meninges)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Dura mater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Arachnoid mater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Pia mater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30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00" y="228600"/>
            <a:ext cx="8686800" cy="6224650"/>
          </a:xfrm>
        </p:spPr>
        <p:txBody>
          <a:bodyPr/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Ventral body cavity- </a:t>
            </a:r>
            <a:r>
              <a:rPr lang="en-US" dirty="0" smtClean="0"/>
              <a:t>contains cavities which are considered open (to the air) or closed (not exposed to air).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 smtClean="0"/>
              <a:t>Open cavities- </a:t>
            </a:r>
            <a:r>
              <a:rPr lang="en-US" dirty="0" smtClean="0"/>
              <a:t>lined w/mucous membranes (mucosa)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 smtClean="0"/>
              <a:t>Closed cavities- </a:t>
            </a:r>
            <a:r>
              <a:rPr lang="en-US" dirty="0" smtClean="0"/>
              <a:t>lined w/double-layered serous membranes (serosa) &amp; separated by serous fluid which allows for lubrication &amp; movement of organs.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>
                <a:solidFill>
                  <a:srgbClr val="2A4B9E"/>
                </a:solidFill>
                <a:sym typeface="Wingdings" panose="05000000000000000000" pitchFamily="2" charset="2"/>
              </a:rPr>
              <a:t>Visceral</a:t>
            </a:r>
            <a:r>
              <a:rPr lang="en-US" dirty="0" smtClean="0">
                <a:sym typeface="Wingdings" panose="05000000000000000000" pitchFamily="2" charset="2"/>
              </a:rPr>
              <a:t>- inner membrane; clings to </a:t>
            </a:r>
            <a:r>
              <a:rPr lang="en-US" b="1" dirty="0" smtClean="0">
                <a:solidFill>
                  <a:schemeClr val="bg2"/>
                </a:solidFill>
                <a:sym typeface="Wingdings" panose="05000000000000000000" pitchFamily="2" charset="2"/>
              </a:rPr>
              <a:t>ORGANS</a:t>
            </a:r>
            <a:r>
              <a:rPr lang="en-US" dirty="0" smtClean="0">
                <a:sym typeface="Wingdings" panose="05000000000000000000" pitchFamily="2" charset="2"/>
              </a:rPr>
              <a:t> (“viscera”=organ)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>
                <a:solidFill>
                  <a:srgbClr val="2A4B9E"/>
                </a:solidFill>
              </a:rPr>
              <a:t>Parietal</a:t>
            </a:r>
            <a:r>
              <a:rPr lang="en-US" dirty="0" smtClean="0"/>
              <a:t>- outer membrane; clings to </a:t>
            </a:r>
            <a:r>
              <a:rPr lang="en-US" b="1" dirty="0" smtClean="0">
                <a:solidFill>
                  <a:schemeClr val="bg2"/>
                </a:solidFill>
              </a:rPr>
              <a:t>WALL OF CAVITY</a:t>
            </a:r>
          </a:p>
          <a:p>
            <a:r>
              <a:rPr lang="en-US" dirty="0" smtClean="0"/>
              <a:t>*These are named according to their location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 smtClean="0"/>
              <a:t>Pleura</a:t>
            </a:r>
            <a:r>
              <a:rPr lang="en-US" dirty="0" smtClean="0"/>
              <a:t>= in pleural cavity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 smtClean="0"/>
              <a:t>Pericardium</a:t>
            </a:r>
            <a:r>
              <a:rPr lang="en-US" dirty="0" smtClean="0"/>
              <a:t>= in pericardial cavity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 smtClean="0"/>
              <a:t>Peritoneum</a:t>
            </a:r>
            <a:r>
              <a:rPr lang="en-US" dirty="0" smtClean="0"/>
              <a:t>= in abdominopelvic cavity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Parietal pleural membrane- </a:t>
            </a:r>
            <a:r>
              <a:rPr lang="en-US" dirty="0" smtClean="0"/>
              <a:t>clings to </a:t>
            </a:r>
            <a:r>
              <a:rPr lang="en-US" b="1" dirty="0" smtClean="0">
                <a:solidFill>
                  <a:schemeClr val="bg2"/>
                </a:solidFill>
              </a:rPr>
              <a:t>wall </a:t>
            </a:r>
            <a:r>
              <a:rPr lang="en-US" dirty="0" smtClean="0"/>
              <a:t>of pleural cavity containing lungs</a:t>
            </a:r>
          </a:p>
          <a:p>
            <a:r>
              <a:rPr lang="en-US" u="sng" dirty="0" smtClean="0"/>
              <a:t>Visceral peritoneum membrane- </a:t>
            </a:r>
            <a:r>
              <a:rPr lang="en-US" dirty="0" smtClean="0"/>
              <a:t>clings to an </a:t>
            </a:r>
            <a:r>
              <a:rPr lang="en-US" b="1" dirty="0" smtClean="0">
                <a:solidFill>
                  <a:schemeClr val="bg2"/>
                </a:solidFill>
              </a:rPr>
              <a:t>organ</a:t>
            </a:r>
            <a:r>
              <a:rPr lang="en-US" dirty="0" smtClean="0"/>
              <a:t> in the abdominopelvic cavity (ex. the small intestine)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u="sng" dirty="0" smtClean="0"/>
              <a:t>Parietal pericardium- </a:t>
            </a:r>
            <a:r>
              <a:rPr lang="en-US" dirty="0" smtClean="0"/>
              <a:t>clings to the wall of the pericardial cavity</a:t>
            </a:r>
          </a:p>
          <a:p>
            <a:r>
              <a:rPr lang="en-US" u="sng" dirty="0" smtClean="0"/>
              <a:t>Visceral pericardium- </a:t>
            </a:r>
            <a:r>
              <a:rPr lang="en-US" dirty="0" smtClean="0"/>
              <a:t>clings to the surface of the heart itself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860178"/>
            <a:ext cx="4013222" cy="301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4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Figures 1.12 and 1.13 Serous Membranes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2" descr="A superior view of a transverse section showing the lining of the heart and lungs by serious membranes.   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"/>
          <a:stretch/>
        </p:blipFill>
        <p:spPr bwMode="auto">
          <a:xfrm>
            <a:off x="508073" y="1752600"/>
            <a:ext cx="3857625" cy="242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3488" y="4755572"/>
            <a:ext cx="3010312" cy="762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dirty="0">
                <a:cs typeface="Arial" panose="020B0604020202020204" pitchFamily="34" charset="0"/>
              </a:rPr>
              <a:t>Serous membranes of </a:t>
            </a:r>
            <a:r>
              <a:rPr lang="en-US" altLang="en-US" dirty="0" smtClean="0">
                <a:cs typeface="Arial" panose="020B0604020202020204" pitchFamily="34" charset="0"/>
              </a:rPr>
              <a:t>the thoracic cavity</a:t>
            </a:r>
            <a:endParaRPr lang="en-US" altLang="en-US" dirty="0">
              <a:cs typeface="Arial" panose="020B0604020202020204" pitchFamily="34" charset="0"/>
            </a:endParaRPr>
          </a:p>
        </p:txBody>
      </p:sp>
      <p:pic>
        <p:nvPicPr>
          <p:cNvPr id="13" name="Picture 3" descr="A superior view of an abdominal region transverse section showing the lining of the organs by the serous membrane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7"/>
          <a:stretch/>
        </p:blipFill>
        <p:spPr bwMode="auto">
          <a:xfrm>
            <a:off x="4724400" y="1804148"/>
            <a:ext cx="3859068" cy="273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8"/>
          </p:nvPr>
        </p:nvSpPr>
        <p:spPr>
          <a:xfrm>
            <a:off x="5148778" y="4755572"/>
            <a:ext cx="3010312" cy="762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dirty="0">
                <a:cs typeface="Arial" panose="020B0604020202020204" pitchFamily="34" charset="0"/>
              </a:rPr>
              <a:t>Serous membranes of </a:t>
            </a:r>
            <a:r>
              <a:rPr lang="en-US" altLang="en-US" dirty="0" smtClean="0">
                <a:cs typeface="Arial" panose="020B0604020202020204" pitchFamily="34" charset="0"/>
              </a:rPr>
              <a:t>the abdominal cavity</a:t>
            </a:r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88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Figures 1.14 and 1.15 Organ Systems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2895600" cy="54102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000" u="sng" dirty="0">
                <a:cs typeface="Arial" panose="020B0604020202020204" pitchFamily="34" charset="0"/>
              </a:rPr>
              <a:t>Integumentary System</a:t>
            </a:r>
            <a:r>
              <a:rPr lang="en-US" altLang="en-US" sz="2000" dirty="0"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spcAft>
                <a:spcPts val="1500"/>
              </a:spcAft>
            </a:pPr>
            <a:r>
              <a:rPr lang="en-US" altLang="en-US" sz="2000" dirty="0">
                <a:cs typeface="Arial" panose="020B0604020202020204" pitchFamily="34" charset="0"/>
              </a:rPr>
              <a:t>Protection, body temperature regulation, sensory reception</a:t>
            </a:r>
            <a:r>
              <a:rPr lang="en-US" altLang="en-US" sz="2000" dirty="0" smtClean="0">
                <a:cs typeface="Arial" panose="020B0604020202020204" pitchFamily="34" charset="0"/>
              </a:rPr>
              <a:t>, production </a:t>
            </a:r>
            <a:r>
              <a:rPr lang="en-US" altLang="en-US" sz="2000" dirty="0">
                <a:cs typeface="Arial" panose="020B0604020202020204" pitchFamily="34" charset="0"/>
              </a:rPr>
              <a:t>of Vitamin </a:t>
            </a:r>
            <a:r>
              <a:rPr lang="en-US" altLang="en-US" sz="2000" dirty="0" smtClean="0">
                <a:cs typeface="Arial" panose="020B0604020202020204" pitchFamily="34" charset="0"/>
              </a:rPr>
              <a:t>D</a:t>
            </a:r>
            <a:endParaRPr lang="en-US" altLang="en-US" sz="20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u="sng" dirty="0">
                <a:cs typeface="Arial" panose="020B0604020202020204" pitchFamily="34" charset="0"/>
              </a:rPr>
              <a:t>Skeletal System</a:t>
            </a:r>
            <a:r>
              <a:rPr lang="en-US" altLang="en-US" sz="2000" dirty="0"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spcAft>
                <a:spcPts val="1500"/>
              </a:spcAft>
            </a:pPr>
            <a:r>
              <a:rPr lang="en-US" altLang="en-US" sz="2000" dirty="0">
                <a:cs typeface="Arial" panose="020B0604020202020204" pitchFamily="34" charset="0"/>
              </a:rPr>
              <a:t>Framework, protection</a:t>
            </a:r>
            <a:r>
              <a:rPr lang="en-US" altLang="en-US" sz="2000" dirty="0" smtClean="0">
                <a:cs typeface="Arial" panose="020B0604020202020204" pitchFamily="34" charset="0"/>
              </a:rPr>
              <a:t>, attachment </a:t>
            </a:r>
            <a:r>
              <a:rPr lang="en-US" altLang="en-US" sz="2000" dirty="0">
                <a:cs typeface="Arial" panose="020B0604020202020204" pitchFamily="34" charset="0"/>
              </a:rPr>
              <a:t>sites, storage of inorganic salts, </a:t>
            </a:r>
            <a:r>
              <a:rPr lang="en-US" altLang="en-US" sz="2000" dirty="0" smtClean="0">
                <a:cs typeface="Arial" panose="020B0604020202020204" pitchFamily="34" charset="0"/>
              </a:rPr>
              <a:t>production </a:t>
            </a:r>
            <a:r>
              <a:rPr lang="en-US" altLang="en-US" sz="2000" dirty="0">
                <a:cs typeface="Arial" panose="020B0604020202020204" pitchFamily="34" charset="0"/>
              </a:rPr>
              <a:t>of blood cells, support and  </a:t>
            </a:r>
            <a:r>
              <a:rPr lang="en-US" altLang="en-US" sz="2000" dirty="0" smtClean="0">
                <a:cs typeface="Arial" panose="020B0604020202020204" pitchFamily="34" charset="0"/>
              </a:rPr>
              <a:t>movement</a:t>
            </a:r>
            <a:endParaRPr lang="en-US" altLang="en-US" sz="20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u="sng" dirty="0">
                <a:cs typeface="Arial" panose="020B0604020202020204" pitchFamily="34" charset="0"/>
              </a:rPr>
              <a:t>Muscular System</a:t>
            </a:r>
            <a:r>
              <a:rPr lang="en-US" altLang="en-US" sz="2000" dirty="0"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cs typeface="Arial" panose="020B0604020202020204" pitchFamily="34" charset="0"/>
              </a:rPr>
              <a:t>Movement, main source of  body heat, maintenance </a:t>
            </a:r>
            <a:r>
              <a:rPr lang="en-US" altLang="en-US" sz="2000" dirty="0" smtClean="0">
                <a:cs typeface="Arial" panose="020B0604020202020204" pitchFamily="34" charset="0"/>
              </a:rPr>
              <a:t>of </a:t>
            </a:r>
            <a:r>
              <a:rPr lang="en-US" altLang="en-US" sz="2000" dirty="0">
                <a:cs typeface="Arial" panose="020B0604020202020204" pitchFamily="34" charset="0"/>
              </a:rPr>
              <a:t>posture</a:t>
            </a:r>
            <a:r>
              <a:rPr lang="en-US" altLang="en-US" sz="2000" dirty="0" smtClean="0">
                <a:cs typeface="Arial" panose="020B0604020202020204" pitchFamily="34" charset="0"/>
              </a:rPr>
              <a:t>.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  <p:pic>
        <p:nvPicPr>
          <p:cNvPr id="10" name="Picture 4" descr="An anterior view of the body showing the skin of the integumentary system.&#10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791" y="1714706"/>
            <a:ext cx="1423782" cy="376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Anterior views of the human body showing the relative positions of the structures of the skeletal and muscular systems within the body.&#10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"/>
          <a:stretch/>
        </p:blipFill>
        <p:spPr bwMode="auto">
          <a:xfrm>
            <a:off x="5257800" y="1639081"/>
            <a:ext cx="3118664" cy="38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50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Figure 1.16 Organ Systems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2667000" cy="32004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500"/>
              </a:spcAft>
            </a:pPr>
            <a:r>
              <a:rPr lang="en-US" altLang="en-US" u="sng" dirty="0">
                <a:cs typeface="Arial" panose="020B0604020202020204" pitchFamily="34" charset="0"/>
              </a:rPr>
              <a:t>Nervous and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u="sng" dirty="0" smtClean="0">
                <a:cs typeface="Arial" panose="020B0604020202020204" pitchFamily="34" charset="0"/>
              </a:rPr>
              <a:t>Endocrine </a:t>
            </a:r>
            <a:r>
              <a:rPr lang="en-US" altLang="en-US" u="sng" dirty="0">
                <a:cs typeface="Arial" panose="020B0604020202020204" pitchFamily="34" charset="0"/>
              </a:rPr>
              <a:t>Systems</a:t>
            </a:r>
            <a:r>
              <a:rPr lang="en-US" altLang="en-US" dirty="0" smtClean="0">
                <a:cs typeface="Arial" panose="020B0604020202020204" pitchFamily="34" charset="0"/>
              </a:rPr>
              <a:t>:</a:t>
            </a:r>
            <a:endParaRPr lang="en-US" altLang="en-US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cs typeface="Arial" panose="020B0604020202020204" pitchFamily="34" charset="0"/>
              </a:rPr>
              <a:t>Integration and </a:t>
            </a:r>
            <a:r>
              <a:rPr lang="en-US" altLang="en-US" dirty="0" smtClean="0">
                <a:cs typeface="Arial" panose="020B0604020202020204" pitchFamily="34" charset="0"/>
              </a:rPr>
              <a:t>coordination </a:t>
            </a:r>
            <a:r>
              <a:rPr lang="en-US" altLang="en-US" dirty="0">
                <a:cs typeface="Arial" panose="020B0604020202020204" pitchFamily="34" charset="0"/>
              </a:rPr>
              <a:t>of </a:t>
            </a:r>
            <a:r>
              <a:rPr lang="en-US" altLang="en-US" dirty="0" smtClean="0">
                <a:cs typeface="Arial" panose="020B0604020202020204" pitchFamily="34" charset="0"/>
              </a:rPr>
              <a:t>organ function through nerve </a:t>
            </a:r>
            <a:r>
              <a:rPr lang="en-US" altLang="en-US" dirty="0">
                <a:cs typeface="Arial" panose="020B0604020202020204" pitchFamily="34" charset="0"/>
              </a:rPr>
              <a:t>impulses or </a:t>
            </a:r>
            <a:r>
              <a:rPr lang="en-US" altLang="en-US" dirty="0" smtClean="0">
                <a:cs typeface="Arial" panose="020B0604020202020204" pitchFamily="34" charset="0"/>
              </a:rPr>
              <a:t>hormones</a:t>
            </a:r>
            <a:endParaRPr lang="en-US" altLang="en-US" dirty="0">
              <a:cs typeface="Arial" panose="020B0604020202020204" pitchFamily="34" charset="0"/>
            </a:endParaRPr>
          </a:p>
        </p:txBody>
      </p:sp>
      <p:pic>
        <p:nvPicPr>
          <p:cNvPr id="9" name="Picture 1" descr="Anterior views of the human body showing the relative positions of the structures of the nervous and endocrine systems within the body.&#10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541" y="1268056"/>
            <a:ext cx="5321056" cy="475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3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Figure 1.17 Organ Systems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0273" y="1219200"/>
            <a:ext cx="4121727" cy="4343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u="sng" dirty="0">
                <a:cs typeface="Arial" panose="020B0604020202020204" pitchFamily="34" charset="0"/>
              </a:rPr>
              <a:t>Cardiovascular System</a:t>
            </a:r>
            <a:r>
              <a:rPr lang="en-US" altLang="en-US" dirty="0">
                <a:cs typeface="Arial" panose="020B0604020202020204" pitchFamily="34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en-US" altLang="en-US" dirty="0">
                <a:cs typeface="Arial" panose="020B0604020202020204" pitchFamily="34" charset="0"/>
              </a:rPr>
              <a:t>Transportation of gases, nutrients, blood cells and </a:t>
            </a:r>
            <a:r>
              <a:rPr lang="en-US" altLang="en-US" dirty="0" smtClean="0">
                <a:cs typeface="Arial" panose="020B0604020202020204" pitchFamily="34" charset="0"/>
              </a:rPr>
              <a:t>wastes</a:t>
            </a:r>
            <a:endParaRPr lang="en-US" altLang="en-US" u="sng" dirty="0"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500"/>
              </a:spcAft>
            </a:pPr>
            <a:r>
              <a:rPr lang="en-US" altLang="en-US" u="sng" dirty="0">
                <a:cs typeface="Arial" panose="020B0604020202020204" pitchFamily="34" charset="0"/>
              </a:rPr>
              <a:t>Lymphatic System</a:t>
            </a:r>
            <a:r>
              <a:rPr lang="en-US" altLang="en-US" dirty="0">
                <a:cs typeface="Arial" panose="020B0604020202020204" pitchFamily="34" charset="0"/>
              </a:rPr>
              <a:t>:</a:t>
            </a:r>
          </a:p>
          <a:p>
            <a:pPr>
              <a:spcAft>
                <a:spcPts val="1000"/>
              </a:spcAft>
            </a:pPr>
            <a:r>
              <a:rPr lang="en-US" altLang="en-US" dirty="0">
                <a:cs typeface="Arial" panose="020B0604020202020204" pitchFamily="34" charset="0"/>
              </a:rPr>
              <a:t>Transportation </a:t>
            </a:r>
            <a:r>
              <a:rPr lang="en-US" altLang="en-US" dirty="0" smtClean="0">
                <a:cs typeface="Arial" panose="020B0604020202020204" pitchFamily="34" charset="0"/>
              </a:rPr>
              <a:t>of fluids, lymphocyte production, body defense</a:t>
            </a:r>
            <a:endParaRPr lang="en-US" altLang="en-US" dirty="0">
              <a:cs typeface="Arial" panose="020B0604020202020204" pitchFamily="34" charset="0"/>
            </a:endParaRPr>
          </a:p>
        </p:txBody>
      </p:sp>
      <p:pic>
        <p:nvPicPr>
          <p:cNvPr id="9" name="Picture 2" descr="Anterior views of the human body showing the relative positions of the structures of the cardiac and lymphatic systems within the body.&#10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"/>
          <a:stretch/>
        </p:blipFill>
        <p:spPr bwMode="auto">
          <a:xfrm>
            <a:off x="4876800" y="1366652"/>
            <a:ext cx="3306330" cy="471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00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Figure 1.18 Organ Systems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2895600" cy="51054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500"/>
              </a:spcAft>
            </a:pPr>
            <a:r>
              <a:rPr lang="en-US" altLang="en-US" u="sng" dirty="0">
                <a:cs typeface="Arial" panose="020B0604020202020204" pitchFamily="34" charset="0"/>
              </a:rPr>
              <a:t>Digestive System</a:t>
            </a:r>
            <a:r>
              <a:rPr lang="en-US" altLang="en-US" dirty="0"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spcAft>
                <a:spcPts val="1300"/>
              </a:spcAft>
            </a:pPr>
            <a:r>
              <a:rPr lang="en-US" altLang="en-US" dirty="0">
                <a:cs typeface="Arial" panose="020B0604020202020204" pitchFamily="34" charset="0"/>
              </a:rPr>
              <a:t>Receives food, breaks down food, excretes </a:t>
            </a:r>
            <a:r>
              <a:rPr lang="en-US" altLang="en-US" dirty="0" smtClean="0">
                <a:cs typeface="Arial" panose="020B0604020202020204" pitchFamily="34" charset="0"/>
              </a:rPr>
              <a:t>waste</a:t>
            </a:r>
            <a:endParaRPr lang="en-US" altLang="en-US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500"/>
              </a:spcAft>
            </a:pPr>
            <a:r>
              <a:rPr lang="en-US" altLang="en-US" u="sng" dirty="0">
                <a:cs typeface="Arial" panose="020B0604020202020204" pitchFamily="34" charset="0"/>
              </a:rPr>
              <a:t>Respiratory System</a:t>
            </a:r>
            <a:r>
              <a:rPr lang="en-US" altLang="en-US" dirty="0"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spcAft>
                <a:spcPts val="1500"/>
              </a:spcAft>
            </a:pPr>
            <a:r>
              <a:rPr lang="en-US" altLang="en-US" dirty="0">
                <a:cs typeface="Arial" panose="020B0604020202020204" pitchFamily="34" charset="0"/>
              </a:rPr>
              <a:t>Exchange of </a:t>
            </a:r>
            <a:r>
              <a:rPr lang="en-US" altLang="en-US" dirty="0" smtClean="0">
                <a:cs typeface="Arial" panose="020B0604020202020204" pitchFamily="34" charset="0"/>
              </a:rPr>
              <a:t>gases</a:t>
            </a:r>
            <a:endParaRPr lang="en-US" altLang="en-US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500"/>
              </a:spcAft>
            </a:pPr>
            <a:r>
              <a:rPr lang="en-US" altLang="en-US" u="sng" dirty="0">
                <a:cs typeface="Arial" panose="020B0604020202020204" pitchFamily="34" charset="0"/>
              </a:rPr>
              <a:t>Urinary System</a:t>
            </a:r>
            <a:r>
              <a:rPr lang="en-US" altLang="en-US" dirty="0"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cs typeface="Arial" panose="020B0604020202020204" pitchFamily="34" charset="0"/>
              </a:rPr>
              <a:t>Removes blood </a:t>
            </a:r>
            <a:r>
              <a:rPr lang="en-US" altLang="en-US" dirty="0" smtClean="0">
                <a:cs typeface="Arial" panose="020B0604020202020204" pitchFamily="34" charset="0"/>
              </a:rPr>
              <a:t>wastes</a:t>
            </a:r>
            <a:r>
              <a:rPr lang="en-US" altLang="en-US" dirty="0">
                <a:cs typeface="Arial" panose="020B0604020202020204" pitchFamily="34" charset="0"/>
              </a:rPr>
              <a:t>, regulates electrolyte &amp; water balance, blood </a:t>
            </a:r>
            <a:r>
              <a:rPr lang="en-US" altLang="en-US" dirty="0" smtClean="0">
                <a:cs typeface="Arial" panose="020B0604020202020204" pitchFamily="34" charset="0"/>
              </a:rPr>
              <a:t>pressure</a:t>
            </a:r>
            <a:endParaRPr lang="en-US" altLang="en-US" dirty="0">
              <a:cs typeface="Arial" panose="020B0604020202020204" pitchFamily="34" charset="0"/>
            </a:endParaRPr>
          </a:p>
        </p:txBody>
      </p:sp>
      <p:pic>
        <p:nvPicPr>
          <p:cNvPr id="9" name="Picture 2" descr="Anterior views of the human body showing the relative positions of the structures of the digestive, respiratory, and urinary systems within the body.&#10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486" y="1233054"/>
            <a:ext cx="5199096" cy="475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03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  <a:cs typeface="Arial" panose="020B0604020202020204" pitchFamily="34" charset="0"/>
              </a:rPr>
              <a:t>Figure 1.2 Anatomy &amp; </a:t>
            </a:r>
            <a:r>
              <a:rPr lang="en-US" altLang="en-US" b="1" dirty="0" smtClean="0">
                <a:solidFill>
                  <a:schemeClr val="tx1"/>
                </a:solidFill>
                <a:cs typeface="Arial" panose="020B0604020202020204" pitchFamily="34" charset="0"/>
              </a:rPr>
              <a:t>Physiology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170" name="Text Box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2890022"/>
          </a:xfrm>
        </p:spPr>
        <p:txBody>
          <a:bodyPr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  <a:buClr>
                <a:schemeClr val="tx1"/>
              </a:buClr>
            </a:pPr>
            <a:r>
              <a:rPr lang="en-US" altLang="en-US" sz="2400" b="1" u="sng" dirty="0">
                <a:solidFill>
                  <a:srgbClr val="2A4B9E"/>
                </a:solidFill>
                <a:cs typeface="Arial" panose="020B0604020202020204" pitchFamily="34" charset="0"/>
              </a:rPr>
              <a:t>Anatomy</a:t>
            </a:r>
            <a:r>
              <a:rPr lang="en-US" altLang="en-US" sz="2400" dirty="0">
                <a:cs typeface="Arial" panose="020B0604020202020204" pitchFamily="34" charset="0"/>
              </a:rPr>
              <a:t>: The study of the 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structure/morphology</a:t>
            </a:r>
            <a:r>
              <a:rPr lang="en-US" altLang="en-US" sz="2400" dirty="0">
                <a:cs typeface="Arial" panose="020B0604020202020204" pitchFamily="34" charset="0"/>
              </a:rPr>
              <a:t> of the human body and its parts; derived from Greek for “a cutting up”</a:t>
            </a:r>
          </a:p>
          <a:p>
            <a:pPr>
              <a:spcBef>
                <a:spcPts val="1000"/>
              </a:spcBef>
              <a:spcAft>
                <a:spcPts val="1000"/>
              </a:spcAft>
              <a:buClr>
                <a:schemeClr val="tx1"/>
              </a:buClr>
            </a:pPr>
            <a:r>
              <a:rPr lang="en-US" altLang="en-US" sz="2400" b="1" u="sng" dirty="0">
                <a:solidFill>
                  <a:srgbClr val="2A4B9E"/>
                </a:solidFill>
                <a:cs typeface="Arial" panose="020B0604020202020204" pitchFamily="34" charset="0"/>
              </a:rPr>
              <a:t>Physiology</a:t>
            </a:r>
            <a:r>
              <a:rPr lang="en-US" altLang="en-US" sz="2400" dirty="0">
                <a:cs typeface="Arial" panose="020B0604020202020204" pitchFamily="34" charset="0"/>
              </a:rPr>
              <a:t>: </a:t>
            </a:r>
            <a:r>
              <a:rPr lang="en-US" altLang="en-US" sz="2400" dirty="0" smtClean="0">
                <a:cs typeface="Arial" panose="020B0604020202020204" pitchFamily="34" charset="0"/>
              </a:rPr>
              <a:t>The </a:t>
            </a:r>
            <a:r>
              <a:rPr lang="en-US" altLang="en-US" sz="2400" dirty="0">
                <a:cs typeface="Arial" panose="020B0604020202020204" pitchFamily="34" charset="0"/>
              </a:rPr>
              <a:t>study of the 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functions</a:t>
            </a:r>
            <a:r>
              <a:rPr lang="en-US" altLang="en-US" sz="2400" dirty="0">
                <a:cs typeface="Arial" panose="020B0604020202020204" pitchFamily="34" charset="0"/>
              </a:rPr>
              <a:t> of the human body and its parts; derived from Greek for “relationship to nature”</a:t>
            </a:r>
          </a:p>
          <a:p>
            <a:pPr>
              <a:buClr>
                <a:schemeClr val="tx1"/>
              </a:buClr>
            </a:pPr>
            <a:r>
              <a:rPr lang="en-US" altLang="en-US" sz="2400" dirty="0">
                <a:cs typeface="Arial" panose="020B0604020202020204" pitchFamily="34" charset="0"/>
              </a:rPr>
              <a:t>The structure of organs and parts of the human body determines the function.</a:t>
            </a:r>
          </a:p>
        </p:txBody>
      </p:sp>
      <p:pic>
        <p:nvPicPr>
          <p:cNvPr id="7173" name="Picture 2" descr="Structures of the body like the hand and mouth function the way they do because of their structure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"/>
          <a:stretch/>
        </p:blipFill>
        <p:spPr bwMode="auto">
          <a:xfrm>
            <a:off x="2416434" y="3896811"/>
            <a:ext cx="4253927" cy="248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17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Figure 1.19 Organ Systems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31962"/>
            <a:ext cx="4267200" cy="4178237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altLang="en-US" u="sng" dirty="0">
                <a:cs typeface="Arial" panose="020B0604020202020204" pitchFamily="34" charset="0"/>
              </a:rPr>
              <a:t>Reproductive System</a:t>
            </a:r>
            <a:r>
              <a:rPr lang="en-US" altLang="en-US" dirty="0" smtClean="0">
                <a:cs typeface="Arial" panose="020B0604020202020204" pitchFamily="34" charset="0"/>
              </a:rPr>
              <a:t>:</a:t>
            </a:r>
            <a:endParaRPr lang="en-US" altLang="en-US" dirty="0">
              <a:cs typeface="Arial" panose="020B0604020202020204" pitchFamily="34" charset="0"/>
            </a:endParaRPr>
          </a:p>
          <a:p>
            <a:r>
              <a:rPr lang="en-US" altLang="en-US" dirty="0">
                <a:cs typeface="Arial" panose="020B0604020202020204" pitchFamily="34" charset="0"/>
              </a:rPr>
              <a:t>Male and female systems produce and transport sex cells</a:t>
            </a:r>
            <a:r>
              <a:rPr lang="en-US" altLang="en-US" dirty="0" smtClean="0">
                <a:cs typeface="Arial" panose="020B0604020202020204" pitchFamily="34" charset="0"/>
              </a:rPr>
              <a:t>. </a:t>
            </a:r>
            <a:r>
              <a:rPr lang="en-US" altLang="en-US" dirty="0">
                <a:cs typeface="Arial" panose="020B0604020202020204" pitchFamily="34" charset="0"/>
              </a:rPr>
              <a:t>Female also </a:t>
            </a:r>
            <a:r>
              <a:rPr lang="en-US" altLang="en-US" dirty="0" smtClean="0">
                <a:cs typeface="Arial" panose="020B0604020202020204" pitchFamily="34" charset="0"/>
              </a:rPr>
              <a:t>provides </a:t>
            </a:r>
            <a:r>
              <a:rPr lang="en-US" altLang="en-US" dirty="0">
                <a:cs typeface="Arial" panose="020B0604020202020204" pitchFamily="34" charset="0"/>
              </a:rPr>
              <a:t>fetal development and childbirth</a:t>
            </a:r>
            <a:r>
              <a:rPr lang="en-US" altLang="en-US" dirty="0" smtClean="0">
                <a:cs typeface="Arial" panose="020B0604020202020204" pitchFamily="34" charset="0"/>
              </a:rPr>
              <a:t>. </a:t>
            </a:r>
            <a:endParaRPr lang="en-US" altLang="en-US" dirty="0">
              <a:cs typeface="Arial" panose="020B0604020202020204" pitchFamily="34" charset="0"/>
            </a:endParaRPr>
          </a:p>
        </p:txBody>
      </p:sp>
      <p:pic>
        <p:nvPicPr>
          <p:cNvPr id="9" name="Picture 1" descr="Anterior views of the human body showing the relative positions of the structures of the male and female reproductive systems within the body.&#10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3" y="1163668"/>
            <a:ext cx="3665537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78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>
                <a:solidFill>
                  <a:schemeClr val="tx1"/>
                </a:solidFill>
                <a:cs typeface="Arial" panose="020B0604020202020204" pitchFamily="34" charset="0"/>
              </a:rPr>
              <a:t>Table 1.4 Organ Systems</a:t>
            </a:r>
            <a:endParaRPr lang="en-US" sz="3000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203392"/>
              </p:ext>
            </p:extLst>
          </p:nvPr>
        </p:nvGraphicFramePr>
        <p:xfrm>
          <a:off x="533400" y="941141"/>
          <a:ext cx="8078800" cy="5612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819">
                  <a:extLst>
                    <a:ext uri="{9D8B030D-6E8A-4147-A177-3AD203B41FA5}">
                      <a16:colId xmlns:a16="http://schemas.microsoft.com/office/drawing/2014/main" val="1460865026"/>
                    </a:ext>
                  </a:extLst>
                </a:gridCol>
                <a:gridCol w="3251877">
                  <a:extLst>
                    <a:ext uri="{9D8B030D-6E8A-4147-A177-3AD203B41FA5}">
                      <a16:colId xmlns:a16="http://schemas.microsoft.com/office/drawing/2014/main" val="3183836848"/>
                    </a:ext>
                  </a:extLst>
                </a:gridCol>
                <a:gridCol w="3288104">
                  <a:extLst>
                    <a:ext uri="{9D8B030D-6E8A-4147-A177-3AD203B41FA5}">
                      <a16:colId xmlns:a16="http://schemas.microsoft.com/office/drawing/2014/main" val="1814466809"/>
                    </a:ext>
                  </a:extLst>
                </a:gridCol>
              </a:tblGrid>
              <a:tr h="31998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Organ System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Major Organs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Major Functions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1168600"/>
                  </a:ext>
                </a:extLst>
              </a:tr>
              <a:tr h="359980">
                <a:tc>
                  <a:txBody>
                    <a:bodyPr/>
                    <a:lstStyle/>
                    <a:p>
                      <a:r>
                        <a:rPr lang="en-US" sz="1050" dirty="0"/>
                        <a:t>Integumentary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Skin, hair, nails, sweat glands, sebaceous glands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Protect tissues, regulate body temperature, support sensory receptors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976209"/>
                  </a:ext>
                </a:extLst>
              </a:tr>
              <a:tr h="499972">
                <a:tc>
                  <a:txBody>
                    <a:bodyPr/>
                    <a:lstStyle/>
                    <a:p>
                      <a:r>
                        <a:rPr lang="en-US" sz="1050" dirty="0"/>
                        <a:t>Skeletal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Bones, ligaments, cartilages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Provide framework, protect soft tissues, provide attachments for muscles, produce blood cells, store inorganic salts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4580477"/>
                  </a:ext>
                </a:extLst>
              </a:tr>
              <a:tr h="331399">
                <a:tc>
                  <a:txBody>
                    <a:bodyPr/>
                    <a:lstStyle/>
                    <a:p>
                      <a:r>
                        <a:rPr lang="en-US" sz="1050" dirty="0"/>
                        <a:t>Muscular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Muscles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Cause movements, maintain posture, produce body heat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6609575"/>
                  </a:ext>
                </a:extLst>
              </a:tr>
              <a:tr h="359980">
                <a:tc>
                  <a:txBody>
                    <a:bodyPr/>
                    <a:lstStyle/>
                    <a:p>
                      <a:r>
                        <a:rPr lang="en-US" sz="1050" dirty="0"/>
                        <a:t>Nervous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Brain, spinal cord, nerves, sense organs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Detect changes, receive and interpret sensory information, stimulate muscles and glands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3337896"/>
                  </a:ext>
                </a:extLst>
              </a:tr>
              <a:tr h="499972">
                <a:tc>
                  <a:txBody>
                    <a:bodyPr/>
                    <a:lstStyle/>
                    <a:p>
                      <a:r>
                        <a:rPr lang="en-US" sz="1050" dirty="0"/>
                        <a:t>Endocrine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Glands that secrete hormones (pituitary gland, thyroid gland, parathyroid glands, adrenal glands, pancreas, ovaries, testes, pineal gland, and thymus)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Control metabolic activities of body structures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691488"/>
                  </a:ext>
                </a:extLst>
              </a:tr>
              <a:tr h="359980">
                <a:tc>
                  <a:txBody>
                    <a:bodyPr/>
                    <a:lstStyle/>
                    <a:p>
                      <a:r>
                        <a:rPr lang="en-US" sz="1050" dirty="0"/>
                        <a:t>Cardiovascular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Heart, arteries, capillaries, veins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Move blood through blood vessels and transport substances throughout body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5152065"/>
                  </a:ext>
                </a:extLst>
              </a:tr>
              <a:tr h="359980">
                <a:tc>
                  <a:txBody>
                    <a:bodyPr/>
                    <a:lstStyle/>
                    <a:p>
                      <a:r>
                        <a:rPr lang="en-US" sz="1050" dirty="0"/>
                        <a:t>Lymphatic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Lymphatic vessels, lymph nodes, thymus, spleen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Return tissue fluid to the blood, carry certain absorbed food molecules, defend the body against infection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269198"/>
                  </a:ext>
                </a:extLst>
              </a:tr>
              <a:tr h="499972">
                <a:tc>
                  <a:txBody>
                    <a:bodyPr/>
                    <a:lstStyle/>
                    <a:p>
                      <a:r>
                        <a:rPr lang="en-US" sz="1050" dirty="0"/>
                        <a:t>Digestive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Mouth, tongue, teeth, salivary glands, pharynx, esophagus, stomach, liver, gallbladder, pancreas, small and large intestines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Receive, break down, and absorb food; eliminate unabsorbed 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0554235"/>
                  </a:ext>
                </a:extLst>
              </a:tr>
              <a:tr h="359980">
                <a:tc>
                  <a:txBody>
                    <a:bodyPr/>
                    <a:lstStyle/>
                    <a:p>
                      <a:r>
                        <a:rPr lang="en-US" sz="1050" dirty="0"/>
                        <a:t>Respiratory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Nasal cavity, pharynx, larynx, trachea, bronchi, lungs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Intake and output of air, exchange of gases between air and blood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582328"/>
                  </a:ext>
                </a:extLst>
              </a:tr>
              <a:tr h="359980">
                <a:tc>
                  <a:txBody>
                    <a:bodyPr/>
                    <a:lstStyle/>
                    <a:p>
                      <a:r>
                        <a:rPr lang="en-US" sz="1050" dirty="0"/>
                        <a:t>Urinary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Kidneys, ureters, urinary bladder, urethra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Remove wastes from blood, maintain water and electrolyte balance, store and eliminate urine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0360716"/>
                  </a:ext>
                </a:extLst>
              </a:tr>
              <a:tr h="639965">
                <a:tc>
                  <a:txBody>
                    <a:bodyPr/>
                    <a:lstStyle/>
                    <a:p>
                      <a:r>
                        <a:rPr lang="en-US" sz="1050" dirty="0"/>
                        <a:t>Reproductive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Male: scrotum, testes, epididymides, ductus deferentia, seminal vesicles, prostate gland, bulbourethral glands, urethra, penis Female: ovaries, uterine tubes, uterus, vagina, clitoris, vulva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Produce and maintain sperm cells, transfer sperm cells into female reproductive tract Produce and maintain egg cells, receive sperm cells, support development of an embryo, and function in birth process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325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541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  <a:cs typeface="Arial" panose="020B0604020202020204" pitchFamily="34" charset="0"/>
              </a:rPr>
              <a:t>Figure 1.20 Anatomical Terminology</a:t>
            </a:r>
            <a:endParaRPr 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5105400" cy="4572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u="sng" dirty="0">
                <a:solidFill>
                  <a:srgbClr val="2A4B9E"/>
                </a:solidFill>
                <a:cs typeface="Arial" panose="020B0604020202020204" pitchFamily="34" charset="0"/>
              </a:rPr>
              <a:t>Anatomical Position</a:t>
            </a:r>
            <a:r>
              <a:rPr lang="en-US" altLang="en-US" dirty="0">
                <a:cs typeface="Arial" panose="020B0604020202020204" pitchFamily="34" charset="0"/>
              </a:rPr>
              <a:t>: </a:t>
            </a:r>
          </a:p>
          <a:p>
            <a:pPr>
              <a:spcBef>
                <a:spcPct val="0"/>
              </a:spcBef>
              <a:spcAft>
                <a:spcPts val="0"/>
              </a:spcAft>
            </a:pPr>
            <a:r>
              <a:rPr lang="en-US" altLang="en-US" dirty="0">
                <a:cs typeface="Arial" panose="020B0604020202020204" pitchFamily="34" charset="0"/>
              </a:rPr>
              <a:t>Standing erect, facing </a:t>
            </a:r>
            <a:r>
              <a:rPr lang="en-US" altLang="en-US" dirty="0" smtClean="0">
                <a:cs typeface="Arial" panose="020B0604020202020204" pitchFamily="34" charset="0"/>
              </a:rPr>
              <a:t>forward</a:t>
            </a:r>
            <a:r>
              <a:rPr lang="en-US" altLang="en-US" dirty="0">
                <a:cs typeface="Arial" panose="020B0604020202020204" pitchFamily="34" charset="0"/>
              </a:rPr>
              <a:t>, upper limbs at </a:t>
            </a:r>
            <a:r>
              <a:rPr lang="en-US" altLang="en-US" dirty="0" smtClean="0">
                <a:cs typeface="Arial" panose="020B0604020202020204" pitchFamily="34" charset="0"/>
              </a:rPr>
              <a:t>the </a:t>
            </a:r>
            <a:r>
              <a:rPr lang="en-US" altLang="en-US" dirty="0">
                <a:cs typeface="Arial" panose="020B0604020202020204" pitchFamily="34" charset="0"/>
              </a:rPr>
              <a:t>sides, palms </a:t>
            </a:r>
            <a:r>
              <a:rPr lang="en-US" altLang="en-US" dirty="0" smtClean="0">
                <a:cs typeface="Arial" panose="020B0604020202020204" pitchFamily="34" charset="0"/>
              </a:rPr>
              <a:t>facing </a:t>
            </a:r>
            <a:r>
              <a:rPr lang="en-US" altLang="en-US" dirty="0">
                <a:cs typeface="Arial" panose="020B0604020202020204" pitchFamily="34" charset="0"/>
              </a:rPr>
              <a:t>forward </a:t>
            </a:r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US" altLang="en-US" dirty="0">
                <a:cs typeface="Arial" panose="020B0604020202020204" pitchFamily="34" charset="0"/>
              </a:rPr>
              <a:t>Anatomical terms of relative position are based on a person standing in anatomical position</a:t>
            </a:r>
            <a:r>
              <a:rPr lang="en-US" altLang="en-US" dirty="0" smtClean="0">
                <a:cs typeface="Arial" panose="020B0604020202020204" pitchFamily="34" charset="0"/>
              </a:rPr>
              <a:t>.</a:t>
            </a:r>
            <a:endParaRPr lang="en-US" altLang="en-US" dirty="0">
              <a:cs typeface="Arial" panose="020B0604020202020204" pitchFamily="34" charset="0"/>
            </a:endParaRPr>
          </a:p>
        </p:txBody>
      </p:sp>
      <p:pic>
        <p:nvPicPr>
          <p:cNvPr id="9" name="Picture 9" descr="An anterior view of person standing at anatomical position.&#10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43000"/>
            <a:ext cx="1830337" cy="483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0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Terms of Relative Position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29200"/>
          </a:xfrm>
        </p:spPr>
        <p:txBody>
          <a:bodyPr/>
          <a:lstStyle/>
          <a:p>
            <a:pPr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Superior</a:t>
            </a:r>
            <a:r>
              <a:rPr lang="en-US" altLang="en-US" dirty="0">
                <a:cs typeface="Arial" panose="020B0604020202020204" pitchFamily="34" charset="0"/>
              </a:rPr>
              <a:t> (above) / </a:t>
            </a: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Inferior</a:t>
            </a:r>
            <a:r>
              <a:rPr lang="en-US" altLang="en-US" dirty="0">
                <a:cs typeface="Arial" panose="020B0604020202020204" pitchFamily="34" charset="0"/>
              </a:rPr>
              <a:t> (below</a:t>
            </a:r>
            <a:r>
              <a:rPr lang="en-US" altLang="en-US" dirty="0" smtClean="0">
                <a:cs typeface="Arial" panose="020B0604020202020204" pitchFamily="34" charset="0"/>
              </a:rPr>
              <a:t>)</a:t>
            </a:r>
            <a:endParaRPr lang="en-US" altLang="en-US" dirty="0"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Anterior</a:t>
            </a:r>
            <a:r>
              <a:rPr lang="en-US" altLang="en-US" dirty="0">
                <a:cs typeface="Arial" panose="020B0604020202020204" pitchFamily="34" charset="0"/>
              </a:rPr>
              <a:t> or </a:t>
            </a: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ventral</a:t>
            </a:r>
            <a:r>
              <a:rPr lang="en-US" altLang="en-US" dirty="0">
                <a:cs typeface="Arial" panose="020B0604020202020204" pitchFamily="34" charset="0"/>
              </a:rPr>
              <a:t> (toward the front) / </a:t>
            </a: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Posterior</a:t>
            </a:r>
            <a:r>
              <a:rPr lang="en-US" altLang="en-US" dirty="0">
                <a:cs typeface="Arial" panose="020B0604020202020204" pitchFamily="34" charset="0"/>
              </a:rPr>
              <a:t> or </a:t>
            </a: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dorsal</a:t>
            </a:r>
            <a:r>
              <a:rPr lang="en-US" altLang="en-US" dirty="0">
                <a:cs typeface="Arial" panose="020B0604020202020204" pitchFamily="34" charset="0"/>
              </a:rPr>
              <a:t> (toward the back</a:t>
            </a:r>
            <a:r>
              <a:rPr lang="en-US" altLang="en-US" dirty="0" smtClean="0">
                <a:cs typeface="Arial" panose="020B0604020202020204" pitchFamily="34" charset="0"/>
              </a:rPr>
              <a:t>)</a:t>
            </a:r>
            <a:endParaRPr lang="en-US" altLang="en-US" dirty="0"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Medial</a:t>
            </a:r>
            <a:r>
              <a:rPr lang="en-US" altLang="en-US" dirty="0">
                <a:cs typeface="Arial" panose="020B0604020202020204" pitchFamily="34" charset="0"/>
              </a:rPr>
              <a:t> (toward the midline) / </a:t>
            </a:r>
            <a:r>
              <a:rPr lang="en-US" alt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Intermediate</a:t>
            </a:r>
            <a:r>
              <a:rPr lang="en-US" altLang="en-US" dirty="0" smtClean="0">
                <a:cs typeface="Arial" panose="020B0604020202020204" pitchFamily="34" charset="0"/>
              </a:rPr>
              <a:t> (in the middle) / </a:t>
            </a: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Lateral</a:t>
            </a:r>
            <a:r>
              <a:rPr lang="en-US" altLang="en-US" dirty="0">
                <a:cs typeface="Arial" panose="020B0604020202020204" pitchFamily="34" charset="0"/>
              </a:rPr>
              <a:t> (away from midline</a:t>
            </a:r>
            <a:r>
              <a:rPr lang="en-US" altLang="en-US" dirty="0" smtClean="0">
                <a:cs typeface="Arial" panose="020B0604020202020204" pitchFamily="34" charset="0"/>
              </a:rPr>
              <a:t>)</a:t>
            </a:r>
            <a:endParaRPr lang="en-US" altLang="en-US" dirty="0"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 alt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Proximal</a:t>
            </a:r>
            <a:r>
              <a:rPr lang="en-US" altLang="en-US" dirty="0" smtClean="0">
                <a:cs typeface="Arial" panose="020B0604020202020204" pitchFamily="34" charset="0"/>
              </a:rPr>
              <a:t> </a:t>
            </a:r>
            <a:r>
              <a:rPr lang="en-US" altLang="en-US" dirty="0">
                <a:cs typeface="Arial" panose="020B0604020202020204" pitchFamily="34" charset="0"/>
              </a:rPr>
              <a:t>(close to point of attachment to trunk) / </a:t>
            </a: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Distal</a:t>
            </a:r>
            <a:r>
              <a:rPr lang="en-US" altLang="en-US" dirty="0">
                <a:cs typeface="Arial" panose="020B0604020202020204" pitchFamily="34" charset="0"/>
              </a:rPr>
              <a:t> (farther from point of attachment to trunk</a:t>
            </a:r>
            <a:r>
              <a:rPr lang="en-US" altLang="en-US" dirty="0" smtClean="0">
                <a:cs typeface="Arial" panose="020B0604020202020204" pitchFamily="34" charset="0"/>
              </a:rPr>
              <a:t>)</a:t>
            </a:r>
            <a:endParaRPr lang="en-US" altLang="en-US" dirty="0"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Supine </a:t>
            </a:r>
            <a:r>
              <a:rPr lang="en-US" altLang="en-US" dirty="0">
                <a:cs typeface="Arial" panose="020B0604020202020204" pitchFamily="34" charset="0"/>
              </a:rPr>
              <a:t>(face/anterior surface facing up) / </a:t>
            </a: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Prone</a:t>
            </a:r>
            <a:r>
              <a:rPr lang="en-US" altLang="en-US" dirty="0">
                <a:cs typeface="Arial" panose="020B0604020202020204" pitchFamily="34" charset="0"/>
              </a:rPr>
              <a:t> (face/anterior surface facing down)</a:t>
            </a:r>
            <a:endParaRPr lang="en-US" altLang="en-US" dirty="0"/>
          </a:p>
          <a:p>
            <a:pPr>
              <a:spcBef>
                <a:spcPts val="1000"/>
              </a:spcBef>
              <a:spcAft>
                <a:spcPts val="1000"/>
              </a:spcAft>
              <a:defRPr/>
            </a:pPr>
            <a:r>
              <a:rPr lang="en-US" alt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Superficial </a:t>
            </a:r>
            <a:r>
              <a:rPr lang="en-US" altLang="en-US" dirty="0">
                <a:cs typeface="Arial" panose="020B0604020202020204" pitchFamily="34" charset="0"/>
              </a:rPr>
              <a:t>(close to body surface) / </a:t>
            </a: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Deep</a:t>
            </a:r>
            <a:r>
              <a:rPr lang="en-US" altLang="en-US" dirty="0">
                <a:cs typeface="Arial" panose="020B0604020202020204" pitchFamily="34" charset="0"/>
              </a:rPr>
              <a:t> (more internal</a:t>
            </a:r>
            <a:r>
              <a:rPr lang="en-US" altLang="en-US" dirty="0" smtClean="0"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1000"/>
              </a:spcBef>
              <a:spcAft>
                <a:spcPts val="1000"/>
              </a:spcAf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99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9" b="35616"/>
          <a:stretch/>
        </p:blipFill>
        <p:spPr>
          <a:xfrm>
            <a:off x="30480" y="0"/>
            <a:ext cx="9144000" cy="6858000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Figure 1.21 Terms of Relative Position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9940" name="Picture 2" descr="Anterior and lateral views of the body using arrows to indicate anatomical directional terms.&#10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" b="2491"/>
          <a:stretch/>
        </p:blipFill>
        <p:spPr bwMode="auto">
          <a:xfrm>
            <a:off x="2296025" y="1262411"/>
            <a:ext cx="4247150" cy="485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24600" y="6705600"/>
            <a:ext cx="2819400" cy="152400"/>
          </a:xfrm>
        </p:spPr>
        <p:txBody>
          <a:bodyPr/>
          <a:lstStyle/>
          <a:p>
            <a:r>
              <a:rPr lang="en-US" dirty="0"/>
              <a:t>(both): © McGraw-Hill Education/Aaron Roeth, photographer</a:t>
            </a:r>
          </a:p>
        </p:txBody>
      </p:sp>
    </p:spTree>
    <p:extLst>
      <p:ext uri="{BB962C8B-B14F-4D97-AF65-F5344CB8AC3E}">
        <p14:creationId xmlns:p14="http://schemas.microsoft.com/office/powerpoint/2010/main" val="115948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Body Sections or Planes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72000"/>
          </a:xfrm>
        </p:spPr>
        <p:txBody>
          <a:bodyPr/>
          <a:lstStyle/>
          <a:p>
            <a:pPr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defRPr/>
            </a:pPr>
            <a:r>
              <a:rPr lang="en-US" altLang="en-US" b="1" u="sng" dirty="0" smtClean="0">
                <a:solidFill>
                  <a:srgbClr val="2A4B9E"/>
                </a:solidFill>
                <a:cs typeface="Arial" panose="020B0604020202020204" pitchFamily="34" charset="0"/>
              </a:rPr>
              <a:t>Sagittal </a:t>
            </a:r>
            <a:r>
              <a:rPr lang="en-US" altLang="en-US" b="1" u="sng" dirty="0">
                <a:solidFill>
                  <a:srgbClr val="2A4B9E"/>
                </a:solidFill>
                <a:cs typeface="Arial" panose="020B0604020202020204" pitchFamily="34" charset="0"/>
              </a:rPr>
              <a:t>section</a:t>
            </a:r>
            <a:r>
              <a:rPr lang="en-US" altLang="en-US" dirty="0">
                <a:cs typeface="Arial" panose="020B0604020202020204" pitchFamily="34" charset="0"/>
              </a:rPr>
              <a:t>: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dirty="0">
                <a:cs typeface="Arial" panose="020B0604020202020204" pitchFamily="34" charset="0"/>
              </a:rPr>
              <a:t>longitudinal cut that divides body into </a:t>
            </a:r>
            <a:r>
              <a:rPr lang="en-US" altLang="en-US" dirty="0" smtClean="0">
                <a:cs typeface="Arial" panose="020B0604020202020204" pitchFamily="34" charset="0"/>
              </a:rPr>
              <a:t>left </a:t>
            </a:r>
            <a:r>
              <a:rPr lang="en-US" altLang="en-US" dirty="0">
                <a:cs typeface="Arial" panose="020B0604020202020204" pitchFamily="34" charset="0"/>
              </a:rPr>
              <a:t>and right portions</a:t>
            </a:r>
          </a:p>
          <a:p>
            <a:pPr marL="0" lvl="1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None/>
              <a:defRPr/>
            </a:pPr>
            <a:r>
              <a:rPr lang="en-US" altLang="en-US" sz="2400" u="sng" dirty="0">
                <a:cs typeface="Arial" panose="020B0604020202020204" pitchFamily="34" charset="0"/>
              </a:rPr>
              <a:t>Mid-sagittal/Median section</a:t>
            </a:r>
            <a:r>
              <a:rPr lang="en-US" altLang="en-US" sz="2400" dirty="0">
                <a:cs typeface="Arial" panose="020B0604020202020204" pitchFamily="34" charset="0"/>
              </a:rPr>
              <a:t>: divides body into equal left and right </a:t>
            </a:r>
            <a:r>
              <a:rPr lang="en-US" altLang="en-US" sz="2400" dirty="0" smtClean="0">
                <a:cs typeface="Arial" panose="020B0604020202020204" pitchFamily="34" charset="0"/>
              </a:rPr>
              <a:t>portions</a:t>
            </a:r>
          </a:p>
          <a:p>
            <a:pPr marL="0" lvl="1" indent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None/>
              <a:defRPr/>
            </a:pPr>
            <a:r>
              <a:rPr lang="en-US" altLang="en-US" sz="2400" u="sng" dirty="0" smtClean="0">
                <a:cs typeface="Arial" panose="020B0604020202020204" pitchFamily="34" charset="0"/>
              </a:rPr>
              <a:t>Parasagittal </a:t>
            </a:r>
            <a:r>
              <a:rPr lang="en-US" altLang="en-US" sz="2400" u="sng" dirty="0">
                <a:cs typeface="Arial" panose="020B0604020202020204" pitchFamily="34" charset="0"/>
              </a:rPr>
              <a:t>section</a:t>
            </a:r>
            <a:r>
              <a:rPr lang="en-US" altLang="en-US" sz="2400" dirty="0">
                <a:cs typeface="Arial" panose="020B0604020202020204" pitchFamily="34" charset="0"/>
              </a:rPr>
              <a:t>: sagittal section lateral to midline; </a:t>
            </a:r>
            <a:r>
              <a:rPr lang="en-US" altLang="en-US" sz="2400" dirty="0" smtClean="0">
                <a:cs typeface="Arial" panose="020B0604020202020204" pitchFamily="34" charset="0"/>
              </a:rPr>
              <a:t>divides body </a:t>
            </a:r>
            <a:r>
              <a:rPr lang="en-US" altLang="en-US" sz="2400" dirty="0">
                <a:cs typeface="Arial" panose="020B0604020202020204" pitchFamily="34" charset="0"/>
              </a:rPr>
              <a:t>into unequal left and right portions</a:t>
            </a:r>
          </a:p>
          <a:p>
            <a:pPr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defRPr/>
            </a:pPr>
            <a:r>
              <a:rPr lang="en-US" altLang="en-US" b="1" u="sng" dirty="0" smtClean="0">
                <a:solidFill>
                  <a:srgbClr val="2A4B9E"/>
                </a:solidFill>
                <a:cs typeface="Arial" panose="020B0604020202020204" pitchFamily="34" charset="0"/>
              </a:rPr>
              <a:t>Transverse </a:t>
            </a:r>
            <a:r>
              <a:rPr lang="en-US" altLang="en-US" b="1" u="sng" dirty="0">
                <a:solidFill>
                  <a:srgbClr val="2A4B9E"/>
                </a:solidFill>
                <a:cs typeface="Arial" panose="020B0604020202020204" pitchFamily="34" charset="0"/>
              </a:rPr>
              <a:t>or Horizontal section</a:t>
            </a:r>
            <a:r>
              <a:rPr lang="en-US" altLang="en-US" dirty="0">
                <a:cs typeface="Arial" panose="020B0604020202020204" pitchFamily="34" charset="0"/>
              </a:rPr>
              <a:t>: divides body </a:t>
            </a:r>
            <a:r>
              <a:rPr lang="en-US" altLang="en-US" dirty="0" smtClean="0">
                <a:cs typeface="Arial" panose="020B0604020202020204" pitchFamily="34" charset="0"/>
              </a:rPr>
              <a:t>into superior </a:t>
            </a:r>
            <a:r>
              <a:rPr lang="en-US" altLang="en-US" dirty="0">
                <a:cs typeface="Arial" panose="020B0604020202020204" pitchFamily="34" charset="0"/>
              </a:rPr>
              <a:t>and inferior </a:t>
            </a:r>
            <a:r>
              <a:rPr lang="en-US" altLang="en-US" dirty="0" smtClean="0">
                <a:cs typeface="Arial" panose="020B0604020202020204" pitchFamily="34" charset="0"/>
              </a:rPr>
              <a:t>portions</a:t>
            </a:r>
            <a:endParaRPr lang="en-US" altLang="en-US" dirty="0"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defRPr/>
            </a:pPr>
            <a:r>
              <a:rPr lang="en-US" altLang="en-US" b="1" u="sng" dirty="0" smtClean="0">
                <a:solidFill>
                  <a:srgbClr val="2A4B9E"/>
                </a:solidFill>
                <a:cs typeface="Arial" panose="020B0604020202020204" pitchFamily="34" charset="0"/>
              </a:rPr>
              <a:t>Coronal </a:t>
            </a:r>
            <a:r>
              <a:rPr lang="en-US" altLang="en-US" b="1" u="sng" dirty="0">
                <a:solidFill>
                  <a:srgbClr val="2A4B9E"/>
                </a:solidFill>
                <a:cs typeface="Arial" panose="020B0604020202020204" pitchFamily="34" charset="0"/>
              </a:rPr>
              <a:t>or Frontal section</a:t>
            </a:r>
            <a:r>
              <a:rPr lang="en-US" altLang="en-US" dirty="0">
                <a:cs typeface="Arial" panose="020B0604020202020204" pitchFamily="34" charset="0"/>
              </a:rPr>
              <a:t>: longitudinal cut that </a:t>
            </a:r>
            <a:r>
              <a:rPr lang="en-US" altLang="en-US" dirty="0" smtClean="0">
                <a:cs typeface="Arial" panose="020B0604020202020204" pitchFamily="34" charset="0"/>
              </a:rPr>
              <a:t>divides body </a:t>
            </a:r>
            <a:r>
              <a:rPr lang="en-US" altLang="en-US" dirty="0">
                <a:cs typeface="Arial" panose="020B0604020202020204" pitchFamily="34" charset="0"/>
              </a:rPr>
              <a:t>into anterior and posterior </a:t>
            </a:r>
            <a:r>
              <a:rPr lang="en-US" altLang="en-US" dirty="0" smtClean="0">
                <a:cs typeface="Arial" panose="020B0604020202020204" pitchFamily="34" charset="0"/>
              </a:rPr>
              <a:t>portions</a:t>
            </a:r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22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3288"/>
          <a:stretch/>
        </p:blipFill>
        <p:spPr>
          <a:xfrm>
            <a:off x="89840" y="263976"/>
            <a:ext cx="8961120" cy="5877799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0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Figure 1.22 Body </a:t>
            </a:r>
            <a:r>
              <a:rPr lang="en-US" b="1" dirty="0" smtClean="0">
                <a:solidFill>
                  <a:schemeClr val="tx1"/>
                </a:solidFill>
              </a:rPr>
              <a:t>Sections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3012" name="Picture 2" descr="The body and its parts can be sectioned by midsagittal, sagittal, transverse, and frontal planes.&#10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" b="3825"/>
          <a:stretch/>
        </p:blipFill>
        <p:spPr bwMode="auto">
          <a:xfrm>
            <a:off x="1542750" y="1465179"/>
            <a:ext cx="6305850" cy="455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172200" y="6425044"/>
            <a:ext cx="2971800" cy="432955"/>
          </a:xfrm>
        </p:spPr>
        <p:txBody>
          <a:bodyPr/>
          <a:lstStyle/>
          <a:p>
            <a:r>
              <a:rPr lang="en-US" dirty="0"/>
              <a:t>(top left, right): © McGraw-Hill Education/Karl Rubin; </a:t>
            </a:r>
          </a:p>
          <a:p>
            <a:r>
              <a:rPr lang="en-US" dirty="0"/>
              <a:t>(bottom left): © Living Art Enterprises/Science Source; </a:t>
            </a:r>
          </a:p>
          <a:p>
            <a:r>
              <a:rPr lang="en-US" dirty="0"/>
              <a:t>(middle): © McGraw-Hill Education/Joe DeGrandis, photographer</a:t>
            </a:r>
          </a:p>
        </p:txBody>
      </p:sp>
    </p:spTree>
    <p:extLst>
      <p:ext uri="{BB962C8B-B14F-4D97-AF65-F5344CB8AC3E}">
        <p14:creationId xmlns:p14="http://schemas.microsoft.com/office/powerpoint/2010/main" val="269360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Figure 1.23 Body Sections: The Brain</a:t>
            </a:r>
          </a:p>
        </p:txBody>
      </p:sp>
      <p:pic>
        <p:nvPicPr>
          <p:cNvPr id="9" name="Picture 8" descr="Like the body the brain and other structures can be sectioned by sagittal planes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" y="1752600"/>
            <a:ext cx="2026920" cy="33909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2030" y="5299364"/>
            <a:ext cx="2209800" cy="457200"/>
          </a:xfrm>
        </p:spPr>
        <p:txBody>
          <a:bodyPr/>
          <a:lstStyle/>
          <a:p>
            <a:r>
              <a:rPr lang="en-US" altLang="en-US" sz="1800" dirty="0"/>
              <a:t>Sagittal </a:t>
            </a:r>
            <a:r>
              <a:rPr lang="en-US" altLang="en-US" sz="1800" dirty="0" smtClean="0"/>
              <a:t>Section</a:t>
            </a:r>
            <a:endParaRPr lang="en-US" altLang="en-US" sz="1800" dirty="0"/>
          </a:p>
        </p:txBody>
      </p:sp>
      <p:pic>
        <p:nvPicPr>
          <p:cNvPr id="10" name="Picture 9" descr="Like the body the brain and other structures can be sectioned by  transverse planes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030" y="1752600"/>
            <a:ext cx="2468880" cy="33909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8"/>
          </p:nvPr>
        </p:nvSpPr>
        <p:spPr>
          <a:xfrm>
            <a:off x="3654483" y="5299364"/>
            <a:ext cx="2057400" cy="381000"/>
          </a:xfrm>
        </p:spPr>
        <p:txBody>
          <a:bodyPr/>
          <a:lstStyle/>
          <a:p>
            <a:r>
              <a:rPr lang="en-US" altLang="en-US" sz="1800" dirty="0"/>
              <a:t>Transverse </a:t>
            </a:r>
            <a:r>
              <a:rPr lang="en-US" altLang="en-US" sz="1800" dirty="0" smtClean="0"/>
              <a:t>Section</a:t>
            </a:r>
            <a:endParaRPr lang="en-US" altLang="en-US" sz="1800" dirty="0"/>
          </a:p>
        </p:txBody>
      </p:sp>
      <p:pic>
        <p:nvPicPr>
          <p:cNvPr id="11" name="Picture 10" descr="Like the body the brain and other structures can be sectioned by frontal planes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30" y="1752600"/>
            <a:ext cx="2110740" cy="33909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9"/>
          </p:nvPr>
        </p:nvSpPr>
        <p:spPr>
          <a:xfrm>
            <a:off x="6170600" y="5299364"/>
            <a:ext cx="2059000" cy="457200"/>
          </a:xfrm>
        </p:spPr>
        <p:txBody>
          <a:bodyPr/>
          <a:lstStyle/>
          <a:p>
            <a:r>
              <a:rPr lang="en-US" altLang="en-US" sz="1800" dirty="0"/>
              <a:t>Frontal </a:t>
            </a:r>
            <a:r>
              <a:rPr lang="en-US" altLang="en-US" sz="1800" dirty="0" smtClean="0"/>
              <a:t>section</a:t>
            </a:r>
            <a:endParaRPr lang="en-US" alt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r>
              <a:rPr lang="en-US" dirty="0"/>
              <a:t>(a): © Patrick J. Lynch/Science Source; </a:t>
            </a:r>
          </a:p>
          <a:p>
            <a:r>
              <a:rPr lang="en-US" dirty="0"/>
              <a:t>(b): © Biophoto Associates/Science Source; </a:t>
            </a:r>
          </a:p>
          <a:p>
            <a:r>
              <a:rPr lang="en-US" dirty="0"/>
              <a:t>(c): © A. Glauberman/Science Source</a:t>
            </a:r>
          </a:p>
        </p:txBody>
      </p:sp>
    </p:spTree>
    <p:extLst>
      <p:ext uri="{BB962C8B-B14F-4D97-AF65-F5344CB8AC3E}">
        <p14:creationId xmlns:p14="http://schemas.microsoft.com/office/powerpoint/2010/main" val="312749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  <a:cs typeface="Arial" panose="020B0604020202020204" pitchFamily="34" charset="0"/>
              </a:rPr>
              <a:t>Levels of Organization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 rtlCol="0">
            <a:noAutofit/>
          </a:bodyPr>
          <a:lstStyle/>
          <a:p>
            <a:pPr marL="0" indent="0" fontAlgn="auto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cs typeface="Arial" panose="020B0604020202020204" pitchFamily="34" charset="0"/>
              </a:rPr>
              <a:t>All materials, living or non-living, are composed of chemicals, which consist of atoms</a:t>
            </a:r>
            <a:r>
              <a:rPr lang="en-US" altLang="en-US" sz="2000" dirty="0" smtClean="0">
                <a:cs typeface="Arial" panose="020B0604020202020204" pitchFamily="34" charset="0"/>
              </a:rPr>
              <a:t>. </a:t>
            </a:r>
            <a:r>
              <a:rPr lang="en-US" alt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This list is from simple to most complex. </a:t>
            </a:r>
            <a:endParaRPr lang="en-US" altLang="en-US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fontAlgn="auto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en-US" sz="2000" b="1" dirty="0">
                <a:solidFill>
                  <a:srgbClr val="2A4B9E"/>
                </a:solidFill>
                <a:cs typeface="Arial" panose="020B0604020202020204" pitchFamily="34" charset="0"/>
              </a:rPr>
              <a:t>Subatomic Particles</a:t>
            </a:r>
            <a:r>
              <a:rPr lang="en-US" altLang="en-US" sz="2000" dirty="0">
                <a:cs typeface="Arial" panose="020B0604020202020204" pitchFamily="34" charset="0"/>
              </a:rPr>
              <a:t>: protons, neutrons, and electrons that make up cells</a:t>
            </a:r>
          </a:p>
          <a:p>
            <a:pPr fontAlgn="auto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en-US" sz="2000" b="1" dirty="0">
                <a:solidFill>
                  <a:srgbClr val="2A4B9E"/>
                </a:solidFill>
                <a:cs typeface="Arial" panose="020B0604020202020204" pitchFamily="34" charset="0"/>
              </a:rPr>
              <a:t>Atom</a:t>
            </a:r>
            <a:r>
              <a:rPr lang="en-US" altLang="en-US" sz="2000" dirty="0">
                <a:cs typeface="Arial" panose="020B0604020202020204" pitchFamily="34" charset="0"/>
              </a:rPr>
              <a:t>: tiny particles that make up chemicals (hydrogen, carbon) </a:t>
            </a:r>
          </a:p>
          <a:p>
            <a:pPr fontAlgn="auto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en-US" sz="2000" b="1" dirty="0">
                <a:solidFill>
                  <a:srgbClr val="2A4B9E"/>
                </a:solidFill>
                <a:cs typeface="Arial" panose="020B0604020202020204" pitchFamily="34" charset="0"/>
              </a:rPr>
              <a:t>Molecule</a:t>
            </a:r>
            <a:r>
              <a:rPr lang="en-US" altLang="en-US" sz="2000" dirty="0">
                <a:cs typeface="Arial" panose="020B0604020202020204" pitchFamily="34" charset="0"/>
              </a:rPr>
              <a:t>: particles consisting of atoms joined together (water, glucose) </a:t>
            </a:r>
          </a:p>
          <a:p>
            <a:pPr fontAlgn="auto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en-US" sz="2000" b="1" dirty="0">
                <a:solidFill>
                  <a:srgbClr val="2A4B9E"/>
                </a:solidFill>
                <a:cs typeface="Arial" panose="020B0604020202020204" pitchFamily="34" charset="0"/>
              </a:rPr>
              <a:t>Macromolecule</a:t>
            </a:r>
            <a:r>
              <a:rPr lang="en-US" altLang="en-US" sz="2000" dirty="0">
                <a:cs typeface="Arial" panose="020B0604020202020204" pitchFamily="34" charset="0"/>
              </a:rPr>
              <a:t>: large particles consisting of molecules (</a:t>
            </a:r>
            <a:r>
              <a:rPr lang="en-US" altLang="en-US" sz="2000" dirty="0" smtClean="0">
                <a:cs typeface="Arial" panose="020B0604020202020204" pitchFamily="34" charset="0"/>
              </a:rPr>
              <a:t>D</a:t>
            </a:r>
            <a:r>
              <a:rPr lang="en-US" altLang="en-US" sz="100" dirty="0" smtClean="0"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cs typeface="Arial" panose="020B0604020202020204" pitchFamily="34" charset="0"/>
              </a:rPr>
              <a:t>N</a:t>
            </a:r>
            <a:r>
              <a:rPr lang="en-US" altLang="en-US" sz="100" dirty="0" smtClean="0"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cs typeface="Arial" panose="020B0604020202020204" pitchFamily="34" charset="0"/>
              </a:rPr>
              <a:t>A</a:t>
            </a:r>
            <a:r>
              <a:rPr lang="en-US" altLang="en-US" sz="2000" dirty="0">
                <a:cs typeface="Arial" panose="020B0604020202020204" pitchFamily="34" charset="0"/>
              </a:rPr>
              <a:t>, protein)</a:t>
            </a:r>
          </a:p>
          <a:p>
            <a:pPr fontAlgn="auto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en-US" sz="2000" b="1" dirty="0">
                <a:solidFill>
                  <a:srgbClr val="2A4B9E"/>
                </a:solidFill>
                <a:cs typeface="Arial" panose="020B0604020202020204" pitchFamily="34" charset="0"/>
              </a:rPr>
              <a:t>Organelle</a:t>
            </a:r>
            <a:r>
              <a:rPr lang="en-US" altLang="en-US" sz="2000" dirty="0">
                <a:cs typeface="Arial" panose="020B0604020202020204" pitchFamily="34" charset="0"/>
              </a:rPr>
              <a:t>: functional part of a cell (mitochondrion, lysosome)</a:t>
            </a:r>
          </a:p>
          <a:p>
            <a:pPr fontAlgn="auto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en-US" sz="2000" b="1" dirty="0">
                <a:solidFill>
                  <a:srgbClr val="2A4B9E"/>
                </a:solidFill>
                <a:cs typeface="Arial" panose="020B0604020202020204" pitchFamily="34" charset="0"/>
              </a:rPr>
              <a:t>Cell</a:t>
            </a:r>
            <a:r>
              <a:rPr lang="en-US" altLang="en-US" sz="2000" dirty="0">
                <a:cs typeface="Arial" panose="020B0604020202020204" pitchFamily="34" charset="0"/>
              </a:rPr>
              <a:t>: basic unit of structure and functions (muscle, nerve, or blood cell)</a:t>
            </a:r>
          </a:p>
          <a:p>
            <a:pPr fontAlgn="auto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en-US" sz="2000" b="1" dirty="0">
                <a:solidFill>
                  <a:srgbClr val="2A4B9E"/>
                </a:solidFill>
                <a:cs typeface="Arial" panose="020B0604020202020204" pitchFamily="34" charset="0"/>
              </a:rPr>
              <a:t>Tissue</a:t>
            </a:r>
            <a:r>
              <a:rPr lang="en-US" altLang="en-US" sz="2000" dirty="0">
                <a:cs typeface="Arial" panose="020B0604020202020204" pitchFamily="34" charset="0"/>
              </a:rPr>
              <a:t>: layer or mass of cells with specific function (adipose tissue)</a:t>
            </a:r>
          </a:p>
          <a:p>
            <a:pPr fontAlgn="auto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en-US" sz="2000" b="1" dirty="0">
                <a:solidFill>
                  <a:srgbClr val="2A4B9E"/>
                </a:solidFill>
                <a:cs typeface="Arial" panose="020B0604020202020204" pitchFamily="34" charset="0"/>
              </a:rPr>
              <a:t>Organ</a:t>
            </a:r>
            <a:r>
              <a:rPr lang="en-US" altLang="en-US" sz="2000" dirty="0">
                <a:cs typeface="Arial" panose="020B0604020202020204" pitchFamily="34" charset="0"/>
              </a:rPr>
              <a:t>: group of different tissues with a function (heart, kidney, stomach)</a:t>
            </a:r>
          </a:p>
          <a:p>
            <a:pPr fontAlgn="auto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en-US" sz="2000" b="1" dirty="0">
                <a:solidFill>
                  <a:srgbClr val="2A4B9E"/>
                </a:solidFill>
                <a:cs typeface="Arial" panose="020B0604020202020204" pitchFamily="34" charset="0"/>
              </a:rPr>
              <a:t>Organ</a:t>
            </a:r>
            <a:r>
              <a:rPr lang="en-US" altLang="en-US" sz="20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srgbClr val="2A4B9E"/>
                </a:solidFill>
                <a:cs typeface="Arial" panose="020B0604020202020204" pitchFamily="34" charset="0"/>
              </a:rPr>
              <a:t>System</a:t>
            </a:r>
            <a:r>
              <a:rPr lang="en-US" altLang="en-US" sz="2000" dirty="0">
                <a:cs typeface="Arial" panose="020B0604020202020204" pitchFamily="34" charset="0"/>
              </a:rPr>
              <a:t>: group of organs with common function (digestive system) </a:t>
            </a:r>
          </a:p>
          <a:p>
            <a:pPr fontAlgn="auto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en-US" sz="2000" b="1" dirty="0">
                <a:solidFill>
                  <a:srgbClr val="2A4B9E"/>
                </a:solidFill>
                <a:cs typeface="Arial" panose="020B0604020202020204" pitchFamily="34" charset="0"/>
              </a:rPr>
              <a:t>Organism</a:t>
            </a:r>
            <a:r>
              <a:rPr lang="en-US" altLang="en-US" sz="2000" dirty="0">
                <a:cs typeface="Arial" panose="020B0604020202020204" pitchFamily="34" charset="0"/>
              </a:rPr>
              <a:t>: composed of organ systems interacting (human)</a:t>
            </a:r>
            <a:endParaRPr 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51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>
                <a:solidFill>
                  <a:schemeClr val="tx1"/>
                </a:solidFill>
                <a:cs typeface="Arial" panose="020B0604020202020204" pitchFamily="34" charset="0"/>
              </a:rPr>
              <a:t>Figure 1.24 Body Sections in Cylindrical Organs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4" name="Picture 13" descr="Cylindrical objects can be cut in cross, oblique, or longitudinal section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49034"/>
            <a:ext cx="5814711" cy="3474132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20"/>
          </p:nvPr>
        </p:nvSpPr>
        <p:spPr>
          <a:xfrm>
            <a:off x="455600" y="5334000"/>
            <a:ext cx="8229600" cy="732760"/>
          </a:xfrm>
        </p:spPr>
        <p:txBody>
          <a:bodyPr/>
          <a:lstStyle/>
          <a:p>
            <a:r>
              <a:rPr lang="en-US" altLang="en-US" sz="2000" dirty="0">
                <a:cs typeface="Arial" panose="020B0604020202020204" pitchFamily="34" charset="0"/>
              </a:rPr>
              <a:t>These sections are found in organs such as blood vessels, the ureter, the trachea, or the intestines</a:t>
            </a:r>
            <a:r>
              <a:rPr lang="en-US" altLang="en-US" sz="2000" dirty="0" smtClean="0">
                <a:cs typeface="Arial" panose="020B0604020202020204" pitchFamily="34" charset="0"/>
              </a:rPr>
              <a:t>.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54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Figure 1.25 Body Regions and Quadrants</a:t>
            </a:r>
          </a:p>
        </p:txBody>
      </p:sp>
      <p:pic>
        <p:nvPicPr>
          <p:cNvPr id="8" name="Picture 7" descr="The abdominopelvic cavity can be divided into 9 regions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60" y="1301669"/>
            <a:ext cx="2756840" cy="415831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5715000"/>
            <a:ext cx="2209800" cy="381000"/>
          </a:xfrm>
        </p:spPr>
        <p:txBody>
          <a:bodyPr/>
          <a:lstStyle/>
          <a:p>
            <a:r>
              <a:rPr lang="en-US" altLang="en-US" sz="2000" dirty="0">
                <a:cs typeface="Arial" panose="020B0604020202020204" pitchFamily="34" charset="0"/>
              </a:rPr>
              <a:t>Abdominal </a:t>
            </a:r>
            <a:r>
              <a:rPr lang="en-US" altLang="en-US" sz="2000" dirty="0" smtClean="0">
                <a:cs typeface="Arial" panose="020B0604020202020204" pitchFamily="34" charset="0"/>
              </a:rPr>
              <a:t>Regions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  <p:pic>
        <p:nvPicPr>
          <p:cNvPr id="9" name="Picture 8" descr="The abdominopelvic cavity can be divided into 4 quadrants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495" y="1301669"/>
            <a:ext cx="2756840" cy="415831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8"/>
          </p:nvPr>
        </p:nvSpPr>
        <p:spPr>
          <a:xfrm>
            <a:off x="4951400" y="5715000"/>
            <a:ext cx="2516200" cy="381000"/>
          </a:xfrm>
        </p:spPr>
        <p:txBody>
          <a:bodyPr/>
          <a:lstStyle/>
          <a:p>
            <a:r>
              <a:rPr lang="en-US" altLang="en-US" sz="2000" dirty="0">
                <a:cs typeface="Arial" panose="020B0604020202020204" pitchFamily="34" charset="0"/>
              </a:rPr>
              <a:t>Abdominal </a:t>
            </a:r>
            <a:r>
              <a:rPr lang="en-US" altLang="en-US" sz="2000" dirty="0" smtClean="0">
                <a:cs typeface="Arial" panose="020B0604020202020204" pitchFamily="34" charset="0"/>
              </a:rPr>
              <a:t>Quadrants</a:t>
            </a:r>
            <a:endParaRPr lang="en-US" alt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00800" y="6705600"/>
            <a:ext cx="2743200" cy="152400"/>
          </a:xfrm>
        </p:spPr>
        <p:txBody>
          <a:bodyPr/>
          <a:lstStyle/>
          <a:p>
            <a:r>
              <a:rPr lang="en-US" dirty="0"/>
              <a:t>(a-b): © I love images/Male Body/Alamy RF</a:t>
            </a:r>
          </a:p>
        </p:txBody>
      </p:sp>
    </p:spTree>
    <p:extLst>
      <p:ext uri="{BB962C8B-B14F-4D97-AF65-F5344CB8AC3E}">
        <p14:creationId xmlns:p14="http://schemas.microsoft.com/office/powerpoint/2010/main" val="347559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0" r="7382"/>
          <a:stretch/>
        </p:blipFill>
        <p:spPr>
          <a:xfrm>
            <a:off x="-15240" y="30480"/>
            <a:ext cx="4495801" cy="6858000"/>
          </a:xfrm>
        </p:spPr>
      </p:pic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3" r="5752"/>
          <a:stretch/>
        </p:blipFill>
        <p:spPr>
          <a:xfrm>
            <a:off x="4500035" y="3048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3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Figure 1.3 Levels of Organization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220" name="Picture 2" descr="Organisms are made of progressively smaller units in this order; organism, organ systems, organs, tissues, cells, organelles, macromolecules, atoms.&#10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"/>
          <a:stretch/>
        </p:blipFill>
        <p:spPr bwMode="auto">
          <a:xfrm>
            <a:off x="1177705" y="1469169"/>
            <a:ext cx="6940990" cy="427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8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  <a:cs typeface="Arial" panose="020B0604020202020204" pitchFamily="34" charset="0"/>
              </a:rPr>
              <a:t>Table 1.2 Characteristics of Life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187508"/>
              </p:ext>
            </p:extLst>
          </p:nvPr>
        </p:nvGraphicFramePr>
        <p:xfrm>
          <a:off x="609600" y="1278191"/>
          <a:ext cx="8001000" cy="3478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862">
                  <a:extLst>
                    <a:ext uri="{9D8B030D-6E8A-4147-A177-3AD203B41FA5}">
                      <a16:colId xmlns:a16="http://schemas.microsoft.com/office/drawing/2014/main" val="78796237"/>
                    </a:ext>
                  </a:extLst>
                </a:gridCol>
                <a:gridCol w="2752638">
                  <a:extLst>
                    <a:ext uri="{9D8B030D-6E8A-4147-A177-3AD203B41FA5}">
                      <a16:colId xmlns:a16="http://schemas.microsoft.com/office/drawing/2014/main" val="1120280912"/>
                    </a:ext>
                  </a:extLst>
                </a:gridCol>
                <a:gridCol w="1284564">
                  <a:extLst>
                    <a:ext uri="{9D8B030D-6E8A-4147-A177-3AD203B41FA5}">
                      <a16:colId xmlns:a16="http://schemas.microsoft.com/office/drawing/2014/main" val="730104758"/>
                    </a:ext>
                  </a:extLst>
                </a:gridCol>
                <a:gridCol w="2715936">
                  <a:extLst>
                    <a:ext uri="{9D8B030D-6E8A-4147-A177-3AD203B41FA5}">
                      <a16:colId xmlns:a16="http://schemas.microsoft.com/office/drawing/2014/main" val="2883444319"/>
                    </a:ext>
                  </a:extLst>
                </a:gridCol>
              </a:tblGrid>
              <a:tr h="50376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Process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Examples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Process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Examples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2726261"/>
                  </a:ext>
                </a:extLst>
              </a:tr>
              <a:tr h="503767">
                <a:tc>
                  <a:txBody>
                    <a:bodyPr/>
                    <a:lstStyle/>
                    <a:p>
                      <a:r>
                        <a:rPr lang="en-US" sz="1200" dirty="0"/>
                        <a:t>Movement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Change in position of the body or of a body part; motion of an internal organ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Digestion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Breakdown of food substances into simpler forms that can be absorbed and used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937794"/>
                  </a:ext>
                </a:extLst>
              </a:tr>
              <a:tr h="503767">
                <a:tc>
                  <a:txBody>
                    <a:bodyPr/>
                    <a:lstStyle/>
                    <a:p>
                      <a:r>
                        <a:rPr lang="en-US" sz="1200" dirty="0"/>
                        <a:t>Responsiveness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Reaction to a change inside or outside the body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Absorption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Passage of substances through membranes and into body fluids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435580"/>
                  </a:ext>
                </a:extLst>
              </a:tr>
              <a:tr h="503767">
                <a:tc>
                  <a:txBody>
                    <a:bodyPr/>
                    <a:lstStyle/>
                    <a:p>
                      <a:r>
                        <a:rPr lang="en-US" sz="1200" dirty="0"/>
                        <a:t>Growth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Increase in body size without change in shape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Circulation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Movement of substances in body fluids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3282036"/>
                  </a:ext>
                </a:extLst>
              </a:tr>
              <a:tr h="503767">
                <a:tc>
                  <a:txBody>
                    <a:bodyPr/>
                    <a:lstStyle/>
                    <a:p>
                      <a:r>
                        <a:rPr lang="en-US" sz="1200" dirty="0"/>
                        <a:t>Reproduction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Production of new organisms and new cells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Assimilation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Changing of absorbed substances into different chemical forms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975167"/>
                  </a:ext>
                </a:extLst>
              </a:tr>
              <a:tr h="503767">
                <a:tc>
                  <a:txBody>
                    <a:bodyPr/>
                    <a:lstStyle/>
                    <a:p>
                      <a:r>
                        <a:rPr lang="en-US" sz="1200" dirty="0"/>
                        <a:t>Respiration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Obtaining oxygen, removing carbon dioxide, and releasing energy from foods (some forms of life do not use oxygen in respiration)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Excretion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Removal of wastes produced by metabolic reactions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728249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94767"/>
            <a:ext cx="8229600" cy="1143000"/>
          </a:xfrm>
        </p:spPr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The events inside the body which obtain, release, and utilize energy are the main part of </a:t>
            </a:r>
            <a:r>
              <a:rPr lang="en-US" altLang="en-US" b="1" dirty="0">
                <a:cs typeface="Arial" panose="020B0604020202020204" pitchFamily="34" charset="0"/>
              </a:rPr>
              <a:t>metabolism</a:t>
            </a:r>
            <a:r>
              <a:rPr lang="en-US" altLang="en-US" i="1" dirty="0">
                <a:cs typeface="Arial" panose="020B0604020202020204" pitchFamily="34" charset="0"/>
              </a:rPr>
              <a:t> </a:t>
            </a:r>
            <a:r>
              <a:rPr lang="en-US" altLang="en-US" dirty="0">
                <a:cs typeface="Arial" panose="020B0604020202020204" pitchFamily="34" charset="0"/>
              </a:rPr>
              <a:t>(all of the chemical reactions in an organism that support life</a:t>
            </a:r>
            <a:r>
              <a:rPr lang="en-US" altLang="en-US" dirty="0" smtClean="0">
                <a:cs typeface="Arial" panose="020B0604020202020204" pitchFamily="34" charset="0"/>
              </a:rPr>
              <a:t>).</a:t>
            </a:r>
            <a:endParaRPr lang="en-US" altLang="en-US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74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5600" y="15240"/>
            <a:ext cx="8229600" cy="6096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  <a:cs typeface="Arial" panose="020B0604020202020204" pitchFamily="34" charset="0"/>
              </a:rPr>
              <a:t>Survival Needs of Organisms </a:t>
            </a:r>
            <a:br>
              <a:rPr lang="en-US" altLang="en-US" b="1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US" altLang="en-US" b="1" dirty="0" smtClean="0">
                <a:solidFill>
                  <a:schemeClr val="tx1"/>
                </a:solidFill>
                <a:cs typeface="Arial" panose="020B0604020202020204" pitchFamily="34" charset="0"/>
              </a:rPr>
              <a:t>Maintenance </a:t>
            </a:r>
            <a:r>
              <a:rPr lang="en-US" altLang="en-US" b="1" dirty="0">
                <a:solidFill>
                  <a:schemeClr val="tx1"/>
                </a:solidFill>
                <a:cs typeface="Arial" panose="020B0604020202020204" pitchFamily="34" charset="0"/>
              </a:rPr>
              <a:t>of Life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7432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dirty="0">
                <a:cs typeface="Arial" panose="020B0604020202020204" pitchFamily="34" charset="0"/>
              </a:rPr>
              <a:t>Life requires / depends on 5 environmental factors</a:t>
            </a:r>
            <a:r>
              <a:rPr lang="en-US" altLang="en-US" dirty="0" smtClean="0">
                <a:cs typeface="Arial" panose="020B0604020202020204" pitchFamily="34" charset="0"/>
              </a:rPr>
              <a:t>:</a:t>
            </a:r>
            <a:endParaRPr lang="en-US" altLang="en-US" dirty="0"/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b="1" u="sng" dirty="0">
                <a:solidFill>
                  <a:srgbClr val="2A4B9E"/>
                </a:solidFill>
                <a:cs typeface="Arial" panose="020B0604020202020204" pitchFamily="34" charset="0"/>
              </a:rPr>
              <a:t>Water</a:t>
            </a:r>
            <a:r>
              <a:rPr lang="en-US" altLang="en-US" dirty="0">
                <a:cs typeface="Arial" panose="020B0604020202020204" pitchFamily="34" charset="0"/>
              </a:rPr>
              <a:t>:</a:t>
            </a:r>
          </a:p>
          <a:p>
            <a:pPr marL="291600" indent="-291600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Arial" panose="020B0604020202020204" pitchFamily="34" charset="0"/>
              </a:rPr>
              <a:t>most </a:t>
            </a:r>
            <a:r>
              <a:rPr lang="en-US" altLang="en-US" dirty="0">
                <a:cs typeface="Arial" panose="020B0604020202020204" pitchFamily="34" charset="0"/>
              </a:rPr>
              <a:t>abundant substance in </a:t>
            </a:r>
            <a:r>
              <a:rPr lang="en-US" altLang="en-US" dirty="0" smtClean="0">
                <a:cs typeface="Arial" panose="020B0604020202020204" pitchFamily="34" charset="0"/>
              </a:rPr>
              <a:t>body.</a:t>
            </a:r>
            <a:endParaRPr lang="en-US" altLang="en-US" dirty="0">
              <a:cs typeface="Arial" panose="020B0604020202020204" pitchFamily="34" charset="0"/>
            </a:endParaRPr>
          </a:p>
          <a:p>
            <a:pPr marL="291600" indent="-291600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Arial" panose="020B0604020202020204" pitchFamily="34" charset="0"/>
              </a:rPr>
              <a:t>environment </a:t>
            </a:r>
            <a:r>
              <a:rPr lang="en-US" altLang="en-US" dirty="0">
                <a:cs typeface="Arial" panose="020B0604020202020204" pitchFamily="34" charset="0"/>
              </a:rPr>
              <a:t>for metabolic </a:t>
            </a:r>
            <a:r>
              <a:rPr lang="en-US" altLang="en-US" dirty="0" smtClean="0">
                <a:cs typeface="Arial" panose="020B0604020202020204" pitchFamily="34" charset="0"/>
              </a:rPr>
              <a:t>processes.</a:t>
            </a:r>
            <a:endParaRPr lang="en-US" altLang="en-US" dirty="0">
              <a:cs typeface="Arial" panose="020B0604020202020204" pitchFamily="34" charset="0"/>
            </a:endParaRPr>
          </a:p>
          <a:p>
            <a:pPr marL="291600" indent="-291600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Arial" panose="020B0604020202020204" pitchFamily="34" charset="0"/>
              </a:rPr>
              <a:t>required </a:t>
            </a:r>
            <a:r>
              <a:rPr lang="en-US" altLang="en-US" dirty="0">
                <a:cs typeface="Arial" panose="020B0604020202020204" pitchFamily="34" charset="0"/>
              </a:rPr>
              <a:t>for transport of </a:t>
            </a:r>
            <a:r>
              <a:rPr lang="en-US" altLang="en-US" dirty="0" smtClean="0">
                <a:cs typeface="Arial" panose="020B0604020202020204" pitchFamily="34" charset="0"/>
              </a:rPr>
              <a:t>substances.</a:t>
            </a:r>
            <a:endParaRPr lang="en-US" altLang="en-US" dirty="0">
              <a:cs typeface="Arial" panose="020B0604020202020204" pitchFamily="34" charset="0"/>
            </a:endParaRPr>
          </a:p>
          <a:p>
            <a:pPr marL="291600" indent="-291600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Arial" panose="020B0604020202020204" pitchFamily="34" charset="0"/>
              </a:rPr>
              <a:t>regulation </a:t>
            </a:r>
            <a:r>
              <a:rPr lang="en-US" altLang="en-US" dirty="0">
                <a:cs typeface="Arial" panose="020B0604020202020204" pitchFamily="34" charset="0"/>
              </a:rPr>
              <a:t>of body </a:t>
            </a:r>
            <a:r>
              <a:rPr lang="en-US" altLang="en-US" dirty="0" smtClean="0">
                <a:cs typeface="Arial" panose="020B0604020202020204" pitchFamily="34" charset="0"/>
              </a:rPr>
              <a:t>temperature.</a:t>
            </a: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8"/>
          </p:nvPr>
        </p:nvSpPr>
        <p:spPr>
          <a:xfrm>
            <a:off x="455600" y="3886200"/>
            <a:ext cx="8229600" cy="18288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</a:pPr>
            <a:r>
              <a:rPr lang="en-US" altLang="en-US" b="1" u="sng" dirty="0">
                <a:solidFill>
                  <a:srgbClr val="2A4B9E"/>
                </a:solidFill>
                <a:cs typeface="Arial" panose="020B0604020202020204" pitchFamily="34" charset="0"/>
              </a:rPr>
              <a:t>Food</a:t>
            </a:r>
            <a:r>
              <a:rPr lang="en-US" altLang="en-US" dirty="0">
                <a:cs typeface="Arial" panose="020B0604020202020204" pitchFamily="34" charset="0"/>
              </a:rPr>
              <a:t>:</a:t>
            </a:r>
          </a:p>
          <a:p>
            <a:pPr marL="291600" indent="-291600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Arial" panose="020B0604020202020204" pitchFamily="34" charset="0"/>
              </a:rPr>
              <a:t>provides </a:t>
            </a:r>
            <a:r>
              <a:rPr lang="en-US" altLang="en-US" dirty="0">
                <a:cs typeface="Arial" panose="020B0604020202020204" pitchFamily="34" charset="0"/>
              </a:rPr>
              <a:t>necessary </a:t>
            </a:r>
            <a:r>
              <a:rPr lang="en-US" altLang="en-US" dirty="0" smtClean="0">
                <a:cs typeface="Arial" panose="020B0604020202020204" pitchFamily="34" charset="0"/>
              </a:rPr>
              <a:t>nutrients.</a:t>
            </a:r>
            <a:endParaRPr lang="en-US" altLang="en-US" dirty="0">
              <a:cs typeface="Arial" panose="020B0604020202020204" pitchFamily="34" charset="0"/>
            </a:endParaRPr>
          </a:p>
          <a:p>
            <a:pPr marL="291600" indent="-291600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Arial" panose="020B0604020202020204" pitchFamily="34" charset="0"/>
              </a:rPr>
              <a:t>supplies energy.</a:t>
            </a:r>
            <a:endParaRPr lang="en-US" altLang="en-US" dirty="0">
              <a:cs typeface="Arial" panose="020B0604020202020204" pitchFamily="34" charset="0"/>
            </a:endParaRPr>
          </a:p>
          <a:p>
            <a:pPr marL="291600" indent="-291600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Arial" panose="020B0604020202020204" pitchFamily="34" charset="0"/>
              </a:rPr>
              <a:t>supplies </a:t>
            </a:r>
            <a:r>
              <a:rPr lang="en-US" altLang="en-US" dirty="0">
                <a:cs typeface="Arial" panose="020B0604020202020204" pitchFamily="34" charset="0"/>
              </a:rPr>
              <a:t>raw materials for building living </a:t>
            </a:r>
            <a:r>
              <a:rPr lang="en-US" altLang="en-US" dirty="0" smtClean="0">
                <a:cs typeface="Arial" panose="020B0604020202020204" pitchFamily="34" charset="0"/>
              </a:rPr>
              <a:t>tissue</a:t>
            </a:r>
            <a:r>
              <a:rPr lang="en-IN" altLang="en-US" dirty="0" smtClean="0"/>
              <a:t>.</a:t>
            </a:r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14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5600" y="16835"/>
            <a:ext cx="8229600" cy="60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  <a:cs typeface="Arial" panose="020B0604020202020204" pitchFamily="34" charset="0"/>
              </a:rPr>
              <a:t>Survival Needs of Organisms </a:t>
            </a:r>
            <a:br>
              <a:rPr lang="en-US" altLang="en-US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US" altLang="en-US" b="1" dirty="0">
                <a:solidFill>
                  <a:schemeClr val="tx1"/>
                </a:solidFill>
                <a:cs typeface="Arial" panose="020B0604020202020204" pitchFamily="34" charset="0"/>
              </a:rPr>
              <a:t>Maintenance of Life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3716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</a:pPr>
            <a:r>
              <a:rPr lang="en-US" altLang="en-US" b="1" u="sng" dirty="0">
                <a:solidFill>
                  <a:srgbClr val="2A4B9E"/>
                </a:solidFill>
                <a:cs typeface="Arial" panose="020B0604020202020204" pitchFamily="34" charset="0"/>
              </a:rPr>
              <a:t>Oxygen (gas</a:t>
            </a:r>
            <a:r>
              <a:rPr lang="en-US" altLang="en-US" b="1" dirty="0">
                <a:solidFill>
                  <a:srgbClr val="2A4B9E"/>
                </a:solidFill>
                <a:cs typeface="Arial" panose="020B0604020202020204" pitchFamily="34" charset="0"/>
              </a:rPr>
              <a:t>)</a:t>
            </a:r>
            <a:r>
              <a:rPr lang="en-US" altLang="en-US" dirty="0">
                <a:cs typeface="Arial" panose="020B0604020202020204" pitchFamily="34" charset="0"/>
              </a:rPr>
              <a:t>:</a:t>
            </a:r>
          </a:p>
          <a:p>
            <a:pPr marL="291600" indent="-291600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one-fifth of </a:t>
            </a:r>
            <a:r>
              <a:rPr lang="en-US" altLang="en-US" dirty="0" smtClean="0">
                <a:cs typeface="Arial" panose="020B0604020202020204" pitchFamily="34" charset="0"/>
              </a:rPr>
              <a:t>air.</a:t>
            </a:r>
            <a:endParaRPr lang="en-US" altLang="en-US" dirty="0">
              <a:cs typeface="Arial" panose="020B0604020202020204" pitchFamily="34" charset="0"/>
            </a:endParaRPr>
          </a:p>
          <a:p>
            <a:pPr marL="291600" indent="-291600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used to release energy from </a:t>
            </a:r>
            <a:r>
              <a:rPr lang="en-US" altLang="en-US" dirty="0" smtClean="0">
                <a:cs typeface="Arial" panose="020B0604020202020204" pitchFamily="34" charset="0"/>
              </a:rPr>
              <a:t>nutrients.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idx="18"/>
          </p:nvPr>
        </p:nvSpPr>
        <p:spPr>
          <a:xfrm>
            <a:off x="455600" y="2480931"/>
            <a:ext cx="8229600" cy="1818167"/>
          </a:xfrm>
        </p:spPr>
        <p:txBody>
          <a:bodyPr/>
          <a:lstStyle/>
          <a:p>
            <a:pPr>
              <a:spcBef>
                <a:spcPct val="0"/>
              </a:spcBef>
              <a:buClr>
                <a:schemeClr val="tx1"/>
              </a:buClr>
            </a:pPr>
            <a:r>
              <a:rPr lang="en-US" altLang="en-US" b="1" u="sng" dirty="0">
                <a:solidFill>
                  <a:srgbClr val="2A4B9E"/>
                </a:solidFill>
                <a:cs typeface="Arial" panose="020B0604020202020204" pitchFamily="34" charset="0"/>
              </a:rPr>
              <a:t>Heat</a:t>
            </a:r>
            <a:r>
              <a:rPr lang="en-US" altLang="en-US" dirty="0">
                <a:cs typeface="Arial" panose="020B0604020202020204" pitchFamily="34" charset="0"/>
              </a:rPr>
              <a:t>:</a:t>
            </a:r>
          </a:p>
          <a:p>
            <a:pPr marL="291600" indent="-291600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heat is a form of energy in our </a:t>
            </a:r>
            <a:r>
              <a:rPr lang="en-US" altLang="en-US" dirty="0" smtClean="0">
                <a:cs typeface="Arial" panose="020B0604020202020204" pitchFamily="34" charset="0"/>
              </a:rPr>
              <a:t>environment.</a:t>
            </a:r>
            <a:endParaRPr lang="en-US" altLang="en-US" dirty="0">
              <a:cs typeface="Arial" panose="020B0604020202020204" pitchFamily="34" charset="0"/>
            </a:endParaRPr>
          </a:p>
          <a:p>
            <a:pPr marL="291600" indent="-291600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helps maintain body </a:t>
            </a:r>
            <a:r>
              <a:rPr lang="en-US" altLang="en-US" dirty="0" smtClean="0">
                <a:cs typeface="Arial" panose="020B0604020202020204" pitchFamily="34" charset="0"/>
              </a:rPr>
              <a:t>temperature.</a:t>
            </a:r>
            <a:endParaRPr lang="en-US" altLang="en-US" dirty="0">
              <a:cs typeface="Arial" panose="020B0604020202020204" pitchFamily="34" charset="0"/>
            </a:endParaRPr>
          </a:p>
          <a:p>
            <a:pPr marL="291600" indent="-291600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partly controls rate of metabolic </a:t>
            </a:r>
            <a:r>
              <a:rPr lang="en-US" altLang="en-US" dirty="0" smtClean="0">
                <a:cs typeface="Arial" panose="020B0604020202020204" pitchFamily="34" charset="0"/>
              </a:rPr>
              <a:t>reactions.</a:t>
            </a: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9"/>
          </p:nvPr>
        </p:nvSpPr>
        <p:spPr>
          <a:xfrm>
            <a:off x="455600" y="4463900"/>
            <a:ext cx="8229600" cy="1860699"/>
          </a:xfrm>
        </p:spPr>
        <p:txBody>
          <a:bodyPr/>
          <a:lstStyle/>
          <a:p>
            <a:pPr>
              <a:spcBef>
                <a:spcPct val="0"/>
              </a:spcBef>
              <a:buClr>
                <a:schemeClr val="tx1"/>
              </a:buClr>
            </a:pP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b="1" u="sng" dirty="0">
                <a:solidFill>
                  <a:srgbClr val="2A4B9E"/>
                </a:solidFill>
                <a:cs typeface="Arial" panose="020B0604020202020204" pitchFamily="34" charset="0"/>
              </a:rPr>
              <a:t>Pressure</a:t>
            </a:r>
            <a:r>
              <a:rPr lang="en-US" altLang="en-US" dirty="0">
                <a:cs typeface="Arial" panose="020B0604020202020204" pitchFamily="34" charset="0"/>
              </a:rPr>
              <a:t>:</a:t>
            </a:r>
          </a:p>
          <a:p>
            <a:pPr marL="291600" indent="-291600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application of force on an </a:t>
            </a:r>
            <a:r>
              <a:rPr lang="en-US" altLang="en-US" dirty="0" smtClean="0">
                <a:cs typeface="Arial" panose="020B0604020202020204" pitchFamily="34" charset="0"/>
              </a:rPr>
              <a:t>object.</a:t>
            </a:r>
            <a:endParaRPr lang="en-US" altLang="en-US" dirty="0">
              <a:cs typeface="Arial" panose="020B0604020202020204" pitchFamily="34" charset="0"/>
            </a:endParaRPr>
          </a:p>
          <a:p>
            <a:pPr marL="291600" indent="-291600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atmospheric pressure – important for </a:t>
            </a:r>
            <a:r>
              <a:rPr lang="en-US" altLang="en-US" dirty="0" smtClean="0">
                <a:cs typeface="Arial" panose="020B0604020202020204" pitchFamily="34" charset="0"/>
              </a:rPr>
              <a:t>breathing.</a:t>
            </a:r>
            <a:endParaRPr lang="en-US" altLang="en-US" dirty="0">
              <a:cs typeface="Arial" panose="020B0604020202020204" pitchFamily="34" charset="0"/>
            </a:endParaRPr>
          </a:p>
          <a:p>
            <a:pPr marL="291600" indent="-291600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hydrostatic pressure – keeps blood </a:t>
            </a:r>
            <a:r>
              <a:rPr lang="en-US" altLang="en-US" dirty="0" smtClean="0">
                <a:cs typeface="Arial" panose="020B0604020202020204" pitchFamily="34" charset="0"/>
              </a:rPr>
              <a:t>flowing.</a:t>
            </a:r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46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cs typeface="Arial" panose="020B0604020202020204" pitchFamily="34" charset="0"/>
              </a:rPr>
              <a:t>Homeostasis “steady state”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 rtlCol="0">
            <a:normAutofit/>
          </a:bodyPr>
          <a:lstStyle/>
          <a:p>
            <a:pPr marL="0" indent="0" fontAlgn="auto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  <a:defRPr/>
            </a:pPr>
            <a:r>
              <a:rPr lang="en-US" altLang="en-US" b="1" u="sng" dirty="0" smtClean="0">
                <a:solidFill>
                  <a:srgbClr val="2A4B9E"/>
                </a:solidFill>
                <a:cs typeface="Arial" panose="020B0604020202020204" pitchFamily="34" charset="0"/>
              </a:rPr>
              <a:t>Homeostasis</a:t>
            </a:r>
            <a:r>
              <a:rPr lang="en-US" altLang="en-US" dirty="0" smtClean="0">
                <a:cs typeface="Arial" panose="020B0604020202020204" pitchFamily="34" charset="0"/>
              </a:rPr>
              <a:t>: Maintenance </a:t>
            </a:r>
            <a:r>
              <a:rPr lang="en-US" altLang="en-US" dirty="0">
                <a:cs typeface="Arial" panose="020B0604020202020204" pitchFamily="34" charset="0"/>
              </a:rPr>
              <a:t>of a stable internal </a:t>
            </a:r>
            <a:r>
              <a:rPr lang="en-US" altLang="en-US" dirty="0" smtClean="0">
                <a:cs typeface="Arial" panose="020B0604020202020204" pitchFamily="34" charset="0"/>
              </a:rPr>
              <a:t>environment</a:t>
            </a:r>
            <a:endParaRPr lang="en-US" altLang="en-US" dirty="0">
              <a:cs typeface="Arial" panose="020B0604020202020204" pitchFamily="34" charset="0"/>
            </a:endParaRPr>
          </a:p>
          <a:p>
            <a:pPr marL="0" indent="0" fontAlgn="auto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altLang="en-US" b="1" u="sng" dirty="0">
                <a:solidFill>
                  <a:srgbClr val="2A4B9E"/>
                </a:solidFill>
                <a:cs typeface="Arial" panose="020B0604020202020204" pitchFamily="34" charset="0"/>
              </a:rPr>
              <a:t>Homeostatic </a:t>
            </a:r>
            <a:r>
              <a:rPr lang="en-US" altLang="en-US" b="1" u="sng" dirty="0" smtClean="0">
                <a:solidFill>
                  <a:srgbClr val="2A4B9E"/>
                </a:solidFill>
                <a:cs typeface="Arial" panose="020B0604020202020204" pitchFamily="34" charset="0"/>
              </a:rPr>
              <a:t>Mechanisms</a:t>
            </a:r>
            <a:r>
              <a:rPr lang="en-US" altLang="en-US" dirty="0" smtClean="0">
                <a:cs typeface="Arial" panose="020B0604020202020204" pitchFamily="34" charset="0"/>
              </a:rPr>
              <a:t>: Self-regulating </a:t>
            </a:r>
            <a:r>
              <a:rPr lang="en-US" altLang="en-US" dirty="0">
                <a:cs typeface="Arial" panose="020B0604020202020204" pitchFamily="34" charset="0"/>
              </a:rPr>
              <a:t>systems that monitor aspects of the internal environment and correct them as needed</a:t>
            </a:r>
            <a:r>
              <a:rPr lang="en-US" altLang="en-US" dirty="0" smtClean="0"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altLang="en-US" b="1" u="sng" dirty="0" smtClean="0">
                <a:solidFill>
                  <a:srgbClr val="2A4B9E"/>
                </a:solidFill>
                <a:cs typeface="Arial" panose="020B0604020202020204" pitchFamily="34" charset="0"/>
              </a:rPr>
              <a:t>Communication</a:t>
            </a:r>
            <a:r>
              <a:rPr lang="en-US" altLang="en-US" dirty="0" smtClean="0">
                <a:cs typeface="Arial" panose="020B0604020202020204" pitchFamily="34" charset="0"/>
              </a:rPr>
              <a:t>: is necessary for homeostasis; occurs primarily through the </a:t>
            </a:r>
            <a:r>
              <a:rPr lang="en-US" alt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Nervous and Endocrine Systems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cs typeface="Arial" panose="020B0604020202020204" pitchFamily="34" charset="0"/>
              </a:rPr>
              <a:t>using </a:t>
            </a:r>
            <a:r>
              <a:rPr lang="en-US" altLang="en-US" u="sng" dirty="0" smtClean="0">
                <a:cs typeface="Arial" panose="020B0604020202020204" pitchFamily="34" charset="0"/>
              </a:rPr>
              <a:t>electrical signals</a:t>
            </a:r>
            <a:r>
              <a:rPr lang="en-US" altLang="en-US" dirty="0" smtClean="0">
                <a:cs typeface="Arial" panose="020B0604020202020204" pitchFamily="34" charset="0"/>
              </a:rPr>
              <a:t> delivered by nerves or </a:t>
            </a:r>
            <a:r>
              <a:rPr lang="en-US" altLang="en-US" u="sng" dirty="0" smtClean="0">
                <a:cs typeface="Arial" panose="020B0604020202020204" pitchFamily="34" charset="0"/>
              </a:rPr>
              <a:t>blood-borne hormones</a:t>
            </a:r>
            <a:r>
              <a:rPr lang="en-US" altLang="en-US" dirty="0" smtClean="0">
                <a:cs typeface="Arial" panose="020B0604020202020204" pitchFamily="34" charset="0"/>
              </a:rPr>
              <a:t> as information carriers.</a:t>
            </a:r>
            <a:endParaRPr lang="en-US" altLang="en-US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60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FIRST, BREAK, LAST slides 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ternate FIRST, BREAK, LAST slide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lain BODY/MAIN CONTENT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Red bar footer BODY/MAIN CONTENT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LAIN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RED FOOTER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LUE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Plain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Red Bar Footer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702</TotalTime>
  <Words>2349</Words>
  <Application>Microsoft Office PowerPoint</Application>
  <PresentationFormat>On-screen Show (4:3)</PresentationFormat>
  <Paragraphs>278</Paragraphs>
  <Slides>42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42</vt:i4>
      </vt:variant>
    </vt:vector>
  </HeadingPairs>
  <TitlesOfParts>
    <vt:vector size="57" baseType="lpstr">
      <vt:lpstr>Arial</vt:lpstr>
      <vt:lpstr>ArumSans Bold</vt:lpstr>
      <vt:lpstr>ArumSans Regular</vt:lpstr>
      <vt:lpstr>Calibri</vt:lpstr>
      <vt:lpstr>Vectipede Rg</vt:lpstr>
      <vt:lpstr>Wingdings</vt:lpstr>
      <vt:lpstr>FIRST, BREAK, LAST slides </vt:lpstr>
      <vt:lpstr>Alternate FIRST, BREAK, LAST slides</vt:lpstr>
      <vt:lpstr>Plain BODY/MAIN CONTENT</vt:lpstr>
      <vt:lpstr>Red bar footer BODY/MAIN CONTENT</vt:lpstr>
      <vt:lpstr>PLAIN Section Divider, Quotes, Callouts</vt:lpstr>
      <vt:lpstr>RED FOOTER Section Divider, Quotes, Callouts</vt:lpstr>
      <vt:lpstr>BLUE Section Divider, Quotes, Callouts</vt:lpstr>
      <vt:lpstr>Plain_APPENDIX</vt:lpstr>
      <vt:lpstr>Red Bar Footer_APPENDIX</vt:lpstr>
      <vt:lpstr>Chapter 01 Lecture Outline Dr. S. Montgomery</vt:lpstr>
      <vt:lpstr>Figure 1.1 Origins of Medical Science</vt:lpstr>
      <vt:lpstr>Figure 1.2 Anatomy &amp; Physiology</vt:lpstr>
      <vt:lpstr>Levels of Organization</vt:lpstr>
      <vt:lpstr>Figure 1.3 Levels of Organization</vt:lpstr>
      <vt:lpstr>Table 1.2 Characteristics of Life</vt:lpstr>
      <vt:lpstr>Survival Needs of Organisms  Maintenance of Life</vt:lpstr>
      <vt:lpstr>Survival Needs of Organisms  Maintenance of Life</vt:lpstr>
      <vt:lpstr>Homeostasis “steady state”</vt:lpstr>
      <vt:lpstr>Homeostasis “steady state”</vt:lpstr>
      <vt:lpstr>Figure 1.6 Homeostatic Mechanisms</vt:lpstr>
      <vt:lpstr>Feedback</vt:lpstr>
      <vt:lpstr>PowerPoint Presentation</vt:lpstr>
      <vt:lpstr>Additional Examples of Positive Feedback</vt:lpstr>
      <vt:lpstr>PowerPoint Presentation</vt:lpstr>
      <vt:lpstr>Additional Examples of Negative Feedback</vt:lpstr>
      <vt:lpstr>Body Organization</vt:lpstr>
      <vt:lpstr>PowerPoint Presentation</vt:lpstr>
      <vt:lpstr>Ventral Body Cavities</vt:lpstr>
      <vt:lpstr>Figure 1.10 Major Body Cavities</vt:lpstr>
      <vt:lpstr>Figure 1.11 Small Cavities of the Head</vt:lpstr>
      <vt:lpstr>Body Membranes</vt:lpstr>
      <vt:lpstr>PowerPoint Presentation</vt:lpstr>
      <vt:lpstr>Examples</vt:lpstr>
      <vt:lpstr>Figures 1.12 and 1.13 Serous Membranes</vt:lpstr>
      <vt:lpstr>Figures 1.14 and 1.15 Organ Systems</vt:lpstr>
      <vt:lpstr>Figure 1.16 Organ Systems</vt:lpstr>
      <vt:lpstr>Figure 1.17 Organ Systems</vt:lpstr>
      <vt:lpstr>Figure 1.18 Organ Systems</vt:lpstr>
      <vt:lpstr>Figure 1.19 Organ Systems</vt:lpstr>
      <vt:lpstr>Table 1.4 Organ Systems</vt:lpstr>
      <vt:lpstr>Figure 1.20 Anatomical Terminology</vt:lpstr>
      <vt:lpstr>Terms of Relative Position </vt:lpstr>
      <vt:lpstr>PowerPoint Presentation</vt:lpstr>
      <vt:lpstr>Figure 1.21 Terms of Relative Position</vt:lpstr>
      <vt:lpstr>Body Sections or Planes</vt:lpstr>
      <vt:lpstr>PowerPoint Presentation</vt:lpstr>
      <vt:lpstr>Figure 1.22 Body Sections</vt:lpstr>
      <vt:lpstr>Figure 1.23 Body Sections: The Brain</vt:lpstr>
      <vt:lpstr>Figure 1.24 Body Sections in Cylindrical Organs</vt:lpstr>
      <vt:lpstr>Figure 1.25 Body Regions and Quadrants</vt:lpstr>
      <vt:lpstr>PowerPoint Presentation</vt:lpstr>
    </vt:vector>
  </TitlesOfParts>
  <Company>The McGraw-Hill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LeConte, Lisa</dc:creator>
  <cp:lastModifiedBy>Shelley Montgomery</cp:lastModifiedBy>
  <cp:revision>88</cp:revision>
  <cp:lastPrinted>2020-01-16T20:12:22Z</cp:lastPrinted>
  <dcterms:created xsi:type="dcterms:W3CDTF">2017-10-24T14:18:07Z</dcterms:created>
  <dcterms:modified xsi:type="dcterms:W3CDTF">2020-01-16T20:45:48Z</dcterms:modified>
</cp:coreProperties>
</file>