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20.xml" ContentType="application/vnd.openxmlformats-officedocument.theme+xml"/>
  <Override PartName="/ppt/slideLayouts/slideLayout33.xml" ContentType="application/vnd.openxmlformats-officedocument.presentationml.slideLayout+xml"/>
  <Override PartName="/ppt/theme/theme21.xml" ContentType="application/vnd.openxmlformats-officedocument.theme+xml"/>
  <Override PartName="/ppt/slideLayouts/slideLayout34.xml" ContentType="application/vnd.openxmlformats-officedocument.presentationml.slideLayout+xml"/>
  <Override PartName="/ppt/theme/theme22.xml" ContentType="application/vnd.openxmlformats-officedocument.theme+xml"/>
  <Override PartName="/ppt/slideLayouts/slideLayout35.xml" ContentType="application/vnd.openxmlformats-officedocument.presentationml.slideLayout+xml"/>
  <Override PartName="/ppt/theme/theme23.xml" ContentType="application/vnd.openxmlformats-officedocument.theme+xml"/>
  <Override PartName="/ppt/slideLayouts/slideLayout36.xml" ContentType="application/vnd.openxmlformats-officedocument.presentationml.slideLayout+xml"/>
  <Override PartName="/ppt/theme/theme24.xml" ContentType="application/vnd.openxmlformats-officedocument.theme+xml"/>
  <Override PartName="/ppt/slideLayouts/slideLayout37.xml" ContentType="application/vnd.openxmlformats-officedocument.presentationml.slideLayout+xml"/>
  <Override PartName="/ppt/theme/theme25.xml" ContentType="application/vnd.openxmlformats-officedocument.theme+xml"/>
  <Override PartName="/ppt/slideLayouts/slideLayout38.xml" ContentType="application/vnd.openxmlformats-officedocument.presentationml.slideLayout+xml"/>
  <Override PartName="/ppt/theme/theme26.xml" ContentType="application/vnd.openxmlformats-officedocument.theme+xml"/>
  <Override PartName="/ppt/slideLayouts/slideLayout39.xml" ContentType="application/vnd.openxmlformats-officedocument.presentationml.slideLayout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theme/theme30.xml" ContentType="application/vnd.openxmlformats-officedocument.theme+xml"/>
  <Override PartName="/ppt/slideLayouts/slideLayout43.xml" ContentType="application/vnd.openxmlformats-officedocument.presentationml.slideLayout+xml"/>
  <Override PartName="/ppt/theme/theme31.xml" ContentType="application/vnd.openxmlformats-officedocument.theme+xml"/>
  <Override PartName="/ppt/slideLayouts/slideLayout44.xml" ContentType="application/vnd.openxmlformats-officedocument.presentationml.slideLayout+xml"/>
  <Override PartName="/ppt/theme/theme32.xml" ContentType="application/vnd.openxmlformats-officedocument.theme+xml"/>
  <Override PartName="/ppt/slideLayouts/slideLayout45.xml" ContentType="application/vnd.openxmlformats-officedocument.presentationml.slideLayout+xml"/>
  <Override PartName="/ppt/theme/theme33.xml" ContentType="application/vnd.openxmlformats-officedocument.theme+xml"/>
  <Override PartName="/ppt/slideLayouts/slideLayout46.xml" ContentType="application/vnd.openxmlformats-officedocument.presentationml.slideLayout+xml"/>
  <Override PartName="/ppt/theme/theme34.xml" ContentType="application/vnd.openxmlformats-officedocument.theme+xml"/>
  <Override PartName="/ppt/slideLayouts/slideLayout47.xml" ContentType="application/vnd.openxmlformats-officedocument.presentationml.slideLayout+xml"/>
  <Override PartName="/ppt/theme/theme35.xml" ContentType="application/vnd.openxmlformats-officedocument.theme+xml"/>
  <Override PartName="/ppt/slideLayouts/slideLayout48.xml" ContentType="application/vnd.openxmlformats-officedocument.presentationml.slideLayout+xml"/>
  <Override PartName="/ppt/theme/theme36.xml" ContentType="application/vnd.openxmlformats-officedocument.theme+xml"/>
  <Override PartName="/ppt/slideLayouts/slideLayout49.xml" ContentType="application/vnd.openxmlformats-officedocument.presentationml.slideLayout+xml"/>
  <Override PartName="/ppt/theme/theme37.xml" ContentType="application/vnd.openxmlformats-officedocument.theme+xml"/>
  <Override PartName="/ppt/slideLayouts/slideLayout50.xml" ContentType="application/vnd.openxmlformats-officedocument.presentationml.slideLayout+xml"/>
  <Override PartName="/ppt/theme/theme38.xml" ContentType="application/vnd.openxmlformats-officedocument.theme+xml"/>
  <Override PartName="/ppt/slideLayouts/slideLayout51.xml" ContentType="application/vnd.openxmlformats-officedocument.presentationml.slideLayout+xml"/>
  <Override PartName="/ppt/theme/theme39.xml" ContentType="application/vnd.openxmlformats-officedocument.theme+xml"/>
  <Override PartName="/ppt/slideLayouts/slideLayout52.xml" ContentType="application/vnd.openxmlformats-officedocument.presentationml.slideLayout+xml"/>
  <Override PartName="/ppt/theme/theme40.xml" ContentType="application/vnd.openxmlformats-officedocument.theme+xml"/>
  <Override PartName="/ppt/slideLayouts/slideLayout53.xml" ContentType="application/vnd.openxmlformats-officedocument.presentationml.slideLayout+xml"/>
  <Override PartName="/ppt/theme/theme41.xml" ContentType="application/vnd.openxmlformats-officedocument.theme+xml"/>
  <Override PartName="/ppt/slideLayouts/slideLayout54.xml" ContentType="application/vnd.openxmlformats-officedocument.presentationml.slideLayout+xml"/>
  <Override PartName="/ppt/theme/theme42.xml" ContentType="application/vnd.openxmlformats-officedocument.theme+xml"/>
  <Override PartName="/ppt/slideLayouts/slideLayout55.xml" ContentType="application/vnd.openxmlformats-officedocument.presentationml.slideLayout+xml"/>
  <Override PartName="/ppt/theme/theme43.xml" ContentType="application/vnd.openxmlformats-officedocument.theme+xml"/>
  <Override PartName="/ppt/slideLayouts/slideLayout56.xml" ContentType="application/vnd.openxmlformats-officedocument.presentationml.slideLayout+xml"/>
  <Override PartName="/ppt/theme/theme44.xml" ContentType="application/vnd.openxmlformats-officedocument.theme+xml"/>
  <Override PartName="/ppt/slideLayouts/slideLayout57.xml" ContentType="application/vnd.openxmlformats-officedocument.presentationml.slideLayout+xml"/>
  <Override PartName="/ppt/theme/theme45.xml" ContentType="application/vnd.openxmlformats-officedocument.theme+xml"/>
  <Override PartName="/ppt/slideLayouts/slideLayout58.xml" ContentType="application/vnd.openxmlformats-officedocument.presentationml.slideLayout+xml"/>
  <Override PartName="/ppt/theme/theme46.xml" ContentType="application/vnd.openxmlformats-officedocument.theme+xml"/>
  <Override PartName="/ppt/slideLayouts/slideLayout59.xml" ContentType="application/vnd.openxmlformats-officedocument.presentationml.slideLayout+xml"/>
  <Override PartName="/ppt/theme/theme47.xml" ContentType="application/vnd.openxmlformats-officedocument.theme+xml"/>
  <Override PartName="/ppt/slideLayouts/slideLayout60.xml" ContentType="application/vnd.openxmlformats-officedocument.presentationml.slideLayout+xml"/>
  <Override PartName="/ppt/theme/theme48.xml" ContentType="application/vnd.openxmlformats-officedocument.theme+xml"/>
  <Override PartName="/ppt/slideLayouts/slideLayout61.xml" ContentType="application/vnd.openxmlformats-officedocument.presentationml.slideLayout+xml"/>
  <Override PartName="/ppt/theme/theme4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1" r:id="rId1"/>
    <p:sldMasterId id="2147483804" r:id="rId2"/>
    <p:sldMasterId id="2147483806" r:id="rId3"/>
    <p:sldMasterId id="2147483808" r:id="rId4"/>
    <p:sldMasterId id="2147483810" r:id="rId5"/>
    <p:sldMasterId id="2147483812" r:id="rId6"/>
    <p:sldMasterId id="2147483814" r:id="rId7"/>
    <p:sldMasterId id="2147483816" r:id="rId8"/>
    <p:sldMasterId id="2147483818" r:id="rId9"/>
    <p:sldMasterId id="2147483820" r:id="rId10"/>
    <p:sldMasterId id="2147483822" r:id="rId11"/>
    <p:sldMasterId id="2147483824" r:id="rId12"/>
    <p:sldMasterId id="2147483826" r:id="rId13"/>
    <p:sldMasterId id="2147483828" r:id="rId14"/>
    <p:sldMasterId id="2147483830" r:id="rId15"/>
    <p:sldMasterId id="2147483832" r:id="rId16"/>
    <p:sldMasterId id="2147483834" r:id="rId17"/>
    <p:sldMasterId id="2147483836" r:id="rId18"/>
    <p:sldMasterId id="2147483838" r:id="rId19"/>
    <p:sldMasterId id="2147483840" r:id="rId20"/>
    <p:sldMasterId id="2147483842" r:id="rId21"/>
    <p:sldMasterId id="2147483844" r:id="rId22"/>
    <p:sldMasterId id="2147483846" r:id="rId23"/>
    <p:sldMasterId id="2147483848" r:id="rId24"/>
    <p:sldMasterId id="2147483850" r:id="rId25"/>
    <p:sldMasterId id="2147483852" r:id="rId26"/>
    <p:sldMasterId id="2147483854" r:id="rId27"/>
    <p:sldMasterId id="2147483856" r:id="rId28"/>
    <p:sldMasterId id="2147483858" r:id="rId29"/>
    <p:sldMasterId id="2147483860" r:id="rId30"/>
    <p:sldMasterId id="2147483862" r:id="rId31"/>
    <p:sldMasterId id="2147483864" r:id="rId32"/>
    <p:sldMasterId id="2147483866" r:id="rId33"/>
    <p:sldMasterId id="2147483868" r:id="rId34"/>
    <p:sldMasterId id="2147483870" r:id="rId35"/>
    <p:sldMasterId id="2147483872" r:id="rId36"/>
    <p:sldMasterId id="2147483874" r:id="rId37"/>
    <p:sldMasterId id="2147483876" r:id="rId38"/>
    <p:sldMasterId id="2147483878" r:id="rId39"/>
    <p:sldMasterId id="2147483880" r:id="rId40"/>
    <p:sldMasterId id="2147483882" r:id="rId41"/>
    <p:sldMasterId id="2147483884" r:id="rId42"/>
    <p:sldMasterId id="2147483886" r:id="rId43"/>
    <p:sldMasterId id="2147483888" r:id="rId44"/>
    <p:sldMasterId id="2147483890" r:id="rId45"/>
    <p:sldMasterId id="2147483892" r:id="rId46"/>
    <p:sldMasterId id="2147483894" r:id="rId47"/>
    <p:sldMasterId id="2147483896" r:id="rId48"/>
    <p:sldMasterId id="2147483898" r:id="rId49"/>
    <p:sldMasterId id="2147483900" r:id="rId50"/>
  </p:sldMasterIdLst>
  <p:notesMasterIdLst>
    <p:notesMasterId r:id="rId130"/>
  </p:notesMasterIdLst>
  <p:handoutMasterIdLst>
    <p:handoutMasterId r:id="rId131"/>
  </p:handoutMasterIdLst>
  <p:sldIdLst>
    <p:sldId id="429" r:id="rId51"/>
    <p:sldId id="357" r:id="rId52"/>
    <p:sldId id="258" r:id="rId53"/>
    <p:sldId id="360" r:id="rId54"/>
    <p:sldId id="261" r:id="rId55"/>
    <p:sldId id="398" r:id="rId56"/>
    <p:sldId id="263" r:id="rId57"/>
    <p:sldId id="399" r:id="rId58"/>
    <p:sldId id="265" r:id="rId59"/>
    <p:sldId id="400" r:id="rId60"/>
    <p:sldId id="364" r:id="rId61"/>
    <p:sldId id="268" r:id="rId62"/>
    <p:sldId id="401" r:id="rId63"/>
    <p:sldId id="270" r:id="rId64"/>
    <p:sldId id="402" r:id="rId65"/>
    <p:sldId id="367" r:id="rId66"/>
    <p:sldId id="272" r:id="rId67"/>
    <p:sldId id="337" r:id="rId68"/>
    <p:sldId id="403" r:id="rId69"/>
    <p:sldId id="404" r:id="rId70"/>
    <p:sldId id="342" r:id="rId71"/>
    <p:sldId id="279" r:id="rId72"/>
    <p:sldId id="405" r:id="rId73"/>
    <p:sldId id="406" r:id="rId74"/>
    <p:sldId id="282" r:id="rId75"/>
    <p:sldId id="407" r:id="rId76"/>
    <p:sldId id="408" r:id="rId77"/>
    <p:sldId id="409" r:id="rId78"/>
    <p:sldId id="410" r:id="rId79"/>
    <p:sldId id="285" r:id="rId80"/>
    <p:sldId id="286" r:id="rId81"/>
    <p:sldId id="303" r:id="rId82"/>
    <p:sldId id="411" r:id="rId83"/>
    <p:sldId id="310" r:id="rId84"/>
    <p:sldId id="412" r:id="rId85"/>
    <p:sldId id="413" r:id="rId86"/>
    <p:sldId id="414" r:id="rId87"/>
    <p:sldId id="314" r:id="rId88"/>
    <p:sldId id="415" r:id="rId89"/>
    <p:sldId id="317" r:id="rId90"/>
    <p:sldId id="416" r:id="rId91"/>
    <p:sldId id="354" r:id="rId92"/>
    <p:sldId id="417" r:id="rId93"/>
    <p:sldId id="418" r:id="rId94"/>
    <p:sldId id="380" r:id="rId95"/>
    <p:sldId id="419" r:id="rId96"/>
    <p:sldId id="420" r:id="rId97"/>
    <p:sldId id="387" r:id="rId98"/>
    <p:sldId id="421" r:id="rId99"/>
    <p:sldId id="422" r:id="rId100"/>
    <p:sldId id="388" r:id="rId101"/>
    <p:sldId id="423" r:id="rId102"/>
    <p:sldId id="424" r:id="rId103"/>
    <p:sldId id="425" r:id="rId104"/>
    <p:sldId id="426" r:id="rId105"/>
    <p:sldId id="427" r:id="rId106"/>
    <p:sldId id="428" r:id="rId107"/>
    <p:sldId id="446" r:id="rId108"/>
    <p:sldId id="447" r:id="rId109"/>
    <p:sldId id="448" r:id="rId110"/>
    <p:sldId id="449" r:id="rId111"/>
    <p:sldId id="450" r:id="rId112"/>
    <p:sldId id="451" r:id="rId113"/>
    <p:sldId id="430" r:id="rId114"/>
    <p:sldId id="431" r:id="rId115"/>
    <p:sldId id="432" r:id="rId116"/>
    <p:sldId id="433" r:id="rId117"/>
    <p:sldId id="434" r:id="rId118"/>
    <p:sldId id="435" r:id="rId119"/>
    <p:sldId id="436" r:id="rId120"/>
    <p:sldId id="437" r:id="rId121"/>
    <p:sldId id="438" r:id="rId122"/>
    <p:sldId id="439" r:id="rId123"/>
    <p:sldId id="440" r:id="rId124"/>
    <p:sldId id="441" r:id="rId125"/>
    <p:sldId id="442" r:id="rId126"/>
    <p:sldId id="443" r:id="rId127"/>
    <p:sldId id="444" r:id="rId128"/>
    <p:sldId id="445" r:id="rId129"/>
  </p:sldIdLst>
  <p:sldSz cx="9144000" cy="6858000" type="screen4x3"/>
  <p:notesSz cx="7102475" cy="9388475"/>
  <p:custDataLst>
    <p:tags r:id="rId1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D1"/>
    <a:srgbClr val="FF0000"/>
    <a:srgbClr val="003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112" Type="http://schemas.openxmlformats.org/officeDocument/2006/relationships/slide" Target="slides/slide62.xml"/><Relationship Id="rId133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102" Type="http://schemas.openxmlformats.org/officeDocument/2006/relationships/slide" Target="slides/slide52.xml"/><Relationship Id="rId123" Type="http://schemas.openxmlformats.org/officeDocument/2006/relationships/slide" Target="slides/slide73.xml"/><Relationship Id="rId128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slide" Target="slides/slide27.xml"/><Relationship Id="rId100" Type="http://schemas.openxmlformats.org/officeDocument/2006/relationships/slide" Target="slides/slide50.xml"/><Relationship Id="rId105" Type="http://schemas.openxmlformats.org/officeDocument/2006/relationships/slide" Target="slides/slide55.xml"/><Relationship Id="rId113" Type="http://schemas.openxmlformats.org/officeDocument/2006/relationships/slide" Target="slides/slide63.xml"/><Relationship Id="rId118" Type="http://schemas.openxmlformats.org/officeDocument/2006/relationships/slide" Target="slides/slide68.xml"/><Relationship Id="rId126" Type="http://schemas.openxmlformats.org/officeDocument/2006/relationships/slide" Target="slides/slide76.xml"/><Relationship Id="rId13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93" Type="http://schemas.openxmlformats.org/officeDocument/2006/relationships/slide" Target="slides/slide43.xml"/><Relationship Id="rId98" Type="http://schemas.openxmlformats.org/officeDocument/2006/relationships/slide" Target="slides/slide48.xml"/><Relationship Id="rId121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103" Type="http://schemas.openxmlformats.org/officeDocument/2006/relationships/slide" Target="slides/slide53.xml"/><Relationship Id="rId108" Type="http://schemas.openxmlformats.org/officeDocument/2006/relationships/slide" Target="slides/slide58.xml"/><Relationship Id="rId116" Type="http://schemas.openxmlformats.org/officeDocument/2006/relationships/slide" Target="slides/slide66.xml"/><Relationship Id="rId124" Type="http://schemas.openxmlformats.org/officeDocument/2006/relationships/slide" Target="slides/slide74.xml"/><Relationship Id="rId129" Type="http://schemas.openxmlformats.org/officeDocument/2006/relationships/slide" Target="slides/slide7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11" Type="http://schemas.openxmlformats.org/officeDocument/2006/relationships/slide" Target="slides/slide61.xml"/><Relationship Id="rId13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6" Type="http://schemas.openxmlformats.org/officeDocument/2006/relationships/slide" Target="slides/slide56.xml"/><Relationship Id="rId114" Type="http://schemas.openxmlformats.org/officeDocument/2006/relationships/slide" Target="slides/slide64.xml"/><Relationship Id="rId119" Type="http://schemas.openxmlformats.org/officeDocument/2006/relationships/slide" Target="slides/slide69.xml"/><Relationship Id="rId127" Type="http://schemas.openxmlformats.org/officeDocument/2006/relationships/slide" Target="slides/slide7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94" Type="http://schemas.openxmlformats.org/officeDocument/2006/relationships/slide" Target="slides/slide44.xml"/><Relationship Id="rId99" Type="http://schemas.openxmlformats.org/officeDocument/2006/relationships/slide" Target="slides/slide49.xml"/><Relationship Id="rId101" Type="http://schemas.openxmlformats.org/officeDocument/2006/relationships/slide" Target="slides/slide51.xml"/><Relationship Id="rId122" Type="http://schemas.openxmlformats.org/officeDocument/2006/relationships/slide" Target="slides/slide72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slide" Target="slides/slide26.xml"/><Relationship Id="rId97" Type="http://schemas.openxmlformats.org/officeDocument/2006/relationships/slide" Target="slides/slide47.xml"/><Relationship Id="rId104" Type="http://schemas.openxmlformats.org/officeDocument/2006/relationships/slide" Target="slides/slide54.xml"/><Relationship Id="rId120" Type="http://schemas.openxmlformats.org/officeDocument/2006/relationships/slide" Target="slides/slide70.xml"/><Relationship Id="rId125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6.xml"/><Relationship Id="rId87" Type="http://schemas.openxmlformats.org/officeDocument/2006/relationships/slide" Target="slides/slide37.xml"/><Relationship Id="rId110" Type="http://schemas.openxmlformats.org/officeDocument/2006/relationships/slide" Target="slides/slide60.xml"/><Relationship Id="rId115" Type="http://schemas.openxmlformats.org/officeDocument/2006/relationships/slide" Target="slides/slide65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19" Type="http://schemas.openxmlformats.org/officeDocument/2006/relationships/slideMaster" Target="slideMasters/slideMaster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BE1AAC-277E-4792-BF26-3FF4CE173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03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385853-5E49-4AC7-BB89-E69AFDB9538D}" type="datetime1">
              <a:rPr lang="en-US" altLang="en-US"/>
              <a:pPr/>
              <a:t>2/14/2016</a:t>
            </a:fld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02C03A-1BBD-4F66-93F4-BA6F4B970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C03A-1BBD-4F66-93F4-BA6F4B97069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3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3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2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7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40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1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88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4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6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8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8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4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26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34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98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5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72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60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6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8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43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2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16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7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3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2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0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8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1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8  Part A</a:t>
            </a: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Joints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82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97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241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85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3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3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0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47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9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5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65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29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177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0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8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0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53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8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4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785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24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1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5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0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54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11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8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5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1626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0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7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2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2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04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4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3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45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8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095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8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98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289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94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57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854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Lecture Slides</a:t>
            </a:r>
            <a:br>
              <a:rPr lang="en-US" altLang="en-US" sz="2000" b="1">
                <a:solidFill>
                  <a:srgbClr val="854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Prepared by </a:t>
            </a:r>
            <a:b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Karen Dunbar Kareiva</a:t>
            </a:r>
            <a:b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Ivy Tech Community College</a:t>
            </a:r>
            <a:r>
              <a:rPr lang="en-US" altLang="en-US" sz="2000" b="1">
                <a:solidFill>
                  <a:srgbClr val="854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>
                <a:solidFill>
                  <a:srgbClr val="854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>
              <a:solidFill>
                <a:srgbClr val="854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75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4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5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6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7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8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9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0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2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3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4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5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6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7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8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9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0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theme" Target="../theme/theme5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60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779" r:id="rId13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001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1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1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06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344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45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18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20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708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63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39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87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6475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73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46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06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21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21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259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602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68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154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292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975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33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762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38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649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65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08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22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51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33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7930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3897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603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19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70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37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576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77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223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345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88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34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02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36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41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78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Joint Types, Movements, &amp; Disorders</a:t>
            </a:r>
          </a:p>
          <a:p>
            <a:pPr marL="0" indent="0" algn="ctr">
              <a:buNone/>
            </a:pPr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91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07-figure_08_01c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68" y="204216"/>
            <a:ext cx="386486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8.1c Fibrous joints.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23479" y="3323665"/>
            <a:ext cx="1050392" cy="2292222"/>
            <a:chOff x="4621098" y="3252228"/>
            <a:chExt cx="1050392" cy="2292222"/>
          </a:xfrm>
        </p:grpSpPr>
        <p:sp>
          <p:nvSpPr>
            <p:cNvPr id="7" name="Freeform 3"/>
            <p:cNvSpPr/>
            <p:nvPr/>
          </p:nvSpPr>
          <p:spPr>
            <a:xfrm>
              <a:off x="4621098" y="3252228"/>
              <a:ext cx="669391" cy="2292222"/>
            </a:xfrm>
            <a:custGeom>
              <a:avLst/>
              <a:gdLst>
                <a:gd name="connsiteX0" fmla="*/ 427278 w 669391"/>
                <a:gd name="connsiteY0" fmla="*/ 8559 h 2292222"/>
                <a:gd name="connsiteX1" fmla="*/ 660831 w 669391"/>
                <a:gd name="connsiteY1" fmla="*/ 8559 h 2292222"/>
                <a:gd name="connsiteX2" fmla="*/ 660831 w 669391"/>
                <a:gd name="connsiteY2" fmla="*/ 2283662 h 2292222"/>
                <a:gd name="connsiteX3" fmla="*/ 8559 w 669391"/>
                <a:gd name="connsiteY3" fmla="*/ 2283662 h 22922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69391" h="2292222">
                  <a:moveTo>
                    <a:pt x="427278" y="8559"/>
                  </a:moveTo>
                  <a:lnTo>
                    <a:pt x="660831" y="8559"/>
                  </a:lnTo>
                  <a:lnTo>
                    <a:pt x="660831" y="2283662"/>
                  </a:lnTo>
                  <a:lnTo>
                    <a:pt x="8559" y="228366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3"/>
            <p:cNvSpPr/>
            <p:nvPr/>
          </p:nvSpPr>
          <p:spPr>
            <a:xfrm>
              <a:off x="5276927" y="4347870"/>
              <a:ext cx="394563" cy="34239"/>
            </a:xfrm>
            <a:custGeom>
              <a:avLst/>
              <a:gdLst>
                <a:gd name="connsiteX0" fmla="*/ 8559 w 394563"/>
                <a:gd name="connsiteY0" fmla="*/ 8559 h 34239"/>
                <a:gd name="connsiteX1" fmla="*/ 386002 w 394563"/>
                <a:gd name="connsiteY1" fmla="*/ 8559 h 3423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94563" h="34239">
                  <a:moveTo>
                    <a:pt x="8559" y="8559"/>
                  </a:moveTo>
                  <a:lnTo>
                    <a:pt x="386002" y="8559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3"/>
          <p:cNvSpPr/>
          <p:nvPr/>
        </p:nvSpPr>
        <p:spPr>
          <a:xfrm>
            <a:off x="3573341" y="3070897"/>
            <a:ext cx="172503" cy="1197356"/>
          </a:xfrm>
          <a:custGeom>
            <a:avLst/>
            <a:gdLst>
              <a:gd name="connsiteX0" fmla="*/ 8559 w 172503"/>
              <a:gd name="connsiteY0" fmla="*/ 8559 h 1197356"/>
              <a:gd name="connsiteX1" fmla="*/ 120306 w 172503"/>
              <a:gd name="connsiteY1" fmla="*/ 8813 h 1197356"/>
              <a:gd name="connsiteX2" fmla="*/ 163944 w 172503"/>
              <a:gd name="connsiteY2" fmla="*/ 1188796 h 1197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503" h="1197356">
                <a:moveTo>
                  <a:pt x="8559" y="8559"/>
                </a:moveTo>
                <a:lnTo>
                  <a:pt x="120306" y="8813"/>
                </a:lnTo>
                <a:lnTo>
                  <a:pt x="163944" y="118879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889151" y="5647581"/>
            <a:ext cx="389166" cy="548220"/>
          </a:xfrm>
          <a:custGeom>
            <a:avLst/>
            <a:gdLst>
              <a:gd name="connsiteX0" fmla="*/ 380607 w 389166"/>
              <a:gd name="connsiteY0" fmla="*/ 8559 h 548220"/>
              <a:gd name="connsiteX1" fmla="*/ 235598 w 389166"/>
              <a:gd name="connsiteY1" fmla="*/ 539661 h 548220"/>
              <a:gd name="connsiteX2" fmla="*/ 8559 w 389166"/>
              <a:gd name="connsiteY2" fmla="*/ 539661 h 548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9166" h="548220">
                <a:moveTo>
                  <a:pt x="380607" y="8559"/>
                </a:moveTo>
                <a:lnTo>
                  <a:pt x="235598" y="539661"/>
                </a:lnTo>
                <a:lnTo>
                  <a:pt x="8559" y="53966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9233" y="279405"/>
            <a:ext cx="1466748" cy="290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7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Gomphosis</a:t>
            </a:r>
            <a:endParaRPr lang="en-US" sz="1887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747" y="787400"/>
            <a:ext cx="3403047" cy="68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“Peg in socket” fibrous joint.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Periodontal ligament holds tooth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 socket.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7493" y="2729707"/>
            <a:ext cx="852798" cy="68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Socket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alveolar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5156" y="4294982"/>
            <a:ext cx="662041" cy="4561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Root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tooth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93" y="6084095"/>
            <a:ext cx="1041952" cy="4561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Periodontal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8.3  Cartilaginous Joints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united by cartilage</a:t>
            </a:r>
          </a:p>
          <a:p>
            <a:r>
              <a:rPr lang="en-US" altLang="en-US" dirty="0" smtClean="0"/>
              <a:t>Like fibrous joints, have no joint cavity</a:t>
            </a:r>
          </a:p>
          <a:p>
            <a:r>
              <a:rPr lang="en-US" altLang="en-US" dirty="0" smtClean="0"/>
              <a:t>Not highly movable</a:t>
            </a:r>
          </a:p>
          <a:p>
            <a:r>
              <a:rPr lang="en-US" altLang="en-US" dirty="0" smtClean="0"/>
              <a:t>Two types</a:t>
            </a:r>
          </a:p>
          <a:p>
            <a:pPr lvl="1"/>
            <a:r>
              <a:rPr lang="en-US" altLang="en-US" b="1" dirty="0" err="1" smtClean="0"/>
              <a:t>Synchondroses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Symphyses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Synchondroses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Bar or plate of hyaline cartilage unites bones</a:t>
            </a:r>
          </a:p>
          <a:p>
            <a:r>
              <a:rPr lang="en-US" altLang="en-US" dirty="0" smtClean="0"/>
              <a:t>Almost all are </a:t>
            </a:r>
            <a:r>
              <a:rPr lang="en-US" altLang="en-US" dirty="0" err="1" smtClean="0"/>
              <a:t>synarthrotic</a:t>
            </a:r>
            <a:r>
              <a:rPr lang="en-US" altLang="en-US" dirty="0" smtClean="0"/>
              <a:t> (immovable)</a:t>
            </a:r>
          </a:p>
          <a:p>
            <a:r>
              <a:rPr lang="en-US" altLang="en-US" dirty="0" smtClean="0"/>
              <a:t>Examples</a:t>
            </a:r>
          </a:p>
          <a:p>
            <a:pPr lvl="1"/>
            <a:r>
              <a:rPr lang="en-US" altLang="en-US" dirty="0" smtClean="0"/>
              <a:t>Temporary epiphyseal plate joints</a:t>
            </a:r>
          </a:p>
          <a:p>
            <a:pPr lvl="2"/>
            <a:r>
              <a:rPr lang="en-US" altLang="en-US" dirty="0" smtClean="0"/>
              <a:t>Become </a:t>
            </a:r>
            <a:r>
              <a:rPr lang="en-US" altLang="en-US" dirty="0" err="1" smtClean="0"/>
              <a:t>synostoses</a:t>
            </a:r>
            <a:r>
              <a:rPr lang="en-US" altLang="en-US" dirty="0" smtClean="0"/>
              <a:t> after plate closure</a:t>
            </a:r>
          </a:p>
          <a:p>
            <a:pPr lvl="1"/>
            <a:r>
              <a:rPr lang="en-US" altLang="en-US" dirty="0" smtClean="0"/>
              <a:t>Cartilage of 1st rib with manubrium of sternum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9-figure_08_02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807464"/>
            <a:ext cx="8546592" cy="32430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8.2a Cartilaginous joints.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5692184" y="3254603"/>
            <a:ext cx="1431582" cy="533514"/>
          </a:xfrm>
          <a:custGeom>
            <a:avLst/>
            <a:gdLst>
              <a:gd name="connsiteX0" fmla="*/ 1424603 w 1431582"/>
              <a:gd name="connsiteY0" fmla="*/ 6978 h 533514"/>
              <a:gd name="connsiteX1" fmla="*/ 774122 w 1431582"/>
              <a:gd name="connsiteY1" fmla="*/ 6978 h 533514"/>
              <a:gd name="connsiteX2" fmla="*/ 6978 w 1431582"/>
              <a:gd name="connsiteY2" fmla="*/ 526535 h 5335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31582" h="533514">
                <a:moveTo>
                  <a:pt x="1424603" y="6978"/>
                </a:moveTo>
                <a:lnTo>
                  <a:pt x="774122" y="6978"/>
                </a:lnTo>
                <a:lnTo>
                  <a:pt x="6978" y="52653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1915573" y="3636702"/>
            <a:ext cx="921562" cy="272160"/>
          </a:xfrm>
          <a:custGeom>
            <a:avLst/>
            <a:gdLst>
              <a:gd name="connsiteX0" fmla="*/ 914584 w 921562"/>
              <a:gd name="connsiteY0" fmla="*/ 6978 h 272160"/>
              <a:gd name="connsiteX1" fmla="*/ 502011 w 921562"/>
              <a:gd name="connsiteY1" fmla="*/ 6978 h 272160"/>
              <a:gd name="connsiteX2" fmla="*/ 6978 w 921562"/>
              <a:gd name="connsiteY2" fmla="*/ 265182 h 272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1562" h="272160">
                <a:moveTo>
                  <a:pt x="914584" y="6978"/>
                </a:moveTo>
                <a:lnTo>
                  <a:pt x="502011" y="6978"/>
                </a:lnTo>
                <a:lnTo>
                  <a:pt x="6978" y="26518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32525" y="3700945"/>
            <a:ext cx="1075270" cy="195808"/>
            <a:chOff x="6030144" y="3633476"/>
            <a:chExt cx="1075270" cy="195808"/>
          </a:xfrm>
        </p:grpSpPr>
        <p:sp>
          <p:nvSpPr>
            <p:cNvPr id="8" name="Freeform 3"/>
            <p:cNvSpPr/>
            <p:nvPr/>
          </p:nvSpPr>
          <p:spPr>
            <a:xfrm>
              <a:off x="6030144" y="3801370"/>
              <a:ext cx="1075270" cy="27914"/>
            </a:xfrm>
            <a:custGeom>
              <a:avLst/>
              <a:gdLst>
                <a:gd name="connsiteX0" fmla="*/ 1068292 w 1075270"/>
                <a:gd name="connsiteY0" fmla="*/ 6978 h 27914"/>
                <a:gd name="connsiteX1" fmla="*/ 6978 w 1075270"/>
                <a:gd name="connsiteY1" fmla="*/ 6978 h 279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75270" h="27914">
                  <a:moveTo>
                    <a:pt x="1068292" y="6978"/>
                  </a:moveTo>
                  <a:lnTo>
                    <a:pt x="6978" y="697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3"/>
            <p:cNvSpPr/>
            <p:nvPr/>
          </p:nvSpPr>
          <p:spPr>
            <a:xfrm>
              <a:off x="6446970" y="3633476"/>
              <a:ext cx="366331" cy="181203"/>
            </a:xfrm>
            <a:custGeom>
              <a:avLst/>
              <a:gdLst>
                <a:gd name="connsiteX0" fmla="*/ 6978 w 366331"/>
                <a:gd name="connsiteY0" fmla="*/ 6978 h 181203"/>
                <a:gd name="connsiteX1" fmla="*/ 359352 w 366331"/>
                <a:gd name="connsiteY1" fmla="*/ 174225 h 18120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66331" h="181203">
                  <a:moveTo>
                    <a:pt x="6978" y="6978"/>
                  </a:moveTo>
                  <a:lnTo>
                    <a:pt x="359352" y="174225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91535" y="1892878"/>
            <a:ext cx="1764714" cy="2537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9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Synchondroses</a:t>
            </a:r>
            <a:endParaRPr lang="en-US" sz="1649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8400" y="2290545"/>
            <a:ext cx="3352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Bones united by hyaline cartilage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1630" y="3129538"/>
            <a:ext cx="1122102" cy="4398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Sternum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429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manubrium</a:t>
            </a: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8555" y="3521651"/>
            <a:ext cx="1442703" cy="8797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Epiphyseal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plate (temporary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hyaline cartilage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joint)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580" y="3765331"/>
            <a:ext cx="1226298" cy="8797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Joint between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first rib and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sternum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(immovable)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Symphyses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Fibrocartilage unites bone in </a:t>
            </a:r>
            <a:r>
              <a:rPr lang="en-US" altLang="en-US" b="1" dirty="0" smtClean="0"/>
              <a:t>symphysis</a:t>
            </a:r>
            <a:r>
              <a:rPr lang="en-US" altLang="en-US" dirty="0" smtClean="0"/>
              <a:t> joint</a:t>
            </a:r>
          </a:p>
          <a:p>
            <a:pPr lvl="1"/>
            <a:r>
              <a:rPr lang="en-US" altLang="en-US" dirty="0" smtClean="0"/>
              <a:t>Hyaline cartilage also present as articular cartilage on bony surfaces</a:t>
            </a:r>
          </a:p>
          <a:p>
            <a:r>
              <a:rPr lang="en-US" altLang="en-US" dirty="0" smtClean="0"/>
              <a:t>Symphyses are strong, </a:t>
            </a:r>
            <a:r>
              <a:rPr lang="en-US" altLang="en-US" dirty="0" err="1" smtClean="0"/>
              <a:t>amphiarthrotic</a:t>
            </a:r>
            <a:r>
              <a:rPr lang="en-US" altLang="en-US" dirty="0" smtClean="0"/>
              <a:t> (slightly movable) joints</a:t>
            </a:r>
          </a:p>
          <a:p>
            <a:r>
              <a:rPr lang="en-US" altLang="en-US" dirty="0" smtClean="0"/>
              <a:t>Examples</a:t>
            </a:r>
          </a:p>
          <a:p>
            <a:pPr lvl="1"/>
            <a:r>
              <a:rPr lang="en-US" altLang="en-US" dirty="0" smtClean="0"/>
              <a:t>Intervertebral joints</a:t>
            </a:r>
          </a:p>
          <a:p>
            <a:pPr lvl="1"/>
            <a:r>
              <a:rPr lang="en-US" altLang="en-US" dirty="0" smtClean="0"/>
              <a:t>Pubic symphysis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0-figure_08_02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554480"/>
            <a:ext cx="8546592" cy="37490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8.2b Cartilaginous joints.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2262502" y="2963614"/>
            <a:ext cx="975639" cy="27914"/>
          </a:xfrm>
          <a:custGeom>
            <a:avLst/>
            <a:gdLst>
              <a:gd name="connsiteX0" fmla="*/ 968660 w 975639"/>
              <a:gd name="connsiteY0" fmla="*/ 6978 h 27914"/>
              <a:gd name="connsiteX1" fmla="*/ 6978 w 975639"/>
              <a:gd name="connsiteY1" fmla="*/ 6978 h 27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5639" h="27914">
                <a:moveTo>
                  <a:pt x="968660" y="6978"/>
                </a:moveTo>
                <a:lnTo>
                  <a:pt x="6978" y="697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6857603" y="4286764"/>
            <a:ext cx="27914" cy="358368"/>
          </a:xfrm>
          <a:custGeom>
            <a:avLst/>
            <a:gdLst>
              <a:gd name="connsiteX0" fmla="*/ 6978 w 27914"/>
              <a:gd name="connsiteY0" fmla="*/ 6978 h 358368"/>
              <a:gd name="connsiteX1" fmla="*/ 6978 w 27914"/>
              <a:gd name="connsiteY1" fmla="*/ 351389 h 358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4" h="358368">
                <a:moveTo>
                  <a:pt x="6978" y="6978"/>
                </a:moveTo>
                <a:lnTo>
                  <a:pt x="6978" y="35138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729398" y="4314355"/>
            <a:ext cx="506882" cy="27914"/>
          </a:xfrm>
          <a:custGeom>
            <a:avLst/>
            <a:gdLst>
              <a:gd name="connsiteX0" fmla="*/ 6978 w 506882"/>
              <a:gd name="connsiteY0" fmla="*/ 6978 h 27914"/>
              <a:gd name="connsiteX1" fmla="*/ 499903 w 506882"/>
              <a:gd name="connsiteY1" fmla="*/ 6978 h 27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6882" h="27914">
                <a:moveTo>
                  <a:pt x="6978" y="6978"/>
                </a:moveTo>
                <a:lnTo>
                  <a:pt x="499903" y="697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6390" y="1656443"/>
            <a:ext cx="1306448" cy="2537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9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Symphyses</a:t>
            </a:r>
            <a:endParaRPr lang="en-US" sz="1649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4988" y="2056491"/>
            <a:ext cx="303345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Bones united by </a:t>
            </a:r>
            <a:r>
              <a:rPr lang="en-US" sz="1429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fibrocartilage</a:t>
            </a:r>
            <a:endParaRPr lang="en-US" sz="1429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25" y="2851830"/>
            <a:ext cx="1460336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Body of vertebra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6125" y="4221841"/>
            <a:ext cx="1901161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Fibrocartilaginous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intervertebral</a:t>
            </a: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disc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(sandwiched between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hyaline cartilage)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844" y="4612367"/>
            <a:ext cx="150361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Pubic </a:t>
            </a:r>
            <a:r>
              <a:rPr lang="en-US" sz="1429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symphysis</a:t>
            </a:r>
            <a:endParaRPr lang="en-US" sz="1429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8.4  Synovial Joints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separated by fluid-filled joint cavity</a:t>
            </a:r>
          </a:p>
          <a:p>
            <a:r>
              <a:rPr lang="en-US" altLang="en-US" dirty="0" smtClean="0"/>
              <a:t>All are </a:t>
            </a:r>
            <a:r>
              <a:rPr lang="en-US" altLang="en-US" dirty="0" err="1" smtClean="0"/>
              <a:t>diarthrotic</a:t>
            </a:r>
            <a:r>
              <a:rPr lang="en-US" altLang="en-US" dirty="0" smtClean="0"/>
              <a:t> (freely movable)</a:t>
            </a:r>
          </a:p>
          <a:p>
            <a:r>
              <a:rPr lang="en-US" altLang="en-US" dirty="0" smtClean="0"/>
              <a:t>Include almost all limb joints</a:t>
            </a:r>
          </a:p>
          <a:p>
            <a:r>
              <a:rPr lang="en-US" dirty="0"/>
              <a:t>Characteristics of synovial joints </a:t>
            </a:r>
            <a:endParaRPr lang="en-US" dirty="0" smtClean="0"/>
          </a:p>
          <a:p>
            <a:pPr lvl="1"/>
            <a:r>
              <a:rPr lang="en-US" altLang="en-US" dirty="0" smtClean="0"/>
              <a:t>Have six </a:t>
            </a:r>
            <a:r>
              <a:rPr lang="en-US" altLang="en-US" b="1" dirty="0" smtClean="0"/>
              <a:t>general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features</a:t>
            </a:r>
          </a:p>
          <a:p>
            <a:pPr lvl="1"/>
            <a:r>
              <a:rPr lang="en-US" altLang="en-US" dirty="0" smtClean="0"/>
              <a:t>Have </a:t>
            </a:r>
            <a:r>
              <a:rPr lang="en-US" altLang="en-US" b="1" dirty="0" err="1" smtClean="0"/>
              <a:t>bursae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tendon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sheaths</a:t>
            </a:r>
            <a:r>
              <a:rPr lang="en-US" altLang="en-US" dirty="0" smtClean="0"/>
              <a:t> associated with them </a:t>
            </a:r>
          </a:p>
          <a:p>
            <a:pPr lvl="1"/>
            <a:r>
              <a:rPr lang="en-US" altLang="en-US" b="1" dirty="0" smtClean="0"/>
              <a:t>Stability</a:t>
            </a:r>
            <a:r>
              <a:rPr lang="en-US" altLang="en-US" dirty="0" smtClean="0"/>
              <a:t> is influenced by three factors</a:t>
            </a:r>
          </a:p>
          <a:p>
            <a:pPr lvl="1"/>
            <a:r>
              <a:rPr lang="en-US" altLang="en-US" dirty="0" smtClean="0"/>
              <a:t>Allow several types of </a:t>
            </a:r>
            <a:r>
              <a:rPr lang="en-US" altLang="en-US" b="1" dirty="0" smtClean="0"/>
              <a:t>movements</a:t>
            </a:r>
          </a:p>
          <a:p>
            <a:pPr lvl="1"/>
            <a:r>
              <a:rPr lang="en-US" altLang="en-US" dirty="0" smtClean="0"/>
              <a:t>Classified into six </a:t>
            </a:r>
            <a:r>
              <a:rPr lang="en-US" altLang="en-US" b="1" dirty="0" smtClean="0"/>
              <a:t>different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types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</a:t>
            </a:r>
            <a:r>
              <a:rPr lang="en-US" altLang="en-US" dirty="0" smtClean="0"/>
              <a:t>Structure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Synovial joints have six general features:</a:t>
            </a:r>
          </a:p>
          <a:p>
            <a:pPr marL="971550" lvl="1" indent="-514350">
              <a:buFont typeface="+mj-lt"/>
              <a:buAutoNum type="arabicPeriod"/>
              <a:tabLst>
                <a:tab pos="1085850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Articular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cartilage</a:t>
            </a:r>
            <a:r>
              <a:rPr lang="en-US" altLang="en-US" dirty="0" smtClean="0"/>
              <a:t>: consists of hyaline </a:t>
            </a:r>
            <a:br>
              <a:rPr lang="en-US" altLang="en-US" dirty="0" smtClean="0"/>
            </a:br>
            <a:r>
              <a:rPr lang="en-US" altLang="en-US" dirty="0" smtClean="0"/>
              <a:t>	cartilage covering ends of bones</a:t>
            </a:r>
          </a:p>
          <a:p>
            <a:pPr lvl="2"/>
            <a:r>
              <a:rPr lang="en-US" altLang="en-US" dirty="0" smtClean="0"/>
              <a:t>Prevents crushing of bone ends</a:t>
            </a:r>
          </a:p>
          <a:p>
            <a:pPr marL="971550" lvl="1" indent="-514350">
              <a:buFont typeface="+mj-lt"/>
              <a:buAutoNum type="arabicPeriod"/>
              <a:tabLst>
                <a:tab pos="1085850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Joint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synovial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cavity</a:t>
            </a:r>
            <a:r>
              <a:rPr lang="en-US" altLang="en-US" dirty="0" smtClean="0"/>
              <a:t>: small, fluid-filled </a:t>
            </a:r>
            <a:br>
              <a:rPr lang="en-US" altLang="en-US" dirty="0" smtClean="0"/>
            </a:br>
            <a:r>
              <a:rPr lang="en-US" altLang="en-US" dirty="0" smtClean="0"/>
              <a:t>	potential space that is unique to synovial joints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Articular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joint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capsule</a:t>
            </a:r>
            <a:r>
              <a:rPr lang="en-US" altLang="en-US" dirty="0" smtClean="0"/>
              <a:t>: two layers thick</a:t>
            </a:r>
          </a:p>
          <a:p>
            <a:pPr lvl="2"/>
            <a:r>
              <a:rPr lang="en-US" altLang="en-US" dirty="0" smtClean="0"/>
              <a:t>External </a:t>
            </a:r>
            <a:r>
              <a:rPr lang="en-US" altLang="en-US" b="1" dirty="0" smtClean="0"/>
              <a:t>fibrous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: dense irregular connective tissue</a:t>
            </a:r>
          </a:p>
          <a:p>
            <a:pPr lvl="2"/>
            <a:r>
              <a:rPr lang="en-US" altLang="en-US" dirty="0" smtClean="0"/>
              <a:t>Inner </a:t>
            </a:r>
            <a:r>
              <a:rPr lang="en-US" altLang="en-US" b="1" dirty="0" smtClean="0"/>
              <a:t>synovial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membrane</a:t>
            </a:r>
            <a:r>
              <a:rPr lang="en-US" altLang="en-US" dirty="0" smtClean="0"/>
              <a:t>: loose connective tissue that makes synovial fluid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Structure (cont.)</a:t>
            </a:r>
            <a:endParaRPr lang="en-US" dirty="0"/>
          </a:p>
        </p:txBody>
      </p:sp>
      <p:sp>
        <p:nvSpPr>
          <p:cNvPr id="4403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4"/>
              <a:tabLst>
                <a:tab pos="1085850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Synovial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fluid</a:t>
            </a:r>
            <a:r>
              <a:rPr lang="en-US" altLang="en-US" dirty="0" smtClean="0"/>
              <a:t>: viscous, slippery filtrate of </a:t>
            </a:r>
            <a:br>
              <a:rPr lang="en-US" altLang="en-US" dirty="0" smtClean="0"/>
            </a:br>
            <a:r>
              <a:rPr lang="en-US" altLang="en-US" dirty="0" smtClean="0"/>
              <a:t>	plasma and hyaluronic acid </a:t>
            </a:r>
          </a:p>
          <a:p>
            <a:pPr lvl="2"/>
            <a:r>
              <a:rPr lang="en-US" altLang="en-US" dirty="0" smtClean="0"/>
              <a:t>Lubricates and nourishes articular cartilage</a:t>
            </a:r>
          </a:p>
          <a:p>
            <a:pPr lvl="2"/>
            <a:r>
              <a:rPr lang="en-US" altLang="en-US" dirty="0" smtClean="0"/>
              <a:t>Contains phagocytic cells to remove microbes and debris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altLang="en-US" dirty="0" smtClean="0"/>
              <a:t> Different types of reinforcing ligaments</a:t>
            </a:r>
          </a:p>
          <a:p>
            <a:pPr lvl="2"/>
            <a:r>
              <a:rPr lang="en-US" altLang="en-US" b="1" dirty="0" smtClean="0"/>
              <a:t>Capsular</a:t>
            </a:r>
            <a:r>
              <a:rPr lang="en-US" altLang="en-US" dirty="0" smtClean="0"/>
              <a:t>: thickened part of fibrous layer</a:t>
            </a:r>
          </a:p>
          <a:p>
            <a:pPr lvl="2"/>
            <a:r>
              <a:rPr lang="en-US" altLang="en-US" b="1" dirty="0" err="1" smtClean="0"/>
              <a:t>Extracapsular</a:t>
            </a:r>
            <a:r>
              <a:rPr lang="en-US" altLang="en-US" dirty="0" smtClean="0"/>
              <a:t>: outside the capsule</a:t>
            </a:r>
          </a:p>
          <a:p>
            <a:pPr lvl="2"/>
            <a:r>
              <a:rPr lang="en-US" altLang="en-US" b="1" dirty="0" err="1" smtClean="0"/>
              <a:t>Intracapsular</a:t>
            </a:r>
            <a:r>
              <a:rPr lang="en-US" altLang="en-US" dirty="0" smtClean="0"/>
              <a:t>: deep to capsule; covered by synovial membrane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Structure (cont.)</a:t>
            </a:r>
            <a:endParaRPr lang="en-US" dirty="0"/>
          </a:p>
        </p:txBody>
      </p:sp>
      <p:sp>
        <p:nvSpPr>
          <p:cNvPr id="4403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6"/>
            </a:pPr>
            <a:r>
              <a:rPr lang="en-US" altLang="en-US" dirty="0" smtClean="0"/>
              <a:t>Nerves and blood vessels</a:t>
            </a:r>
          </a:p>
          <a:p>
            <a:pPr lvl="2"/>
            <a:r>
              <a:rPr lang="en-US" altLang="en-US" dirty="0" smtClean="0"/>
              <a:t>Nerves detect pain; monitor joint position and stretch</a:t>
            </a:r>
          </a:p>
          <a:p>
            <a:pPr lvl="2"/>
            <a:r>
              <a:rPr lang="en-US" altLang="en-US" dirty="0" smtClean="0"/>
              <a:t>Capillary beds supply filtrate for synovial fluid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7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 Classification of Joints  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Joints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also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articulations</a:t>
            </a:r>
            <a:r>
              <a:rPr lang="en-US" altLang="en-US" dirty="0" smtClean="0"/>
              <a:t>: sites where two or more bones meet</a:t>
            </a:r>
          </a:p>
          <a:p>
            <a:r>
              <a:rPr lang="en-US" altLang="en-US" dirty="0" smtClean="0"/>
              <a:t>Functions of joints: give skeleton mobility and hold skeleton together</a:t>
            </a:r>
          </a:p>
          <a:p>
            <a:r>
              <a:rPr lang="en-US" altLang="en-US" dirty="0" smtClean="0"/>
              <a:t>Two classifications: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Structural: three types based on </a:t>
            </a:r>
            <a:r>
              <a:rPr lang="en-US" dirty="0"/>
              <a:t>what material binds the joints and whether a cavity is present</a:t>
            </a:r>
            <a:endParaRPr lang="en-US" altLang="en-US" dirty="0" smtClean="0"/>
          </a:p>
          <a:p>
            <a:pPr lvl="2"/>
            <a:r>
              <a:rPr lang="en-US" altLang="en-US" b="1" dirty="0" smtClean="0"/>
              <a:t>Fibrous</a:t>
            </a:r>
          </a:p>
          <a:p>
            <a:pPr lvl="2"/>
            <a:r>
              <a:rPr lang="en-US" altLang="en-US" b="1" dirty="0" smtClean="0"/>
              <a:t>Cartilaginous</a:t>
            </a:r>
          </a:p>
          <a:p>
            <a:pPr lvl="2"/>
            <a:r>
              <a:rPr lang="en-US" altLang="en-US" b="1" dirty="0" smtClean="0"/>
              <a:t>Synovial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11-figure_08_03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16" y="204216"/>
            <a:ext cx="49255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8.3 General structure of a synovial joint.</a:t>
            </a:r>
          </a:p>
        </p:txBody>
      </p:sp>
      <p:sp>
        <p:nvSpPr>
          <p:cNvPr id="7" name="Freeform 6"/>
          <p:cNvSpPr/>
          <p:nvPr/>
        </p:nvSpPr>
        <p:spPr>
          <a:xfrm>
            <a:off x="3685546" y="6065895"/>
            <a:ext cx="1271181" cy="30607"/>
          </a:xfrm>
          <a:custGeom>
            <a:avLst/>
            <a:gdLst>
              <a:gd name="connsiteX0" fmla="*/ 1263529 w 1271181"/>
              <a:gd name="connsiteY0" fmla="*/ 7651 h 30607"/>
              <a:gd name="connsiteX1" fmla="*/ 7651 w 1271181"/>
              <a:gd name="connsiteY1" fmla="*/ 7651 h 30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1181" h="30607">
                <a:moveTo>
                  <a:pt x="1263529" y="7651"/>
                </a:moveTo>
                <a:lnTo>
                  <a:pt x="7651" y="76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360773" y="2390667"/>
            <a:ext cx="599160" cy="535990"/>
          </a:xfrm>
          <a:custGeom>
            <a:avLst/>
            <a:gdLst>
              <a:gd name="connsiteX0" fmla="*/ 591508 w 599160"/>
              <a:gd name="connsiteY0" fmla="*/ 7651 h 535990"/>
              <a:gd name="connsiteX1" fmla="*/ 383254 w 599160"/>
              <a:gd name="connsiteY1" fmla="*/ 7651 h 535990"/>
              <a:gd name="connsiteX2" fmla="*/ 7651 w 599160"/>
              <a:gd name="connsiteY2" fmla="*/ 528338 h 535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9160" h="535990">
                <a:moveTo>
                  <a:pt x="591508" y="7651"/>
                </a:moveTo>
                <a:lnTo>
                  <a:pt x="383254" y="7651"/>
                </a:lnTo>
                <a:lnTo>
                  <a:pt x="7651" y="52833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4321733" y="4357351"/>
            <a:ext cx="636625" cy="30607"/>
          </a:xfrm>
          <a:custGeom>
            <a:avLst/>
            <a:gdLst>
              <a:gd name="connsiteX0" fmla="*/ 628973 w 636625"/>
              <a:gd name="connsiteY0" fmla="*/ 7651 h 30607"/>
              <a:gd name="connsiteX1" fmla="*/ 7651 w 636625"/>
              <a:gd name="connsiteY1" fmla="*/ 7651 h 30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6625" h="30607">
                <a:moveTo>
                  <a:pt x="628973" y="7651"/>
                </a:moveTo>
                <a:lnTo>
                  <a:pt x="7651" y="76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022540" y="2967431"/>
            <a:ext cx="934516" cy="756208"/>
          </a:xfrm>
          <a:custGeom>
            <a:avLst/>
            <a:gdLst>
              <a:gd name="connsiteX0" fmla="*/ 926864 w 934516"/>
              <a:gd name="connsiteY0" fmla="*/ 7651 h 756208"/>
              <a:gd name="connsiteX1" fmla="*/ 718940 w 934516"/>
              <a:gd name="connsiteY1" fmla="*/ 7651 h 756208"/>
              <a:gd name="connsiteX2" fmla="*/ 7651 w 934516"/>
              <a:gd name="connsiteY2" fmla="*/ 748557 h 756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4516" h="756208">
                <a:moveTo>
                  <a:pt x="926864" y="7651"/>
                </a:moveTo>
                <a:lnTo>
                  <a:pt x="718940" y="7651"/>
                </a:lnTo>
                <a:lnTo>
                  <a:pt x="7651" y="74855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895922" y="3800754"/>
            <a:ext cx="1056373" cy="449630"/>
          </a:xfrm>
          <a:custGeom>
            <a:avLst/>
            <a:gdLst>
              <a:gd name="connsiteX0" fmla="*/ 1048721 w 1056373"/>
              <a:gd name="connsiteY0" fmla="*/ 7651 h 449630"/>
              <a:gd name="connsiteX1" fmla="*/ 867479 w 1056373"/>
              <a:gd name="connsiteY1" fmla="*/ 7651 h 449630"/>
              <a:gd name="connsiteX2" fmla="*/ 7651 w 1056373"/>
              <a:gd name="connsiteY2" fmla="*/ 441979 h 449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6373" h="449630">
                <a:moveTo>
                  <a:pt x="1048721" y="7651"/>
                </a:moveTo>
                <a:lnTo>
                  <a:pt x="867479" y="7651"/>
                </a:lnTo>
                <a:lnTo>
                  <a:pt x="7651" y="44197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221568" y="4509941"/>
            <a:ext cx="737869" cy="417194"/>
          </a:xfrm>
          <a:custGeom>
            <a:avLst/>
            <a:gdLst>
              <a:gd name="connsiteX0" fmla="*/ 730218 w 737869"/>
              <a:gd name="connsiteY0" fmla="*/ 409543 h 417194"/>
              <a:gd name="connsiteX1" fmla="*/ 526040 w 737869"/>
              <a:gd name="connsiteY1" fmla="*/ 409543 h 417194"/>
              <a:gd name="connsiteX2" fmla="*/ 7651 w 737869"/>
              <a:gd name="connsiteY2" fmla="*/ 7651 h 41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37869" h="417194">
                <a:moveTo>
                  <a:pt x="730218" y="409543"/>
                </a:moveTo>
                <a:lnTo>
                  <a:pt x="526040" y="409543"/>
                </a:lnTo>
                <a:lnTo>
                  <a:pt x="7651" y="76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39611" y="4237730"/>
            <a:ext cx="263525" cy="1626285"/>
            <a:chOff x="3703630" y="4006272"/>
            <a:chExt cx="263525" cy="1626285"/>
          </a:xfrm>
        </p:grpSpPr>
        <p:sp>
          <p:nvSpPr>
            <p:cNvPr id="14" name="Freeform 3"/>
            <p:cNvSpPr/>
            <p:nvPr/>
          </p:nvSpPr>
          <p:spPr>
            <a:xfrm>
              <a:off x="3703630" y="4006272"/>
              <a:ext cx="137731" cy="1626285"/>
            </a:xfrm>
            <a:custGeom>
              <a:avLst/>
              <a:gdLst>
                <a:gd name="connsiteX0" fmla="*/ 11068 w 137731"/>
                <a:gd name="connsiteY0" fmla="*/ 7651 h 1626285"/>
                <a:gd name="connsiteX1" fmla="*/ 130080 w 137731"/>
                <a:gd name="connsiteY1" fmla="*/ 7651 h 1626285"/>
                <a:gd name="connsiteX2" fmla="*/ 130080 w 137731"/>
                <a:gd name="connsiteY2" fmla="*/ 1618634 h 1626285"/>
                <a:gd name="connsiteX3" fmla="*/ 7651 w 137731"/>
                <a:gd name="connsiteY3" fmla="*/ 1618634 h 162628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7731" h="1626285">
                  <a:moveTo>
                    <a:pt x="11068" y="7651"/>
                  </a:moveTo>
                  <a:lnTo>
                    <a:pt x="130080" y="7651"/>
                  </a:lnTo>
                  <a:lnTo>
                    <a:pt x="130080" y="1618634"/>
                  </a:lnTo>
                  <a:lnTo>
                    <a:pt x="7651" y="161863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3"/>
            <p:cNvSpPr/>
            <p:nvPr/>
          </p:nvSpPr>
          <p:spPr>
            <a:xfrm>
              <a:off x="3829437" y="4807210"/>
              <a:ext cx="137718" cy="30607"/>
            </a:xfrm>
            <a:custGeom>
              <a:avLst/>
              <a:gdLst>
                <a:gd name="connsiteX0" fmla="*/ 7651 w 137718"/>
                <a:gd name="connsiteY0" fmla="*/ 7651 h 30607"/>
                <a:gd name="connsiteX1" fmla="*/ 130067 w 137718"/>
                <a:gd name="connsiteY1" fmla="*/ 7651 h 306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7718" h="30607">
                  <a:moveTo>
                    <a:pt x="7651" y="7651"/>
                  </a:moveTo>
                  <a:lnTo>
                    <a:pt x="130067" y="765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981575" y="2283778"/>
            <a:ext cx="9201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986337" y="2876708"/>
            <a:ext cx="13596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Joint cavity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(contains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synovial fluid)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981575" y="3703003"/>
            <a:ext cx="16519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Articular</a:t>
            </a: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(hyaline)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cartilage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983956" y="4250691"/>
            <a:ext cx="6556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Fibrous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981575" y="4814253"/>
            <a:ext cx="907300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Synovial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(secretes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synovial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fluid)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981575" y="5968366"/>
            <a:ext cx="9762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Periosteum</a:t>
            </a:r>
            <a:endParaRPr lang="en-US" sz="1400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6132513" y="4939665"/>
            <a:ext cx="8681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Articular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capsule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General Structure (cont.)</a:t>
            </a:r>
          </a:p>
        </p:txBody>
      </p:sp>
      <p:sp>
        <p:nvSpPr>
          <p:cNvPr id="471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Other features of some synovial joints:</a:t>
            </a:r>
          </a:p>
          <a:p>
            <a:pPr lvl="1"/>
            <a:r>
              <a:rPr lang="en-US" altLang="en-US" b="1" dirty="0" smtClean="0"/>
              <a:t>Fatty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pads</a:t>
            </a:r>
          </a:p>
          <a:p>
            <a:pPr lvl="2"/>
            <a:r>
              <a:rPr lang="en-US" altLang="en-US" dirty="0" smtClean="0"/>
              <a:t>For cushioning between fibrous layer of capsule and synovial membrane or bone</a:t>
            </a:r>
          </a:p>
          <a:p>
            <a:pPr lvl="1"/>
            <a:r>
              <a:rPr lang="en-US" altLang="en-US" b="1" dirty="0" smtClean="0"/>
              <a:t>Articular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discs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menisci</a:t>
            </a:r>
            <a:r>
              <a:rPr lang="en-US" altLang="en-US" dirty="0" smtClean="0"/>
              <a:t>) </a:t>
            </a:r>
          </a:p>
          <a:p>
            <a:pPr lvl="2"/>
            <a:r>
              <a:rPr lang="en-US" altLang="en-US" dirty="0" smtClean="0"/>
              <a:t>Fibrocartilage separates articular surfaces to improve “fit” of bone ends, stabilize joint, and reduce wear and tear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Bursae and Tendon Sheaths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Bags of synovial fluid that act as lubricating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ball bearing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Not strictly part of synovial joints, but closely associated </a:t>
            </a:r>
          </a:p>
          <a:p>
            <a:r>
              <a:rPr lang="en-US" altLang="en-US" b="1" dirty="0" err="1" smtClean="0"/>
              <a:t>Bursae</a:t>
            </a:r>
            <a:r>
              <a:rPr lang="en-US" altLang="en-US" dirty="0" smtClean="0"/>
              <a:t>: reduce friction where ligaments, muscles, skin, tendons, or bones rub together</a:t>
            </a:r>
          </a:p>
          <a:p>
            <a:r>
              <a:rPr lang="en-US" altLang="en-US" b="1" dirty="0" smtClean="0"/>
              <a:t>Tendon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sheaths</a:t>
            </a:r>
            <a:r>
              <a:rPr lang="en-US" altLang="en-US" dirty="0" smtClean="0"/>
              <a:t>: elongated </a:t>
            </a:r>
            <a:r>
              <a:rPr lang="en-US" altLang="en-US" dirty="0" err="1" smtClean="0"/>
              <a:t>bursae</a:t>
            </a:r>
            <a:r>
              <a:rPr lang="en-US" altLang="en-US" dirty="0" smtClean="0"/>
              <a:t> wrapped completely around tendons subjected to friction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3-figure_08_04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12" y="350520"/>
            <a:ext cx="7046976" cy="61569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8.4a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Bursae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tendon sheaths.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223976" y="496004"/>
            <a:ext cx="1889391" cy="456399"/>
          </a:xfrm>
          <a:custGeom>
            <a:avLst/>
            <a:gdLst>
              <a:gd name="connsiteX0" fmla="*/ 9525 w 1889391"/>
              <a:gd name="connsiteY0" fmla="*/ 9525 h 456399"/>
              <a:gd name="connsiteX1" fmla="*/ 1197813 w 1889391"/>
              <a:gd name="connsiteY1" fmla="*/ 9525 h 456399"/>
              <a:gd name="connsiteX2" fmla="*/ 1879866 w 1889391"/>
              <a:gd name="connsiteY2" fmla="*/ 446874 h 45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9391" h="456399">
                <a:moveTo>
                  <a:pt x="9525" y="9525"/>
                </a:moveTo>
                <a:lnTo>
                  <a:pt x="1197813" y="9525"/>
                </a:lnTo>
                <a:lnTo>
                  <a:pt x="1879866" y="44687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2707814" y="1114558"/>
            <a:ext cx="1183678" cy="351383"/>
          </a:xfrm>
          <a:custGeom>
            <a:avLst/>
            <a:gdLst>
              <a:gd name="connsiteX0" fmla="*/ 9525 w 1183678"/>
              <a:gd name="connsiteY0" fmla="*/ 9525 h 351383"/>
              <a:gd name="connsiteX1" fmla="*/ 619074 w 1183678"/>
              <a:gd name="connsiteY1" fmla="*/ 9525 h 351383"/>
              <a:gd name="connsiteX2" fmla="*/ 1174153 w 1183678"/>
              <a:gd name="connsiteY2" fmla="*/ 341858 h 351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3678" h="351383">
                <a:moveTo>
                  <a:pt x="9525" y="9525"/>
                </a:moveTo>
                <a:lnTo>
                  <a:pt x="619074" y="9525"/>
                </a:lnTo>
                <a:lnTo>
                  <a:pt x="1174153" y="34185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846256" y="1721104"/>
            <a:ext cx="558050" cy="253034"/>
          </a:xfrm>
          <a:custGeom>
            <a:avLst/>
            <a:gdLst>
              <a:gd name="connsiteX0" fmla="*/ 9525 w 558050"/>
              <a:gd name="connsiteY0" fmla="*/ 9525 h 253034"/>
              <a:gd name="connsiteX1" fmla="*/ 280746 w 558050"/>
              <a:gd name="connsiteY1" fmla="*/ 9525 h 253034"/>
              <a:gd name="connsiteX2" fmla="*/ 548525 w 558050"/>
              <a:gd name="connsiteY2" fmla="*/ 243509 h 2530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8050" h="253034">
                <a:moveTo>
                  <a:pt x="9525" y="9525"/>
                </a:moveTo>
                <a:lnTo>
                  <a:pt x="280746" y="9525"/>
                </a:lnTo>
                <a:lnTo>
                  <a:pt x="548525" y="24350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056406" y="3179247"/>
            <a:ext cx="831240" cy="38100"/>
          </a:xfrm>
          <a:custGeom>
            <a:avLst/>
            <a:gdLst>
              <a:gd name="connsiteX0" fmla="*/ 9525 w 831240"/>
              <a:gd name="connsiteY0" fmla="*/ 9525 h 38100"/>
              <a:gd name="connsiteX1" fmla="*/ 821715 w 8312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1240" h="38100">
                <a:moveTo>
                  <a:pt x="9525" y="9525"/>
                </a:moveTo>
                <a:lnTo>
                  <a:pt x="82171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270302" y="4445482"/>
            <a:ext cx="792035" cy="38100"/>
          </a:xfrm>
          <a:custGeom>
            <a:avLst/>
            <a:gdLst>
              <a:gd name="connsiteX0" fmla="*/ 9525 w 792035"/>
              <a:gd name="connsiteY0" fmla="*/ 9525 h 38100"/>
              <a:gd name="connsiteX1" fmla="*/ 782510 w 79203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2035" h="38100">
                <a:moveTo>
                  <a:pt x="9525" y="9525"/>
                </a:moveTo>
                <a:lnTo>
                  <a:pt x="782510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380639" y="5147449"/>
            <a:ext cx="551853" cy="38100"/>
          </a:xfrm>
          <a:custGeom>
            <a:avLst/>
            <a:gdLst>
              <a:gd name="connsiteX0" fmla="*/ 542328 w 551853"/>
              <a:gd name="connsiteY0" fmla="*/ 9525 h 38100"/>
              <a:gd name="connsiteX1" fmla="*/ 9525 w 55185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1853" h="38100">
                <a:moveTo>
                  <a:pt x="542328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437539" y="1094098"/>
            <a:ext cx="1109789" cy="1450848"/>
          </a:xfrm>
          <a:custGeom>
            <a:avLst/>
            <a:gdLst>
              <a:gd name="connsiteX0" fmla="*/ 1100264 w 1109789"/>
              <a:gd name="connsiteY0" fmla="*/ 9525 h 1450848"/>
              <a:gd name="connsiteX1" fmla="*/ 940968 w 1109789"/>
              <a:gd name="connsiteY1" fmla="*/ 9525 h 1450848"/>
              <a:gd name="connsiteX2" fmla="*/ 9525 w 1109789"/>
              <a:gd name="connsiteY2" fmla="*/ 1441323 h 1450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9789" h="1450848">
                <a:moveTo>
                  <a:pt x="1100264" y="9525"/>
                </a:moveTo>
                <a:lnTo>
                  <a:pt x="940968" y="9525"/>
                </a:lnTo>
                <a:lnTo>
                  <a:pt x="9525" y="144132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594276" y="2677896"/>
            <a:ext cx="958875" cy="38100"/>
          </a:xfrm>
          <a:custGeom>
            <a:avLst/>
            <a:gdLst>
              <a:gd name="connsiteX0" fmla="*/ 949350 w 958875"/>
              <a:gd name="connsiteY0" fmla="*/ 9525 h 38100"/>
              <a:gd name="connsiteX1" fmla="*/ 9525 w 95887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8875" h="38100">
                <a:moveTo>
                  <a:pt x="949350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243248" y="3849243"/>
            <a:ext cx="1309903" cy="38100"/>
          </a:xfrm>
          <a:custGeom>
            <a:avLst/>
            <a:gdLst>
              <a:gd name="connsiteX0" fmla="*/ 1300378 w 1309903"/>
              <a:gd name="connsiteY0" fmla="*/ 10579 h 38100"/>
              <a:gd name="connsiteX1" fmla="*/ 9525 w 130990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9903" h="38100">
                <a:moveTo>
                  <a:pt x="1300378" y="10579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235348" y="4137316"/>
            <a:ext cx="1322565" cy="403961"/>
          </a:xfrm>
          <a:custGeom>
            <a:avLst/>
            <a:gdLst>
              <a:gd name="connsiteX0" fmla="*/ 1313040 w 1322565"/>
              <a:gd name="connsiteY0" fmla="*/ 394436 h 403961"/>
              <a:gd name="connsiteX1" fmla="*/ 839216 w 1322565"/>
              <a:gd name="connsiteY1" fmla="*/ 394132 h 403961"/>
              <a:gd name="connsiteX2" fmla="*/ 9525 w 1322565"/>
              <a:gd name="connsiteY2" fmla="*/ 9525 h 403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22565" h="403961">
                <a:moveTo>
                  <a:pt x="1313040" y="394436"/>
                </a:moveTo>
                <a:lnTo>
                  <a:pt x="839216" y="394132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089219" y="374455"/>
            <a:ext cx="1141338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Acromion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of scapula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89219" y="983262"/>
            <a:ext cx="15810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Subacromial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bursa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086838" y="1582545"/>
            <a:ext cx="18338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Fibrous layer of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capsule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597050" y="965799"/>
            <a:ext cx="14747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Joint cavity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containing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synovial fluid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6595462" y="2552506"/>
            <a:ext cx="948978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cartilage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089219" y="3044629"/>
            <a:ext cx="922304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Tendon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sheath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6590700" y="3732018"/>
            <a:ext cx="1166986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Synovial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1089219" y="4330505"/>
            <a:ext cx="1615827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Tendon of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long head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of biceps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brachii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muscle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6593875" y="4394800"/>
            <a:ext cx="846386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Fibrous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977800" y="4991703"/>
            <a:ext cx="1000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Humerus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1496415" y="6191855"/>
            <a:ext cx="5924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Frontal section through the right shoulder joint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4-figure_08_04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36" y="1014984"/>
            <a:ext cx="5291328" cy="48280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8.4b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Bursae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tendon sheaths.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3215429" y="1167994"/>
            <a:ext cx="1166177" cy="823099"/>
          </a:xfrm>
          <a:custGeom>
            <a:avLst/>
            <a:gdLst>
              <a:gd name="connsiteX0" fmla="*/ 9525 w 1166177"/>
              <a:gd name="connsiteY0" fmla="*/ 9525 h 823099"/>
              <a:gd name="connsiteX1" fmla="*/ 402755 w 1166177"/>
              <a:gd name="connsiteY1" fmla="*/ 9525 h 823099"/>
              <a:gd name="connsiteX2" fmla="*/ 1156652 w 1166177"/>
              <a:gd name="connsiteY2" fmla="*/ 813574 h 823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6177" h="823099">
                <a:moveTo>
                  <a:pt x="9525" y="9525"/>
                </a:moveTo>
                <a:lnTo>
                  <a:pt x="402755" y="9525"/>
                </a:lnTo>
                <a:lnTo>
                  <a:pt x="1156652" y="81357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3631417" y="2890209"/>
            <a:ext cx="764425" cy="825969"/>
          </a:xfrm>
          <a:custGeom>
            <a:avLst/>
            <a:gdLst>
              <a:gd name="connsiteX0" fmla="*/ 9525 w 764425"/>
              <a:gd name="connsiteY0" fmla="*/ 816444 h 825969"/>
              <a:gd name="connsiteX1" fmla="*/ 246380 w 764425"/>
              <a:gd name="connsiteY1" fmla="*/ 816444 h 825969"/>
              <a:gd name="connsiteX2" fmla="*/ 754900 w 764425"/>
              <a:gd name="connsiteY2" fmla="*/ 9525 h 82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4425" h="825969">
                <a:moveTo>
                  <a:pt x="9525" y="816444"/>
                </a:moveTo>
                <a:lnTo>
                  <a:pt x="246380" y="816444"/>
                </a:lnTo>
                <a:lnTo>
                  <a:pt x="754900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74359" y="1043525"/>
            <a:ext cx="132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Bursa rolls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and lessens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friction.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87059" y="3596226"/>
            <a:ext cx="17568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Humerus head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rolls medially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as arm abducts.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397678" y="3622420"/>
            <a:ext cx="21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Humerus moving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363296" y="4785274"/>
            <a:ext cx="4675382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Enlargement of (a), showing how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 bursa eliminates friction where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 ligament (or other structure) would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rub against a bone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Influencing Stability of Synovial Joints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factors determine stability of joints to prevent dislocations: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Shape of </a:t>
            </a:r>
            <a:r>
              <a:rPr lang="en-US" altLang="en-US" u="sng" dirty="0" smtClean="0"/>
              <a:t>articular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surface</a:t>
            </a:r>
            <a:r>
              <a:rPr lang="en-US" altLang="en-US" dirty="0" smtClean="0"/>
              <a:t> (minor role)</a:t>
            </a:r>
          </a:p>
          <a:p>
            <a:pPr lvl="2"/>
            <a:r>
              <a:rPr lang="en-US" altLang="en-US" dirty="0" smtClean="0"/>
              <a:t>Shallow surfaces less stable than ball-and-socket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u="sng" dirty="0" smtClean="0"/>
              <a:t>Ligament</a:t>
            </a:r>
            <a:r>
              <a:rPr lang="en-US" altLang="en-US" dirty="0" smtClean="0"/>
              <a:t> number and location (limited role)</a:t>
            </a:r>
          </a:p>
          <a:p>
            <a:pPr lvl="2"/>
            <a:r>
              <a:rPr lang="en-US" altLang="en-US" dirty="0" smtClean="0"/>
              <a:t>The more ligaments, the stronger the joint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u="sng" dirty="0" smtClean="0"/>
              <a:t>Muscle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tone</a:t>
            </a:r>
            <a:r>
              <a:rPr lang="en-US" altLang="en-US" dirty="0" smtClean="0"/>
              <a:t> keeps tendons taut as they cross joints (most important)</a:t>
            </a:r>
          </a:p>
          <a:p>
            <a:pPr lvl="2"/>
            <a:r>
              <a:rPr lang="en-US" altLang="en-US" dirty="0" smtClean="0"/>
              <a:t>Extremely important in reinforcing shoulder and knee joints and arches of the foot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8.2-1 </a:t>
            </a:r>
            <a:r>
              <a:rPr lang="en-US" dirty="0">
                <a:latin typeface="Arial" pitchFamily="34" charset="0"/>
                <a:cs typeface="Arial" pitchFamily="34" charset="0"/>
              </a:rPr>
              <a:t>Structural and Functional Characteristics of Body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Joints</a:t>
            </a:r>
            <a:endParaRPr lang="en-US" dirty="0"/>
          </a:p>
        </p:txBody>
      </p:sp>
      <p:pic>
        <p:nvPicPr>
          <p:cNvPr id="7" name="Picture 6" descr="table_08_02_1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194816"/>
            <a:ext cx="8546592" cy="44683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8.2-2 </a:t>
            </a:r>
            <a:r>
              <a:rPr lang="en-US" dirty="0">
                <a:latin typeface="Arial" pitchFamily="34" charset="0"/>
                <a:cs typeface="Arial" pitchFamily="34" charset="0"/>
              </a:rPr>
              <a:t>Structural and Functional Characteristics of Body Joints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</a:p>
        </p:txBody>
      </p:sp>
      <p:pic>
        <p:nvPicPr>
          <p:cNvPr id="7" name="Picture 6" descr="table_08_02_2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2176272"/>
            <a:ext cx="8546592" cy="25054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8.2-3 </a:t>
            </a:r>
            <a:r>
              <a:rPr lang="en-US" dirty="0">
                <a:latin typeface="Arial" pitchFamily="34" charset="0"/>
                <a:cs typeface="Arial" pitchFamily="34" charset="0"/>
              </a:rPr>
              <a:t>Structural and Functional Characteristics of Body Joints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pic>
        <p:nvPicPr>
          <p:cNvPr id="7" name="Picture 6" descr="table_08_02_3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8" y="204216"/>
            <a:ext cx="8040624" cy="6449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8.2-3 </a:t>
            </a:r>
            <a:r>
              <a:rPr lang="en-US" dirty="0">
                <a:latin typeface="Arial" pitchFamily="34" charset="0"/>
                <a:cs typeface="Arial" pitchFamily="34" charset="0"/>
              </a:rPr>
              <a:t>Structural and Functional Characteristics of Body Joints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pic>
        <p:nvPicPr>
          <p:cNvPr id="7" name="Picture 6" descr="table_08_02_4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204216"/>
            <a:ext cx="7991856" cy="6449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 Classification of Joints 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Functional classifications: three types based on movement joint allows</a:t>
            </a:r>
          </a:p>
          <a:p>
            <a:pPr lvl="2"/>
            <a:r>
              <a:rPr lang="en-US" altLang="en-US" b="1" dirty="0" err="1" smtClean="0"/>
              <a:t>Synarthroses</a:t>
            </a:r>
            <a:r>
              <a:rPr lang="en-US" altLang="en-US" dirty="0" smtClean="0"/>
              <a:t>: immovable joints </a:t>
            </a:r>
          </a:p>
          <a:p>
            <a:pPr lvl="2"/>
            <a:r>
              <a:rPr lang="en-US" altLang="en-US" b="1" dirty="0" err="1" smtClean="0"/>
              <a:t>Amphiarthroses</a:t>
            </a:r>
            <a:r>
              <a:rPr lang="en-US" altLang="en-US" dirty="0" smtClean="0"/>
              <a:t>: slightly movable joints </a:t>
            </a:r>
          </a:p>
          <a:p>
            <a:pPr lvl="2"/>
            <a:r>
              <a:rPr lang="en-US" altLang="en-US" b="1" dirty="0" err="1" smtClean="0"/>
              <a:t>Diarthroses</a:t>
            </a:r>
            <a:r>
              <a:rPr lang="en-US" altLang="en-US" dirty="0" smtClean="0"/>
              <a:t>: freely movable joints</a:t>
            </a:r>
          </a:p>
          <a:p>
            <a:r>
              <a:rPr lang="en-US" altLang="en-US" dirty="0" smtClean="0"/>
              <a:t>Structural classifications are more clear cut, so these will be used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Movements Allowed by Synovial Joints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muscles attach to bone or connective tissue at no fewer than two points</a:t>
            </a:r>
          </a:p>
          <a:p>
            <a:pPr lvl="1"/>
            <a:r>
              <a:rPr lang="en-US" altLang="en-US" b="1" dirty="0" smtClean="0"/>
              <a:t>Origin</a:t>
            </a:r>
            <a:r>
              <a:rPr lang="en-US" altLang="en-US" dirty="0" smtClean="0"/>
              <a:t>: attachment to immovable bone</a:t>
            </a:r>
          </a:p>
          <a:p>
            <a:pPr lvl="1"/>
            <a:r>
              <a:rPr lang="en-US" altLang="en-US" b="1" dirty="0" smtClean="0"/>
              <a:t>Insertion</a:t>
            </a:r>
            <a:r>
              <a:rPr lang="en-US" altLang="en-US" dirty="0" smtClean="0"/>
              <a:t>: attachment to movable bone</a:t>
            </a:r>
          </a:p>
          <a:p>
            <a:r>
              <a:rPr lang="en-US" altLang="en-US" dirty="0" smtClean="0"/>
              <a:t>Muscle contraction causes insertion to move toward origin</a:t>
            </a:r>
          </a:p>
          <a:p>
            <a:r>
              <a:rPr lang="en-US" altLang="en-US" dirty="0" smtClean="0"/>
              <a:t>Movements occur along transverse, frontal, or sagittal planes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</a:t>
            </a:r>
            <a:r>
              <a:rPr lang="en-US" altLang="en-US" dirty="0" smtClean="0"/>
              <a:t>Joints (cont.)</a:t>
            </a:r>
            <a:endParaRPr lang="en-US" dirty="0"/>
          </a:p>
        </p:txBody>
      </p:sp>
      <p:sp>
        <p:nvSpPr>
          <p:cNvPr id="6144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Range of motion allowed by synovial joints</a:t>
            </a:r>
          </a:p>
          <a:p>
            <a:pPr lvl="1"/>
            <a:r>
              <a:rPr lang="en-US" altLang="en-US" b="1" dirty="0" err="1" smtClean="0"/>
              <a:t>Nonaxial</a:t>
            </a:r>
            <a:r>
              <a:rPr lang="en-US" altLang="en-US" dirty="0" smtClean="0"/>
              <a:t>: slipping movements only</a:t>
            </a:r>
          </a:p>
          <a:p>
            <a:pPr lvl="1"/>
            <a:r>
              <a:rPr lang="en-US" altLang="en-US" b="1" dirty="0" smtClean="0"/>
              <a:t>Uniaxial</a:t>
            </a:r>
            <a:r>
              <a:rPr lang="en-US" altLang="en-US" dirty="0" smtClean="0"/>
              <a:t>: movement in one plane</a:t>
            </a:r>
          </a:p>
          <a:p>
            <a:pPr lvl="1"/>
            <a:r>
              <a:rPr lang="en-US" altLang="en-US" b="1" dirty="0" smtClean="0"/>
              <a:t>Biaxial</a:t>
            </a:r>
            <a:r>
              <a:rPr lang="en-US" altLang="en-US" dirty="0" smtClean="0"/>
              <a:t>: movement in two planes</a:t>
            </a:r>
          </a:p>
          <a:p>
            <a:pPr lvl="1"/>
            <a:r>
              <a:rPr lang="en-US" altLang="en-US" b="1" dirty="0" err="1" smtClean="0"/>
              <a:t>Multiaxial</a:t>
            </a:r>
            <a:r>
              <a:rPr lang="en-US" altLang="en-US" dirty="0" smtClean="0"/>
              <a:t>: movement in or around all three planes</a:t>
            </a:r>
          </a:p>
          <a:p>
            <a:r>
              <a:rPr lang="en-US" altLang="en-US" dirty="0" smtClean="0"/>
              <a:t>Three general types of movements</a:t>
            </a:r>
          </a:p>
          <a:p>
            <a:pPr lvl="1"/>
            <a:r>
              <a:rPr lang="en-US" altLang="en-US" b="1" dirty="0" smtClean="0"/>
              <a:t>Gliding</a:t>
            </a:r>
          </a:p>
          <a:p>
            <a:pPr lvl="1"/>
            <a:r>
              <a:rPr lang="en-US" altLang="en-US" b="1" dirty="0" smtClean="0"/>
              <a:t>Angular movements</a:t>
            </a:r>
          </a:p>
          <a:p>
            <a:pPr lvl="1"/>
            <a:r>
              <a:rPr lang="en-US" altLang="en-US" b="1" dirty="0" smtClean="0"/>
              <a:t>Rotation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634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Gliding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</a:t>
            </a:r>
          </a:p>
          <a:p>
            <a:pPr lvl="1"/>
            <a:r>
              <a:rPr lang="en-US" altLang="en-US" dirty="0" smtClean="0"/>
              <a:t>One flat bone surface glides or slips over another similar surface </a:t>
            </a:r>
          </a:p>
          <a:p>
            <a:pPr lvl="1"/>
            <a:r>
              <a:rPr lang="en-US" altLang="en-US" dirty="0" smtClean="0"/>
              <a:t>Examples</a:t>
            </a:r>
          </a:p>
          <a:p>
            <a:pPr lvl="2"/>
            <a:r>
              <a:rPr lang="en-US" altLang="en-US" dirty="0" err="1" smtClean="0"/>
              <a:t>Intercarpal</a:t>
            </a:r>
            <a:r>
              <a:rPr lang="en-US" altLang="en-US" dirty="0" smtClean="0"/>
              <a:t> joints</a:t>
            </a:r>
          </a:p>
          <a:p>
            <a:pPr lvl="2"/>
            <a:r>
              <a:rPr lang="en-US" altLang="en-US" dirty="0" err="1" smtClean="0"/>
              <a:t>Intertarsal</a:t>
            </a:r>
            <a:r>
              <a:rPr lang="en-US" altLang="en-US" dirty="0" smtClean="0"/>
              <a:t> joints</a:t>
            </a:r>
          </a:p>
          <a:p>
            <a:pPr lvl="2"/>
            <a:r>
              <a:rPr lang="en-US" altLang="en-US" dirty="0" smtClean="0"/>
              <a:t>Between articular processes of vertebrae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-figure_08_05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36" y="1115568"/>
            <a:ext cx="6662928" cy="46268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8.5a Movements allowed by synovial joints.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4657" y="4346572"/>
            <a:ext cx="1000274" cy="3486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Gliding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4515" y="5366228"/>
            <a:ext cx="4958152" cy="3486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Gliding movements at the wrist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665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Angular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</a:t>
            </a:r>
          </a:p>
          <a:p>
            <a:pPr lvl="1"/>
            <a:r>
              <a:rPr lang="en-US" altLang="en-US" dirty="0" smtClean="0"/>
              <a:t>Increase or decrease angle between two bones</a:t>
            </a:r>
          </a:p>
          <a:p>
            <a:pPr lvl="1"/>
            <a:r>
              <a:rPr lang="en-US" altLang="en-US" dirty="0" smtClean="0"/>
              <a:t>Movement along sagittal plane</a:t>
            </a:r>
          </a:p>
          <a:p>
            <a:pPr lvl="1"/>
            <a:r>
              <a:rPr lang="en-US" altLang="en-US" dirty="0" smtClean="0"/>
              <a:t>Angular movements include:</a:t>
            </a:r>
          </a:p>
          <a:p>
            <a:pPr lvl="2"/>
            <a:r>
              <a:rPr lang="en-US" altLang="en-US" b="1" dirty="0" smtClean="0"/>
              <a:t>Flexion</a:t>
            </a:r>
            <a:r>
              <a:rPr lang="en-US" altLang="en-US" dirty="0" smtClean="0"/>
              <a:t>: decreases the angle of the joint</a:t>
            </a:r>
          </a:p>
          <a:p>
            <a:pPr lvl="2"/>
            <a:r>
              <a:rPr lang="en-US" altLang="en-US" b="1" dirty="0" smtClean="0"/>
              <a:t>Extension</a:t>
            </a:r>
            <a:r>
              <a:rPr lang="en-US" altLang="en-US" dirty="0" smtClean="0"/>
              <a:t>: increases the angle of the joint</a:t>
            </a:r>
          </a:p>
          <a:p>
            <a:pPr lvl="3"/>
            <a:r>
              <a:rPr lang="en-US" altLang="en-US" b="1" dirty="0" smtClean="0"/>
              <a:t>Hyperextension</a:t>
            </a:r>
            <a:r>
              <a:rPr lang="en-US" altLang="en-US" dirty="0" smtClean="0"/>
              <a:t>: movement beyond the anatomical position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-figure_08_05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36" y="850392"/>
            <a:ext cx="6662928" cy="51572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8.5b Movements allowed by synovial joints.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6232" y="1093790"/>
            <a:ext cx="2183290" cy="3486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Hyperextension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9057" y="935040"/>
            <a:ext cx="1389804" cy="3486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8551" y="2598740"/>
            <a:ext cx="1017907" cy="3486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Flexion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682" y="5032534"/>
            <a:ext cx="4888454" cy="10002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Angular movements: flexion,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extension, and hyperextension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of the neck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8-figure_08_05c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16" y="204216"/>
            <a:ext cx="55351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8.5c Movements allowed by synovial joints.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8963" y="511175"/>
            <a:ext cx="1154162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5675" y="2332038"/>
            <a:ext cx="1811393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Hyperextension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9888" y="2328863"/>
            <a:ext cx="846386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Flexion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8065" y="5831366"/>
            <a:ext cx="4375621" cy="8665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Angular movements: flexion,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extension, and hyperextension of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the vertebral column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9-figure_08_05d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652272"/>
            <a:ext cx="8546592" cy="55534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8.5d Movements allowed by synovial joints.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24905" y="1558926"/>
            <a:ext cx="5866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Flexion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506368" y="1474789"/>
            <a:ext cx="782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Hyper-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979568" y="2486026"/>
            <a:ext cx="7998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97681" y="4065588"/>
            <a:ext cx="5866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Flexion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368130" y="4557713"/>
            <a:ext cx="79989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47539" y="5950904"/>
            <a:ext cx="77531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Angular movements: flexion, extension, and hyperextension at the shoulder and knee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706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Angular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 (cont.)</a:t>
            </a:r>
          </a:p>
          <a:p>
            <a:pPr lvl="1"/>
            <a:r>
              <a:rPr lang="en-US" altLang="en-US" b="1" dirty="0" smtClean="0"/>
              <a:t>Abduction</a:t>
            </a:r>
            <a:r>
              <a:rPr lang="en-US" altLang="en-US" dirty="0" smtClean="0"/>
              <a:t>: movement along frontal plane, away from the midline</a:t>
            </a:r>
          </a:p>
          <a:p>
            <a:pPr lvl="1"/>
            <a:r>
              <a:rPr lang="en-US" altLang="en-US" b="1" dirty="0" smtClean="0"/>
              <a:t>Adduction</a:t>
            </a:r>
            <a:r>
              <a:rPr lang="en-US" altLang="en-US" dirty="0" smtClean="0"/>
              <a:t>: movement along frontal plane, toward the midline</a:t>
            </a:r>
          </a:p>
          <a:p>
            <a:pPr lvl="1"/>
            <a:r>
              <a:rPr lang="en-US" altLang="en-US" b="1" dirty="0" smtClean="0"/>
              <a:t>Circumduction</a:t>
            </a:r>
          </a:p>
          <a:p>
            <a:pPr lvl="2"/>
            <a:r>
              <a:rPr lang="en-US" altLang="en-US" dirty="0" smtClean="0"/>
              <a:t>Involves flexion, abduction, extension, and adduction of limb</a:t>
            </a:r>
          </a:p>
          <a:p>
            <a:pPr lvl="2"/>
            <a:r>
              <a:rPr lang="en-US" altLang="en-US" dirty="0" smtClean="0"/>
              <a:t>Limb describes cone in space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-figure_08_05e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04" y="204216"/>
            <a:ext cx="5041392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8.5e Movements allowed by synovial joints.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52663" y="2274888"/>
            <a:ext cx="8832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Abduction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26469" y="3477419"/>
            <a:ext cx="8832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Adduction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594350" y="3559175"/>
            <a:ext cx="12631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Circumduction</a:t>
            </a:r>
            <a:endParaRPr lang="en-US" sz="1400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406651" y="6199187"/>
            <a:ext cx="470725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Angular movements: abduction, adduction, and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circumduction</a:t>
            </a: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of the upper limb at the shoulder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8.2  Fibrous Joints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joined by dense fibrous connective tissue</a:t>
            </a:r>
          </a:p>
          <a:p>
            <a:r>
              <a:rPr lang="en-US" altLang="en-US" dirty="0" smtClean="0"/>
              <a:t>No joint cavity</a:t>
            </a:r>
          </a:p>
          <a:p>
            <a:r>
              <a:rPr lang="en-US" altLang="en-US" dirty="0" smtClean="0"/>
              <a:t>Most are immovable</a:t>
            </a:r>
          </a:p>
          <a:p>
            <a:pPr lvl="1"/>
            <a:r>
              <a:rPr lang="en-US" altLang="en-US" dirty="0" smtClean="0"/>
              <a:t>Depends on length of connective tissue fibers</a:t>
            </a:r>
          </a:p>
          <a:p>
            <a:r>
              <a:rPr lang="en-US" altLang="en-US" dirty="0" smtClean="0"/>
              <a:t>Three types of fibrous joints</a:t>
            </a:r>
          </a:p>
          <a:p>
            <a:pPr lvl="1"/>
            <a:r>
              <a:rPr lang="en-US" altLang="en-US" b="1" dirty="0" smtClean="0"/>
              <a:t>Sutures</a:t>
            </a:r>
          </a:p>
          <a:p>
            <a:pPr lvl="1"/>
            <a:r>
              <a:rPr lang="en-US" altLang="en-US" b="1" dirty="0" smtClean="0"/>
              <a:t>Syndesmoses</a:t>
            </a:r>
          </a:p>
          <a:p>
            <a:pPr lvl="1"/>
            <a:r>
              <a:rPr lang="en-US" altLang="en-US" b="1" dirty="0" err="1" smtClean="0"/>
              <a:t>Gomphoses</a:t>
            </a:r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737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Rotation</a:t>
            </a:r>
            <a:r>
              <a:rPr lang="en-US" altLang="en-US" dirty="0" smtClean="0"/>
              <a:t>: turning of bone around its own long axis, toward midline or away from it </a:t>
            </a:r>
          </a:p>
          <a:p>
            <a:pPr lvl="1"/>
            <a:r>
              <a:rPr lang="en-US" altLang="en-US" i="1" dirty="0" smtClean="0"/>
              <a:t>Medial</a:t>
            </a:r>
            <a:r>
              <a:rPr lang="en-US" altLang="en-US" dirty="0" smtClean="0"/>
              <a:t>: rotation toward midline</a:t>
            </a:r>
          </a:p>
          <a:p>
            <a:pPr lvl="1"/>
            <a:r>
              <a:rPr lang="en-US" altLang="en-US" i="1" dirty="0" smtClean="0"/>
              <a:t>Lateral</a:t>
            </a:r>
            <a:r>
              <a:rPr lang="en-US" altLang="en-US" dirty="0" smtClean="0"/>
              <a:t>: rotation away from midline</a:t>
            </a:r>
          </a:p>
          <a:p>
            <a:pPr lvl="1"/>
            <a:r>
              <a:rPr lang="en-US" altLang="en-US" dirty="0" smtClean="0"/>
              <a:t>Examples</a:t>
            </a:r>
          </a:p>
          <a:p>
            <a:pPr lvl="2"/>
            <a:r>
              <a:rPr lang="en-US" altLang="en-US" dirty="0" smtClean="0"/>
              <a:t>Rotation between 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vertebrae</a:t>
            </a:r>
          </a:p>
          <a:p>
            <a:pPr lvl="2"/>
            <a:r>
              <a:rPr lang="en-US" altLang="en-US" dirty="0" smtClean="0"/>
              <a:t>Rotation of </a:t>
            </a:r>
            <a:r>
              <a:rPr lang="en-US" altLang="en-US" dirty="0" err="1" smtClean="0"/>
              <a:t>humerus</a:t>
            </a:r>
            <a:r>
              <a:rPr lang="en-US" altLang="en-US" dirty="0" smtClean="0"/>
              <a:t> and femur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1-figure_08_05f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84" y="204216"/>
            <a:ext cx="4523232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8.5f Movements allowed by synovial joints.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2119" y="1324771"/>
            <a:ext cx="730969" cy="2165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Rotation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0351" y="3414713"/>
            <a:ext cx="67165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rotation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0351" y="4081464"/>
            <a:ext cx="67165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rotation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0936" y="6397626"/>
            <a:ext cx="4194225" cy="2165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7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Rotation of the head, neck, and lower limb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768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Special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</a:t>
            </a:r>
          </a:p>
          <a:p>
            <a:pPr lvl="1"/>
            <a:r>
              <a:rPr lang="en-US" altLang="en-US" b="1" dirty="0" smtClean="0"/>
              <a:t>Supination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pronation</a:t>
            </a:r>
            <a:r>
              <a:rPr lang="en-US" altLang="en-US" dirty="0" smtClean="0"/>
              <a:t>: rotation of radius and ulna</a:t>
            </a:r>
          </a:p>
          <a:p>
            <a:pPr lvl="2"/>
            <a:r>
              <a:rPr lang="en-US" altLang="en-US" dirty="0" smtClean="0"/>
              <a:t>Supination: palms face anteriorly</a:t>
            </a:r>
          </a:p>
          <a:p>
            <a:pPr lvl="3"/>
            <a:r>
              <a:rPr lang="en-US" altLang="en-US" dirty="0" smtClean="0"/>
              <a:t>Radius and ulna are parallel</a:t>
            </a:r>
          </a:p>
          <a:p>
            <a:pPr lvl="2"/>
            <a:r>
              <a:rPr lang="en-US" altLang="en-US" dirty="0" smtClean="0"/>
              <a:t>Pronation: palms face posteriorly</a:t>
            </a:r>
          </a:p>
          <a:p>
            <a:pPr lvl="3"/>
            <a:r>
              <a:rPr lang="en-US" altLang="en-US" dirty="0" smtClean="0"/>
              <a:t>Radius rotates over ulna</a:t>
            </a:r>
          </a:p>
          <a:p>
            <a:pPr lvl="1"/>
            <a:r>
              <a:rPr lang="en-US" altLang="en-US" b="1" dirty="0" smtClean="0"/>
              <a:t>Dorsiflexion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plantar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flexion</a:t>
            </a:r>
            <a:r>
              <a:rPr lang="en-US" altLang="en-US" dirty="0" smtClean="0"/>
              <a:t> of foot</a:t>
            </a:r>
          </a:p>
          <a:p>
            <a:pPr lvl="2"/>
            <a:r>
              <a:rPr lang="en-US" altLang="en-US" dirty="0" smtClean="0"/>
              <a:t>Dorsiflexion: bending </a:t>
            </a:r>
            <a:r>
              <a:rPr lang="en-US" altLang="en-US" smtClean="0"/>
              <a:t>foot toward </a:t>
            </a:r>
            <a:r>
              <a:rPr lang="en-US" altLang="en-US" dirty="0" smtClean="0"/>
              <a:t>shin</a:t>
            </a:r>
          </a:p>
          <a:p>
            <a:pPr lvl="2"/>
            <a:r>
              <a:rPr lang="en-US" altLang="en-US" dirty="0" smtClean="0"/>
              <a:t>Plantar flexion: pointing toes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3-figure_08_06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62128"/>
            <a:ext cx="6766560" cy="63337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8.6a Special body movements.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00971" y="1685134"/>
            <a:ext cx="2138406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Pronation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(radius rotates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over ulna)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08590" y="1704182"/>
            <a:ext cx="2374048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Supination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(radius and ulna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are parallel)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306096" y="3463135"/>
            <a:ext cx="222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360071" y="4577559"/>
            <a:ext cx="222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777671" y="6196081"/>
            <a:ext cx="5330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Pronation (P) and </a:t>
            </a:r>
            <a:r>
              <a:rPr lang="en-US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supination</a:t>
            </a: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(S)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4-figure_08_06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62128"/>
            <a:ext cx="6766560" cy="63337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8.6b Special body movements.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05755" y="986991"/>
            <a:ext cx="1752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Dorsiflexion</a:t>
            </a:r>
            <a:endParaRPr lang="en-US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08089" y="3330143"/>
            <a:ext cx="20955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Plantar flexion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78766" y="6200343"/>
            <a:ext cx="5775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Dorsiflexion</a:t>
            </a: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and plantar flexion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798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Special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 (cont.)</a:t>
            </a:r>
          </a:p>
          <a:p>
            <a:pPr lvl="1"/>
            <a:r>
              <a:rPr lang="en-US" altLang="en-US" b="1" dirty="0" smtClean="0"/>
              <a:t>Inversion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eversion</a:t>
            </a:r>
            <a:r>
              <a:rPr lang="en-US" altLang="en-US" dirty="0" smtClean="0"/>
              <a:t> of foot</a:t>
            </a:r>
          </a:p>
          <a:p>
            <a:pPr lvl="2"/>
            <a:r>
              <a:rPr lang="en-US" altLang="en-US" dirty="0" smtClean="0"/>
              <a:t>Inversion: sole of foot faces medially</a:t>
            </a:r>
          </a:p>
          <a:p>
            <a:pPr lvl="2"/>
            <a:r>
              <a:rPr lang="en-US" altLang="en-US" dirty="0" smtClean="0"/>
              <a:t>Eversion: sole of foot faces laterally</a:t>
            </a:r>
          </a:p>
          <a:p>
            <a:pPr lvl="1"/>
            <a:r>
              <a:rPr lang="en-US" altLang="en-US" b="1" dirty="0" smtClean="0"/>
              <a:t>Protraction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retraction</a:t>
            </a:r>
            <a:r>
              <a:rPr lang="en-US" altLang="en-US" dirty="0" smtClean="0"/>
              <a:t>: movement in lateral plane</a:t>
            </a:r>
          </a:p>
          <a:p>
            <a:pPr lvl="2"/>
            <a:r>
              <a:rPr lang="en-US" altLang="en-US" dirty="0" smtClean="0"/>
              <a:t>Protraction: mandible juts out</a:t>
            </a:r>
          </a:p>
          <a:p>
            <a:pPr lvl="2"/>
            <a:r>
              <a:rPr lang="en-US" altLang="en-US" dirty="0" smtClean="0"/>
              <a:t>Retraction: mandible is pulled toward neck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5-figure_08_06c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08304"/>
            <a:ext cx="6766560" cy="50413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8.6c Special body movements.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99397" y="3384547"/>
            <a:ext cx="136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Inversion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456365" y="3855241"/>
            <a:ext cx="130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Eversion</a:t>
            </a:r>
            <a:endParaRPr lang="en-US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85941" y="5549110"/>
            <a:ext cx="3793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Inversion and </a:t>
            </a:r>
            <a:r>
              <a:rPr lang="en-US" b="1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eversion</a:t>
            </a:r>
            <a:endParaRPr lang="en-US" b="1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6-figure_08_06d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11352"/>
            <a:ext cx="6766560" cy="50352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8.6d Special body movements.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25562" y="4045568"/>
            <a:ext cx="172483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Protraction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mandible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13287" y="4107480"/>
            <a:ext cx="172483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Retraction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mandible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73239" y="5543387"/>
            <a:ext cx="4411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Protraction and retraction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Movements Allowed by Synovial Joints (cont.)</a:t>
            </a:r>
            <a:endParaRPr lang="en-US" dirty="0"/>
          </a:p>
        </p:txBody>
      </p:sp>
      <p:sp>
        <p:nvSpPr>
          <p:cNvPr id="819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Special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movements (cont.)</a:t>
            </a:r>
          </a:p>
          <a:p>
            <a:pPr lvl="1"/>
            <a:r>
              <a:rPr lang="en-US" altLang="en-US" b="1" dirty="0" smtClean="0"/>
              <a:t>Elevation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depression</a:t>
            </a:r>
            <a:r>
              <a:rPr lang="en-US" altLang="en-US" dirty="0" smtClean="0"/>
              <a:t> of mandible</a:t>
            </a:r>
          </a:p>
          <a:p>
            <a:pPr lvl="2"/>
            <a:r>
              <a:rPr lang="en-US" altLang="en-US" dirty="0" smtClean="0"/>
              <a:t>Elevation: lifting body part superiorly</a:t>
            </a:r>
          </a:p>
          <a:p>
            <a:pPr lvl="3"/>
            <a:r>
              <a:rPr lang="en-US" altLang="en-US" dirty="0" smtClean="0"/>
              <a:t>Example: shrugging shoulders</a:t>
            </a:r>
          </a:p>
          <a:p>
            <a:pPr lvl="2"/>
            <a:r>
              <a:rPr lang="en-US" altLang="en-US" dirty="0" smtClean="0"/>
              <a:t>Depression: lowering body part</a:t>
            </a:r>
          </a:p>
          <a:p>
            <a:pPr lvl="3"/>
            <a:r>
              <a:rPr lang="en-US" altLang="en-US" dirty="0" smtClean="0"/>
              <a:t>Example: opening jaw</a:t>
            </a:r>
          </a:p>
          <a:p>
            <a:pPr lvl="1"/>
            <a:r>
              <a:rPr lang="en-US" altLang="en-US" b="1" dirty="0" smtClean="0"/>
              <a:t>Opposition</a:t>
            </a:r>
            <a:r>
              <a:rPr lang="en-US" altLang="en-US" dirty="0" smtClean="0"/>
              <a:t>: movement of thumb</a:t>
            </a:r>
          </a:p>
          <a:p>
            <a:pPr lvl="2"/>
            <a:r>
              <a:rPr lang="en-US" altLang="en-US" dirty="0" smtClean="0"/>
              <a:t>Example: touching thumb to tips of other fingers on same hand or any grasping movement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7-figure_08_06e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02208"/>
            <a:ext cx="6766560" cy="5053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8.6e Special body movements.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39947" y="3304761"/>
            <a:ext cx="172483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Elevation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of mandible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49859" y="3307142"/>
            <a:ext cx="172483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Depression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of mandible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80470" y="5551876"/>
            <a:ext cx="423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Elevation and depression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Sutures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Rigid, interlocking joints of skull</a:t>
            </a:r>
          </a:p>
          <a:p>
            <a:r>
              <a:rPr lang="en-US" altLang="en-US" dirty="0" smtClean="0"/>
              <a:t>Allow for growth during youth</a:t>
            </a:r>
          </a:p>
          <a:p>
            <a:pPr lvl="1"/>
            <a:r>
              <a:rPr lang="en-US" altLang="en-US" dirty="0" smtClean="0"/>
              <a:t>Contain short connective tissue fibers that allow for expansion</a:t>
            </a:r>
          </a:p>
          <a:p>
            <a:r>
              <a:rPr lang="en-US" altLang="en-US" dirty="0" smtClean="0"/>
              <a:t>In middle age, sutures ossify and fuse</a:t>
            </a:r>
          </a:p>
          <a:p>
            <a:pPr lvl="1"/>
            <a:r>
              <a:rPr lang="en-US" altLang="en-US" dirty="0" smtClean="0"/>
              <a:t>Immovable joints join skull into one unit that protects brain</a:t>
            </a:r>
          </a:p>
          <a:p>
            <a:pPr lvl="1"/>
            <a:r>
              <a:rPr lang="en-US" altLang="en-US" dirty="0" smtClean="0"/>
              <a:t>Closed, immovable sutures referred to as </a:t>
            </a:r>
            <a:r>
              <a:rPr lang="en-US" altLang="en-US" b="1" dirty="0" err="1" smtClean="0"/>
              <a:t>synostoses</a:t>
            </a:r>
            <a:endParaRPr lang="en-US" alt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8-figure_08_06f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02208"/>
            <a:ext cx="6766560" cy="5053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8.6f Special body movements.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02748" y="2358974"/>
            <a:ext cx="1620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Opposition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699612" y="5560644"/>
            <a:ext cx="1811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Opposition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Synovial Joints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six different types of synovial </a:t>
            </a:r>
            <a:r>
              <a:rPr lang="en-US" dirty="0" smtClean="0"/>
              <a:t>joints</a:t>
            </a:r>
          </a:p>
          <a:p>
            <a:pPr lvl="1"/>
            <a:r>
              <a:rPr lang="en-US" altLang="en-US" dirty="0" smtClean="0"/>
              <a:t>Categories are based on shape of articular surface, as well as movement joint is capable of</a:t>
            </a:r>
          </a:p>
          <a:p>
            <a:pPr lvl="2"/>
            <a:r>
              <a:rPr lang="en-US" altLang="en-US" b="1" dirty="0" smtClean="0"/>
              <a:t>Plane</a:t>
            </a:r>
          </a:p>
          <a:p>
            <a:pPr lvl="2"/>
            <a:r>
              <a:rPr lang="en-US" altLang="en-US" b="1" dirty="0" smtClean="0"/>
              <a:t>Hinge</a:t>
            </a:r>
          </a:p>
          <a:p>
            <a:pPr lvl="2"/>
            <a:r>
              <a:rPr lang="en-US" altLang="en-US" b="1" dirty="0" smtClean="0"/>
              <a:t>Pivot</a:t>
            </a:r>
          </a:p>
          <a:p>
            <a:pPr lvl="2"/>
            <a:r>
              <a:rPr lang="en-US" altLang="en-US" b="1" dirty="0" smtClean="0"/>
              <a:t>Condylar</a:t>
            </a:r>
          </a:p>
          <a:p>
            <a:pPr lvl="2"/>
            <a:r>
              <a:rPr lang="en-US" altLang="en-US" b="1" dirty="0" smtClean="0"/>
              <a:t>Saddle</a:t>
            </a:r>
          </a:p>
          <a:p>
            <a:pPr lvl="2"/>
            <a:r>
              <a:rPr lang="en-US" altLang="en-US" b="1" dirty="0" smtClean="0"/>
              <a:t>Ball-and-socket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60-focusfigure_08_01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94688"/>
            <a:ext cx="8546592" cy="34686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8.1a Six 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1214792" y="3048774"/>
            <a:ext cx="375436" cy="794930"/>
            <a:chOff x="508514" y="4521816"/>
            <a:chExt cx="375436" cy="794930"/>
          </a:xfrm>
        </p:grpSpPr>
        <p:sp>
          <p:nvSpPr>
            <p:cNvPr id="8" name="Freeform 3"/>
            <p:cNvSpPr/>
            <p:nvPr/>
          </p:nvSpPr>
          <p:spPr>
            <a:xfrm>
              <a:off x="600652" y="4521816"/>
              <a:ext cx="283298" cy="794930"/>
            </a:xfrm>
            <a:custGeom>
              <a:avLst/>
              <a:gdLst>
                <a:gd name="connsiteX0" fmla="*/ 52025 w 283298"/>
                <a:gd name="connsiteY0" fmla="*/ 7448 h 794930"/>
                <a:gd name="connsiteX1" fmla="*/ 7448 w 283298"/>
                <a:gd name="connsiteY1" fmla="*/ 7448 h 794930"/>
                <a:gd name="connsiteX2" fmla="*/ 7448 w 283298"/>
                <a:gd name="connsiteY2" fmla="*/ 787482 h 794930"/>
                <a:gd name="connsiteX3" fmla="*/ 275850 w 283298"/>
                <a:gd name="connsiteY3" fmla="*/ 787482 h 7949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83298" h="794930">
                  <a:moveTo>
                    <a:pt x="52025" y="7448"/>
                  </a:moveTo>
                  <a:lnTo>
                    <a:pt x="7448" y="7448"/>
                  </a:lnTo>
                  <a:lnTo>
                    <a:pt x="7448" y="787482"/>
                  </a:lnTo>
                  <a:lnTo>
                    <a:pt x="275850" y="78748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3"/>
            <p:cNvSpPr/>
            <p:nvPr/>
          </p:nvSpPr>
          <p:spPr>
            <a:xfrm>
              <a:off x="508514" y="4925435"/>
              <a:ext cx="107035" cy="29794"/>
            </a:xfrm>
            <a:custGeom>
              <a:avLst/>
              <a:gdLst>
                <a:gd name="connsiteX0" fmla="*/ 7448 w 107035"/>
                <a:gd name="connsiteY0" fmla="*/ 7448 h 29794"/>
                <a:gd name="connsiteX1" fmla="*/ 99587 w 107035"/>
                <a:gd name="connsiteY1" fmla="*/ 7448 h 297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7035" h="29794">
                  <a:moveTo>
                    <a:pt x="7448" y="7448"/>
                  </a:moveTo>
                  <a:lnTo>
                    <a:pt x="99587" y="744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980185" y="3851719"/>
            <a:ext cx="873225" cy="524878"/>
            <a:chOff x="273907" y="5324761"/>
            <a:chExt cx="873225" cy="524878"/>
          </a:xfrm>
        </p:grpSpPr>
        <p:sp>
          <p:nvSpPr>
            <p:cNvPr id="11" name="Freeform 3"/>
            <p:cNvSpPr/>
            <p:nvPr/>
          </p:nvSpPr>
          <p:spPr>
            <a:xfrm>
              <a:off x="273907" y="5466150"/>
              <a:ext cx="344271" cy="136143"/>
            </a:xfrm>
            <a:custGeom>
              <a:avLst/>
              <a:gdLst>
                <a:gd name="connsiteX0" fmla="*/ 336822 w 344271"/>
                <a:gd name="connsiteY0" fmla="*/ 128695 h 136143"/>
                <a:gd name="connsiteX1" fmla="*/ 7448 w 344271"/>
                <a:gd name="connsiteY1" fmla="*/ 128695 h 136143"/>
                <a:gd name="connsiteX2" fmla="*/ 7448 w 344271"/>
                <a:gd name="connsiteY2" fmla="*/ 7448 h 13614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44271" h="136143">
                  <a:moveTo>
                    <a:pt x="336822" y="128695"/>
                  </a:moveTo>
                  <a:lnTo>
                    <a:pt x="7448" y="128695"/>
                  </a:lnTo>
                  <a:lnTo>
                    <a:pt x="7448" y="744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>
              <a:off x="600652" y="5324761"/>
              <a:ext cx="546480" cy="524878"/>
            </a:xfrm>
            <a:custGeom>
              <a:avLst/>
              <a:gdLst>
                <a:gd name="connsiteX0" fmla="*/ 300424 w 546480"/>
                <a:gd name="connsiteY0" fmla="*/ 7448 h 524878"/>
                <a:gd name="connsiteX1" fmla="*/ 7448 w 546480"/>
                <a:gd name="connsiteY1" fmla="*/ 7448 h 524878"/>
                <a:gd name="connsiteX2" fmla="*/ 7448 w 546480"/>
                <a:gd name="connsiteY2" fmla="*/ 517429 h 524878"/>
                <a:gd name="connsiteX3" fmla="*/ 539032 w 546480"/>
                <a:gd name="connsiteY3" fmla="*/ 517429 h 52487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46480" h="524878">
                  <a:moveTo>
                    <a:pt x="300424" y="7448"/>
                  </a:moveTo>
                  <a:lnTo>
                    <a:pt x="7448" y="7448"/>
                  </a:lnTo>
                  <a:lnTo>
                    <a:pt x="7448" y="517429"/>
                  </a:lnTo>
                  <a:lnTo>
                    <a:pt x="539032" y="517429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3"/>
          <p:cNvSpPr/>
          <p:nvPr/>
        </p:nvSpPr>
        <p:spPr>
          <a:xfrm>
            <a:off x="4362989" y="3444010"/>
            <a:ext cx="400113" cy="29794"/>
          </a:xfrm>
          <a:custGeom>
            <a:avLst/>
            <a:gdLst>
              <a:gd name="connsiteX0" fmla="*/ 7448 w 400113"/>
              <a:gd name="connsiteY0" fmla="*/ 7448 h 29794"/>
              <a:gd name="connsiteX1" fmla="*/ 392664 w 400113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113" h="29794">
                <a:moveTo>
                  <a:pt x="7448" y="7448"/>
                </a:moveTo>
                <a:lnTo>
                  <a:pt x="392664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180" y="1984374"/>
            <a:ext cx="1176604" cy="2408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5" dirty="0">
                <a:solidFill>
                  <a:srgbClr val="008E49"/>
                </a:solidFill>
                <a:latin typeface="Arial Black" pitchFamily="34" charset="0"/>
                <a:ea typeface="+mn-ea"/>
                <a:cs typeface="Arial" pitchFamily="34" charset="0"/>
              </a:rPr>
              <a:t>Plane joint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1075" y="1939130"/>
            <a:ext cx="2604880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 err="1">
                <a:solidFill>
                  <a:srgbClr val="008E49"/>
                </a:solidFill>
                <a:latin typeface="Arial Black" pitchFamily="34" charset="0"/>
                <a:ea typeface="+mn-ea"/>
                <a:cs typeface="Arial" pitchFamily="34" charset="0"/>
              </a:rPr>
              <a:t>Nonaxial</a:t>
            </a:r>
            <a:r>
              <a:rPr lang="en-US" sz="1877" dirty="0">
                <a:solidFill>
                  <a:srgbClr val="008E49"/>
                </a:solidFill>
                <a:latin typeface="Arial Black" pitchFamily="34" charset="0"/>
                <a:ea typeface="+mn-ea"/>
                <a:cs typeface="Arial" pitchFamily="34" charset="0"/>
              </a:rPr>
              <a:t> movement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088" y="3151187"/>
            <a:ext cx="63478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Meta-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carpals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188" y="3783013"/>
            <a:ext cx="663643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Carpals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3775" y="3341687"/>
            <a:ext cx="74699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Flat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  <a:endParaRPr lang="en-US" sz="140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surfaces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9281" y="3840161"/>
            <a:ext cx="694101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Gliding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5475" y="4482305"/>
            <a:ext cx="539891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Examples: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Intercarpal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joints,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intertarsal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joints, joints between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vertebral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surfaces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62-focusfigure_08_01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94688"/>
            <a:ext cx="8546592" cy="34686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8.1b Six 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1546651" y="2705265"/>
            <a:ext cx="278129" cy="29794"/>
          </a:xfrm>
          <a:custGeom>
            <a:avLst/>
            <a:gdLst>
              <a:gd name="connsiteX0" fmla="*/ 7448 w 278129"/>
              <a:gd name="connsiteY0" fmla="*/ 7448 h 29794"/>
              <a:gd name="connsiteX1" fmla="*/ 270681 w 278129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8129" h="29794">
                <a:moveTo>
                  <a:pt x="7448" y="7448"/>
                </a:moveTo>
                <a:lnTo>
                  <a:pt x="270681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1422705" y="4112298"/>
            <a:ext cx="429856" cy="29794"/>
          </a:xfrm>
          <a:custGeom>
            <a:avLst/>
            <a:gdLst>
              <a:gd name="connsiteX0" fmla="*/ 7448 w 429856"/>
              <a:gd name="connsiteY0" fmla="*/ 7448 h 29794"/>
              <a:gd name="connsiteX1" fmla="*/ 422408 w 429856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9856" h="29794">
                <a:moveTo>
                  <a:pt x="7448" y="7448"/>
                </a:moveTo>
                <a:lnTo>
                  <a:pt x="422408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6071573" y="2758897"/>
            <a:ext cx="597560" cy="320967"/>
          </a:xfrm>
          <a:custGeom>
            <a:avLst/>
            <a:gdLst>
              <a:gd name="connsiteX0" fmla="*/ 590111 w 597560"/>
              <a:gd name="connsiteY0" fmla="*/ 313518 h 320967"/>
              <a:gd name="connsiteX1" fmla="*/ 459365 w 597560"/>
              <a:gd name="connsiteY1" fmla="*/ 7448 h 320967"/>
              <a:gd name="connsiteX2" fmla="*/ 7448 w 597560"/>
              <a:gd name="connsiteY2" fmla="*/ 7448 h 320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7560" h="320967">
                <a:moveTo>
                  <a:pt x="590111" y="313518"/>
                </a:moveTo>
                <a:lnTo>
                  <a:pt x="459365" y="7448"/>
                </a:lnTo>
                <a:lnTo>
                  <a:pt x="7448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632663" y="3301169"/>
            <a:ext cx="226428" cy="29794"/>
          </a:xfrm>
          <a:custGeom>
            <a:avLst/>
            <a:gdLst>
              <a:gd name="connsiteX0" fmla="*/ 7448 w 226428"/>
              <a:gd name="connsiteY0" fmla="*/ 7448 h 29794"/>
              <a:gd name="connsiteX1" fmla="*/ 218979 w 226428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428" h="29794">
                <a:moveTo>
                  <a:pt x="7448" y="7448"/>
                </a:moveTo>
                <a:lnTo>
                  <a:pt x="218979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673437" y="3079978"/>
            <a:ext cx="183273" cy="29794"/>
          </a:xfrm>
          <a:custGeom>
            <a:avLst/>
            <a:gdLst>
              <a:gd name="connsiteX0" fmla="*/ 7448 w 183273"/>
              <a:gd name="connsiteY0" fmla="*/ 7448 h 29794"/>
              <a:gd name="connsiteX1" fmla="*/ 175824 w 183273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3273" h="29794">
                <a:moveTo>
                  <a:pt x="7448" y="7448"/>
                </a:moveTo>
                <a:lnTo>
                  <a:pt x="175824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9790" y="1973263"/>
            <a:ext cx="1199046" cy="2408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5" dirty="0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Hinge joint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300" y="2595881"/>
            <a:ext cx="783869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Humerus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0293" y="2958148"/>
            <a:ext cx="722955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Cylinder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0293" y="3204210"/>
            <a:ext cx="613630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7276" y="1923573"/>
            <a:ext cx="2524730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 err="1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Uniaxial</a:t>
            </a:r>
            <a:r>
              <a:rPr lang="en-US" sz="1877" dirty="0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 movement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3888" y="2464911"/>
            <a:ext cx="1146148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Medial/lateral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1238" y="4003993"/>
            <a:ext cx="391133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1257" y="3990498"/>
            <a:ext cx="2170531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Flexion and extension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6113" y="4480242"/>
            <a:ext cx="4089261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Examples: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Elbow joints,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interphalangeal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joints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63-focusfigure_08_01c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88592"/>
            <a:ext cx="8546592" cy="3480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8.1c Six 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6926173" y="2631280"/>
            <a:ext cx="379919" cy="266966"/>
          </a:xfrm>
          <a:custGeom>
            <a:avLst/>
            <a:gdLst>
              <a:gd name="connsiteX0" fmla="*/ 372471 w 379919"/>
              <a:gd name="connsiteY0" fmla="*/ 259518 h 266966"/>
              <a:gd name="connsiteX1" fmla="*/ 132682 w 379919"/>
              <a:gd name="connsiteY1" fmla="*/ 7448 h 266966"/>
              <a:gd name="connsiteX2" fmla="*/ 7448 w 379919"/>
              <a:gd name="connsiteY2" fmla="*/ 7448 h 266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9919" h="266966">
                <a:moveTo>
                  <a:pt x="372471" y="259518"/>
                </a:moveTo>
                <a:lnTo>
                  <a:pt x="132682" y="7448"/>
                </a:lnTo>
                <a:lnTo>
                  <a:pt x="7448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644795" y="3518229"/>
            <a:ext cx="302513" cy="29794"/>
          </a:xfrm>
          <a:custGeom>
            <a:avLst/>
            <a:gdLst>
              <a:gd name="connsiteX0" fmla="*/ 7448 w 302513"/>
              <a:gd name="connsiteY0" fmla="*/ 7448 h 29794"/>
              <a:gd name="connsiteX1" fmla="*/ 295065 w 302513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513" h="29794">
                <a:moveTo>
                  <a:pt x="7448" y="7448"/>
                </a:moveTo>
                <a:lnTo>
                  <a:pt x="295065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4809705" y="2975596"/>
            <a:ext cx="137604" cy="29794"/>
          </a:xfrm>
          <a:custGeom>
            <a:avLst/>
            <a:gdLst>
              <a:gd name="connsiteX0" fmla="*/ 7448 w 137604"/>
              <a:gd name="connsiteY0" fmla="*/ 7448 h 29794"/>
              <a:gd name="connsiteX1" fmla="*/ 130156 w 137604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604" h="29794">
                <a:moveTo>
                  <a:pt x="7448" y="7448"/>
                </a:moveTo>
                <a:lnTo>
                  <a:pt x="130156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1342198" y="3580262"/>
            <a:ext cx="465950" cy="29794"/>
          </a:xfrm>
          <a:custGeom>
            <a:avLst/>
            <a:gdLst>
              <a:gd name="connsiteX0" fmla="*/ 7448 w 465950"/>
              <a:gd name="connsiteY0" fmla="*/ 7448 h 29794"/>
              <a:gd name="connsiteX1" fmla="*/ 458501 w 465950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950" h="29794">
                <a:moveTo>
                  <a:pt x="7448" y="7448"/>
                </a:moveTo>
                <a:lnTo>
                  <a:pt x="458501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1559635" y="4134071"/>
            <a:ext cx="755980" cy="29794"/>
          </a:xfrm>
          <a:custGeom>
            <a:avLst/>
            <a:gdLst>
              <a:gd name="connsiteX0" fmla="*/ 7448 w 755980"/>
              <a:gd name="connsiteY0" fmla="*/ 7448 h 29794"/>
              <a:gd name="connsiteX1" fmla="*/ 748531 w 755980"/>
              <a:gd name="connsiteY1" fmla="*/ 7448 h 29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5980" h="29794">
                <a:moveTo>
                  <a:pt x="7448" y="7448"/>
                </a:moveTo>
                <a:lnTo>
                  <a:pt x="748531" y="74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371" y="1966760"/>
            <a:ext cx="1115305" cy="2408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5" dirty="0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Pivot 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7745" y="1922466"/>
            <a:ext cx="2524730" cy="288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7" dirty="0" err="1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Uniaxial</a:t>
            </a:r>
            <a:r>
              <a:rPr lang="en-US" sz="1877" dirty="0">
                <a:solidFill>
                  <a:srgbClr val="712785"/>
                </a:solidFill>
                <a:latin typeface="Arial Black" pitchFamily="34" charset="0"/>
                <a:ea typeface="+mn-ea"/>
                <a:cs typeface="Arial" pitchFamily="34" charset="0"/>
              </a:rPr>
              <a:t> movement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0776" y="2662242"/>
            <a:ext cx="865622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Sleeve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(bone and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ligament)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8664" y="2530479"/>
            <a:ext cx="1046440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Vertical axis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9001" y="3468693"/>
            <a:ext cx="391133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9001" y="4032255"/>
            <a:ext cx="602729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0776" y="3403604"/>
            <a:ext cx="1216680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Axle (rounded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bone)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8476" y="3941767"/>
            <a:ext cx="835422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b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4201" y="4471992"/>
            <a:ext cx="4831451" cy="216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Examples: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Proximal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radioulnar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joints, </a:t>
            </a:r>
            <a:r>
              <a:rPr lang="en-US" sz="140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atlantoaxial</a:t>
            </a:r>
            <a:r>
              <a:rPr lang="en-US" sz="140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64-focusfigure_08_01d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91640"/>
            <a:ext cx="8546592" cy="34747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8.1d Six 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1139748" y="2557588"/>
            <a:ext cx="342836" cy="689864"/>
            <a:chOff x="806373" y="822134"/>
            <a:chExt cx="342836" cy="689864"/>
          </a:xfrm>
        </p:grpSpPr>
        <p:sp>
          <p:nvSpPr>
            <p:cNvPr id="8" name="Freeform 3"/>
            <p:cNvSpPr/>
            <p:nvPr/>
          </p:nvSpPr>
          <p:spPr>
            <a:xfrm>
              <a:off x="985202" y="897509"/>
              <a:ext cx="164007" cy="614489"/>
            </a:xfrm>
            <a:custGeom>
              <a:avLst/>
              <a:gdLst>
                <a:gd name="connsiteX0" fmla="*/ 95376 w 164007"/>
                <a:gd name="connsiteY0" fmla="*/ 7454 h 614489"/>
                <a:gd name="connsiteX1" fmla="*/ 7454 w 164007"/>
                <a:gd name="connsiteY1" fmla="*/ 7454 h 614489"/>
                <a:gd name="connsiteX2" fmla="*/ 7454 w 164007"/>
                <a:gd name="connsiteY2" fmla="*/ 607034 h 614489"/>
                <a:gd name="connsiteX3" fmla="*/ 156552 w 164007"/>
                <a:gd name="connsiteY3" fmla="*/ 607034 h 61448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64007" h="614489">
                  <a:moveTo>
                    <a:pt x="95376" y="7454"/>
                  </a:moveTo>
                  <a:lnTo>
                    <a:pt x="7454" y="7454"/>
                  </a:lnTo>
                  <a:lnTo>
                    <a:pt x="7454" y="607034"/>
                  </a:lnTo>
                  <a:lnTo>
                    <a:pt x="156552" y="60703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3"/>
            <p:cNvSpPr/>
            <p:nvPr/>
          </p:nvSpPr>
          <p:spPr>
            <a:xfrm>
              <a:off x="806373" y="822134"/>
              <a:ext cx="193738" cy="395439"/>
            </a:xfrm>
            <a:custGeom>
              <a:avLst/>
              <a:gdLst>
                <a:gd name="connsiteX0" fmla="*/ 186283 w 193738"/>
                <a:gd name="connsiteY0" fmla="*/ 387985 h 395439"/>
                <a:gd name="connsiteX1" fmla="*/ 7454 w 193738"/>
                <a:gd name="connsiteY1" fmla="*/ 387985 h 395439"/>
                <a:gd name="connsiteX2" fmla="*/ 7454 w 193738"/>
                <a:gd name="connsiteY2" fmla="*/ 7454 h 39543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93738" h="395439">
                  <a:moveTo>
                    <a:pt x="186283" y="387985"/>
                  </a:moveTo>
                  <a:lnTo>
                    <a:pt x="7454" y="387985"/>
                  </a:lnTo>
                  <a:lnTo>
                    <a:pt x="7454" y="745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170330" y="3259466"/>
            <a:ext cx="563028" cy="804595"/>
            <a:chOff x="836955" y="1524012"/>
            <a:chExt cx="563028" cy="804595"/>
          </a:xfrm>
        </p:grpSpPr>
        <p:sp>
          <p:nvSpPr>
            <p:cNvPr id="11" name="Freeform 3"/>
            <p:cNvSpPr/>
            <p:nvPr/>
          </p:nvSpPr>
          <p:spPr>
            <a:xfrm>
              <a:off x="985202" y="1524012"/>
              <a:ext cx="414781" cy="804595"/>
            </a:xfrm>
            <a:custGeom>
              <a:avLst/>
              <a:gdLst>
                <a:gd name="connsiteX0" fmla="*/ 177380 w 414781"/>
                <a:gd name="connsiteY0" fmla="*/ 7454 h 804595"/>
                <a:gd name="connsiteX1" fmla="*/ 7454 w 414781"/>
                <a:gd name="connsiteY1" fmla="*/ 7454 h 804595"/>
                <a:gd name="connsiteX2" fmla="*/ 7454 w 414781"/>
                <a:gd name="connsiteY2" fmla="*/ 797140 h 804595"/>
                <a:gd name="connsiteX3" fmla="*/ 407327 w 414781"/>
                <a:gd name="connsiteY3" fmla="*/ 797140 h 80459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14781" h="804595">
                  <a:moveTo>
                    <a:pt x="177380" y="7454"/>
                  </a:moveTo>
                  <a:lnTo>
                    <a:pt x="7454" y="7454"/>
                  </a:lnTo>
                  <a:lnTo>
                    <a:pt x="7454" y="797140"/>
                  </a:lnTo>
                  <a:lnTo>
                    <a:pt x="407327" y="79714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>
              <a:off x="836955" y="1906854"/>
              <a:ext cx="163156" cy="29819"/>
            </a:xfrm>
            <a:custGeom>
              <a:avLst/>
              <a:gdLst>
                <a:gd name="connsiteX0" fmla="*/ 7454 w 163156"/>
                <a:gd name="connsiteY0" fmla="*/ 7454 h 29819"/>
                <a:gd name="connsiteX1" fmla="*/ 155702 w 163156"/>
                <a:gd name="connsiteY1" fmla="*/ 7467 h 2981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63156" h="29819">
                  <a:moveTo>
                    <a:pt x="7454" y="7454"/>
                  </a:moveTo>
                  <a:lnTo>
                    <a:pt x="155702" y="7467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3"/>
          <p:cNvSpPr/>
          <p:nvPr/>
        </p:nvSpPr>
        <p:spPr>
          <a:xfrm>
            <a:off x="5765494" y="2883440"/>
            <a:ext cx="189001" cy="407822"/>
          </a:xfrm>
          <a:custGeom>
            <a:avLst/>
            <a:gdLst>
              <a:gd name="connsiteX0" fmla="*/ 181546 w 189001"/>
              <a:gd name="connsiteY0" fmla="*/ 400367 h 407822"/>
              <a:gd name="connsiteX1" fmla="*/ 97599 w 189001"/>
              <a:gd name="connsiteY1" fmla="*/ 7454 h 407822"/>
              <a:gd name="connsiteX2" fmla="*/ 7454 w 189001"/>
              <a:gd name="connsiteY2" fmla="*/ 7454 h 407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001" h="407822">
                <a:moveTo>
                  <a:pt x="181546" y="400367"/>
                </a:moveTo>
                <a:lnTo>
                  <a:pt x="97599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7096303" y="2885859"/>
            <a:ext cx="939672" cy="283972"/>
          </a:xfrm>
          <a:custGeom>
            <a:avLst/>
            <a:gdLst>
              <a:gd name="connsiteX0" fmla="*/ 932217 w 939672"/>
              <a:gd name="connsiteY0" fmla="*/ 276517 h 283972"/>
              <a:gd name="connsiteX1" fmla="*/ 437260 w 939672"/>
              <a:gd name="connsiteY1" fmla="*/ 7454 h 283972"/>
              <a:gd name="connsiteX2" fmla="*/ 7454 w 939672"/>
              <a:gd name="connsiteY2" fmla="*/ 7454 h 283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9672" h="283972">
                <a:moveTo>
                  <a:pt x="932217" y="276517"/>
                </a:moveTo>
                <a:lnTo>
                  <a:pt x="437260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4246016" y="3264237"/>
            <a:ext cx="283882" cy="178688"/>
            <a:chOff x="3909466" y="1526400"/>
            <a:chExt cx="283882" cy="178688"/>
          </a:xfrm>
        </p:grpSpPr>
        <p:sp>
          <p:nvSpPr>
            <p:cNvPr id="16" name="Freeform 3"/>
            <p:cNvSpPr/>
            <p:nvPr/>
          </p:nvSpPr>
          <p:spPr>
            <a:xfrm>
              <a:off x="3924731" y="1605076"/>
              <a:ext cx="268617" cy="100012"/>
            </a:xfrm>
            <a:custGeom>
              <a:avLst/>
              <a:gdLst>
                <a:gd name="connsiteX0" fmla="*/ 7454 w 268617"/>
                <a:gd name="connsiteY0" fmla="*/ 92557 h 100012"/>
                <a:gd name="connsiteX1" fmla="*/ 80187 w 268617"/>
                <a:gd name="connsiteY1" fmla="*/ 7454 h 100012"/>
                <a:gd name="connsiteX2" fmla="*/ 261162 w 268617"/>
                <a:gd name="connsiteY2" fmla="*/ 7454 h 10001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268617" h="100012">
                  <a:moveTo>
                    <a:pt x="7454" y="92557"/>
                  </a:moveTo>
                  <a:lnTo>
                    <a:pt x="80187" y="7454"/>
                  </a:lnTo>
                  <a:lnTo>
                    <a:pt x="261162" y="745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3909466" y="1526400"/>
              <a:ext cx="102908" cy="93586"/>
            </a:xfrm>
            <a:custGeom>
              <a:avLst/>
              <a:gdLst>
                <a:gd name="connsiteX0" fmla="*/ 7454 w 102908"/>
                <a:gd name="connsiteY0" fmla="*/ 7454 h 93586"/>
                <a:gd name="connsiteX1" fmla="*/ 95453 w 102908"/>
                <a:gd name="connsiteY1" fmla="*/ 86131 h 9358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2908" h="93586">
                  <a:moveTo>
                    <a:pt x="7454" y="7454"/>
                  </a:moveTo>
                  <a:lnTo>
                    <a:pt x="95453" y="8613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68675" y="1985645"/>
            <a:ext cx="1537280" cy="240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6" dirty="0">
                <a:solidFill>
                  <a:srgbClr val="0073BC"/>
                </a:solidFill>
                <a:latin typeface="Arial Black" pitchFamily="34" charset="0"/>
                <a:ea typeface="+mn-ea"/>
                <a:cs typeface="Arial" pitchFamily="34" charset="0"/>
              </a:rPr>
              <a:t>Condylar joint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413" y="2348391"/>
            <a:ext cx="905697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Phalanges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6863" y="2376172"/>
            <a:ext cx="61234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Medial/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032" y="3240566"/>
            <a:ext cx="74699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Oval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  <a:endParaRPr lang="en-US" sz="140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surfaces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3801" y="1940402"/>
            <a:ext cx="2351606" cy="2891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9" dirty="0">
                <a:solidFill>
                  <a:srgbClr val="0073BC"/>
                </a:solidFill>
                <a:latin typeface="Arial Black" pitchFamily="34" charset="0"/>
                <a:ea typeface="+mn-ea"/>
                <a:cs typeface="Arial" pitchFamily="34" charset="0"/>
              </a:rPr>
              <a:t>Biaxial movement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19888" y="2376168"/>
            <a:ext cx="78547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Anterior/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557" y="3542984"/>
            <a:ext cx="63478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Meta-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carpals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3890" y="4038282"/>
            <a:ext cx="138993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Flexion</a:t>
            </a:r>
          </a:p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extension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6137" y="4043045"/>
            <a:ext cx="140602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Adduction</a:t>
            </a:r>
          </a:p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abduction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1982" y="4484371"/>
            <a:ext cx="5341206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Examples:</a:t>
            </a: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Metacarpophalangeal</a:t>
            </a: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(knuckle) joints, wrist joints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66-focusfigure_08_01e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85544"/>
            <a:ext cx="8546592" cy="34869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8.1e Six </a:t>
            </a:r>
            <a:r>
              <a:rPr lang="en-US" dirty="0">
                <a:latin typeface="Arial" pitchFamily="34" charset="0"/>
                <a:cs typeface="Arial" pitchFamily="34" charset="0"/>
              </a:rPr>
              <a:t>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sp>
        <p:nvSpPr>
          <p:cNvPr id="14" name="Freeform 3"/>
          <p:cNvSpPr/>
          <p:nvPr/>
        </p:nvSpPr>
        <p:spPr>
          <a:xfrm>
            <a:off x="1457338" y="3426421"/>
            <a:ext cx="861834" cy="241007"/>
          </a:xfrm>
          <a:custGeom>
            <a:avLst/>
            <a:gdLst>
              <a:gd name="connsiteX0" fmla="*/ 854379 w 861834"/>
              <a:gd name="connsiteY0" fmla="*/ 233553 h 241007"/>
              <a:gd name="connsiteX1" fmla="*/ 201168 w 861834"/>
              <a:gd name="connsiteY1" fmla="*/ 7454 h 241007"/>
              <a:gd name="connsiteX2" fmla="*/ 7454 w 861834"/>
              <a:gd name="connsiteY2" fmla="*/ 7454 h 241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1834" h="241007">
                <a:moveTo>
                  <a:pt x="854379" y="233553"/>
                </a:moveTo>
                <a:lnTo>
                  <a:pt x="201168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997964" y="3945864"/>
            <a:ext cx="246634" cy="582511"/>
          </a:xfrm>
          <a:custGeom>
            <a:avLst/>
            <a:gdLst>
              <a:gd name="connsiteX0" fmla="*/ 239179 w 246634"/>
              <a:gd name="connsiteY0" fmla="*/ 7454 h 582511"/>
              <a:gd name="connsiteX1" fmla="*/ 125463 w 246634"/>
              <a:gd name="connsiteY1" fmla="*/ 575056 h 582511"/>
              <a:gd name="connsiteX2" fmla="*/ 7454 w 246634"/>
              <a:gd name="connsiteY2" fmla="*/ 575056 h 582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6634" h="582511">
                <a:moveTo>
                  <a:pt x="239179" y="7454"/>
                </a:moveTo>
                <a:lnTo>
                  <a:pt x="125463" y="575056"/>
                </a:lnTo>
                <a:lnTo>
                  <a:pt x="7454" y="57505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568938" y="2892056"/>
            <a:ext cx="381546" cy="343331"/>
          </a:xfrm>
          <a:custGeom>
            <a:avLst/>
            <a:gdLst>
              <a:gd name="connsiteX0" fmla="*/ 374091 w 381546"/>
              <a:gd name="connsiteY0" fmla="*/ 335876 h 343331"/>
              <a:gd name="connsiteX1" fmla="*/ 290106 w 381546"/>
              <a:gd name="connsiteY1" fmla="*/ 7454 h 343331"/>
              <a:gd name="connsiteX2" fmla="*/ 7454 w 381546"/>
              <a:gd name="connsiteY2" fmla="*/ 7454 h 343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1546" h="343331">
                <a:moveTo>
                  <a:pt x="374091" y="335876"/>
                </a:moveTo>
                <a:lnTo>
                  <a:pt x="290106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7401091" y="2901289"/>
            <a:ext cx="411607" cy="62610"/>
          </a:xfrm>
          <a:custGeom>
            <a:avLst/>
            <a:gdLst>
              <a:gd name="connsiteX0" fmla="*/ 404152 w 411607"/>
              <a:gd name="connsiteY0" fmla="*/ 55156 h 62610"/>
              <a:gd name="connsiteX1" fmla="*/ 200634 w 411607"/>
              <a:gd name="connsiteY1" fmla="*/ 7454 h 62610"/>
              <a:gd name="connsiteX2" fmla="*/ 7454 w 411607"/>
              <a:gd name="connsiteY2" fmla="*/ 7454 h 62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1607" h="62610">
                <a:moveTo>
                  <a:pt x="404152" y="55156"/>
                </a:moveTo>
                <a:lnTo>
                  <a:pt x="200634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129571" y="3158540"/>
            <a:ext cx="530974" cy="361505"/>
            <a:chOff x="3796195" y="1426260"/>
            <a:chExt cx="530974" cy="361505"/>
          </a:xfrm>
        </p:grpSpPr>
        <p:sp>
          <p:nvSpPr>
            <p:cNvPr id="19" name="Freeform 3"/>
            <p:cNvSpPr/>
            <p:nvPr/>
          </p:nvSpPr>
          <p:spPr>
            <a:xfrm>
              <a:off x="3796195" y="1706816"/>
              <a:ext cx="530974" cy="80949"/>
            </a:xfrm>
            <a:custGeom>
              <a:avLst/>
              <a:gdLst>
                <a:gd name="connsiteX0" fmla="*/ 7454 w 530974"/>
                <a:gd name="connsiteY0" fmla="*/ 73495 h 80949"/>
                <a:gd name="connsiteX1" fmla="*/ 400189 w 530974"/>
                <a:gd name="connsiteY1" fmla="*/ 7454 h 80949"/>
                <a:gd name="connsiteX2" fmla="*/ 523519 w 530974"/>
                <a:gd name="connsiteY2" fmla="*/ 7454 h 809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30974" h="80949">
                  <a:moveTo>
                    <a:pt x="7454" y="73495"/>
                  </a:moveTo>
                  <a:lnTo>
                    <a:pt x="400189" y="7454"/>
                  </a:lnTo>
                  <a:lnTo>
                    <a:pt x="523519" y="745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4070464" y="1426260"/>
              <a:ext cx="133375" cy="295465"/>
            </a:xfrm>
            <a:custGeom>
              <a:avLst/>
              <a:gdLst>
                <a:gd name="connsiteX0" fmla="*/ 7454 w 133375"/>
                <a:gd name="connsiteY0" fmla="*/ 7454 h 295465"/>
                <a:gd name="connsiteX1" fmla="*/ 125920 w 133375"/>
                <a:gd name="connsiteY1" fmla="*/ 288010 h 2954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3375" h="295465">
                  <a:moveTo>
                    <a:pt x="7454" y="7454"/>
                  </a:moveTo>
                  <a:lnTo>
                    <a:pt x="125920" y="28801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75014" y="1988978"/>
            <a:ext cx="1313245" cy="240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6" dirty="0">
                <a:solidFill>
                  <a:srgbClr val="0073BC"/>
                </a:solidFill>
                <a:latin typeface="Arial Black" pitchFamily="34" charset="0"/>
                <a:ea typeface="+mn-ea"/>
                <a:cs typeface="Arial" pitchFamily="34" charset="0"/>
              </a:rPr>
              <a:t>Saddle 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4300" y="2406490"/>
            <a:ext cx="78547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Anterior/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7" y="3327241"/>
            <a:ext cx="947375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Metacarpal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7738" y="3523297"/>
            <a:ext cx="49694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0588" y="3123248"/>
            <a:ext cx="997068" cy="10259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surfaces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are both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concave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convex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8563" y="1938971"/>
            <a:ext cx="2351606" cy="2891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9" dirty="0">
                <a:solidFill>
                  <a:srgbClr val="0073BC"/>
                </a:solidFill>
                <a:latin typeface="Arial Black" pitchFamily="34" charset="0"/>
                <a:ea typeface="+mn-ea"/>
                <a:cs typeface="Arial" pitchFamily="34" charset="0"/>
              </a:rPr>
              <a:t>Biaxial movement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9450" y="2406490"/>
            <a:ext cx="61234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Medial/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8825" y="3959066"/>
            <a:ext cx="140602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Adduction</a:t>
            </a:r>
          </a:p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abduction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513" y="3959858"/>
            <a:ext cx="114127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Flexion and</a:t>
            </a:r>
          </a:p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extension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3788" y="4411504"/>
            <a:ext cx="894156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Trapezium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0713" y="4490084"/>
            <a:ext cx="4222310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Example:</a:t>
            </a: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Carpometacarpal</a:t>
            </a: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joints of the thumbs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67-focusfigure_08_01f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694688"/>
            <a:ext cx="8546592" cy="34686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8.1f Six types of synovial joint shapes determine the movements that can occur at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joint.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270508" y="3153638"/>
            <a:ext cx="291249" cy="29819"/>
          </a:xfrm>
          <a:custGeom>
            <a:avLst/>
            <a:gdLst>
              <a:gd name="connsiteX0" fmla="*/ 7454 w 291249"/>
              <a:gd name="connsiteY0" fmla="*/ 7454 h 29819"/>
              <a:gd name="connsiteX1" fmla="*/ 283794 w 291249"/>
              <a:gd name="connsiteY1" fmla="*/ 7454 h 29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1249" h="29819">
                <a:moveTo>
                  <a:pt x="7454" y="7454"/>
                </a:moveTo>
                <a:lnTo>
                  <a:pt x="28379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2489771" y="4095140"/>
            <a:ext cx="176009" cy="123088"/>
          </a:xfrm>
          <a:custGeom>
            <a:avLst/>
            <a:gdLst>
              <a:gd name="connsiteX0" fmla="*/ 7454 w 176009"/>
              <a:gd name="connsiteY0" fmla="*/ 115633 h 123088"/>
              <a:gd name="connsiteX1" fmla="*/ 168554 w 176009"/>
              <a:gd name="connsiteY1" fmla="*/ 7454 h 1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009" h="123088">
                <a:moveTo>
                  <a:pt x="7454" y="115633"/>
                </a:moveTo>
                <a:lnTo>
                  <a:pt x="1685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8051407" y="2517368"/>
            <a:ext cx="356222" cy="45389"/>
          </a:xfrm>
          <a:custGeom>
            <a:avLst/>
            <a:gdLst>
              <a:gd name="connsiteX0" fmla="*/ 348767 w 356222"/>
              <a:gd name="connsiteY0" fmla="*/ 7454 h 45389"/>
              <a:gd name="connsiteX1" fmla="*/ 118655 w 356222"/>
              <a:gd name="connsiteY1" fmla="*/ 37934 h 45389"/>
              <a:gd name="connsiteX2" fmla="*/ 7454 w 356222"/>
              <a:gd name="connsiteY2" fmla="*/ 37934 h 45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6222" h="45389">
                <a:moveTo>
                  <a:pt x="348767" y="7454"/>
                </a:moveTo>
                <a:lnTo>
                  <a:pt x="118655" y="37934"/>
                </a:lnTo>
                <a:lnTo>
                  <a:pt x="7454" y="3793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587261" y="2551036"/>
            <a:ext cx="115417" cy="188861"/>
          </a:xfrm>
          <a:custGeom>
            <a:avLst/>
            <a:gdLst>
              <a:gd name="connsiteX0" fmla="*/ 107962 w 115417"/>
              <a:gd name="connsiteY0" fmla="*/ 181406 h 188861"/>
              <a:gd name="connsiteX1" fmla="*/ 83604 w 115417"/>
              <a:gd name="connsiteY1" fmla="*/ 7454 h 188861"/>
              <a:gd name="connsiteX2" fmla="*/ 7454 w 115417"/>
              <a:gd name="connsiteY2" fmla="*/ 7454 h 1888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417" h="188861">
                <a:moveTo>
                  <a:pt x="107962" y="181406"/>
                </a:moveTo>
                <a:lnTo>
                  <a:pt x="83604" y="7454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831179" y="2453525"/>
            <a:ext cx="254507" cy="534962"/>
          </a:xfrm>
          <a:custGeom>
            <a:avLst/>
            <a:gdLst>
              <a:gd name="connsiteX0" fmla="*/ 247053 w 254507"/>
              <a:gd name="connsiteY0" fmla="*/ 527507 h 534962"/>
              <a:gd name="connsiteX1" fmla="*/ 124841 w 254507"/>
              <a:gd name="connsiteY1" fmla="*/ 119722 h 534962"/>
              <a:gd name="connsiteX2" fmla="*/ 7454 w 254507"/>
              <a:gd name="connsiteY2" fmla="*/ 7454 h 534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507" h="534962">
                <a:moveTo>
                  <a:pt x="247053" y="527507"/>
                </a:moveTo>
                <a:lnTo>
                  <a:pt x="124841" y="119722"/>
                </a:lnTo>
                <a:lnTo>
                  <a:pt x="7454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267415" y="2637180"/>
            <a:ext cx="293128" cy="181394"/>
          </a:xfrm>
          <a:custGeom>
            <a:avLst/>
            <a:gdLst>
              <a:gd name="connsiteX0" fmla="*/ 7454 w 293128"/>
              <a:gd name="connsiteY0" fmla="*/ 173939 h 181394"/>
              <a:gd name="connsiteX1" fmla="*/ 285673 w 293128"/>
              <a:gd name="connsiteY1" fmla="*/ 124752 h 181394"/>
              <a:gd name="connsiteX2" fmla="*/ 285673 w 293128"/>
              <a:gd name="connsiteY2" fmla="*/ 7454 h 1813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3128" h="181394">
                <a:moveTo>
                  <a:pt x="7454" y="173939"/>
                </a:moveTo>
                <a:lnTo>
                  <a:pt x="285673" y="124752"/>
                </a:lnTo>
                <a:lnTo>
                  <a:pt x="285673" y="74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540516" y="3254438"/>
            <a:ext cx="315950" cy="198564"/>
          </a:xfrm>
          <a:custGeom>
            <a:avLst/>
            <a:gdLst>
              <a:gd name="connsiteX0" fmla="*/ 7454 w 315950"/>
              <a:gd name="connsiteY0" fmla="*/ 7454 h 198564"/>
              <a:gd name="connsiteX1" fmla="*/ 308495 w 315950"/>
              <a:gd name="connsiteY1" fmla="*/ 99313 h 198564"/>
              <a:gd name="connsiteX2" fmla="*/ 308495 w 315950"/>
              <a:gd name="connsiteY2" fmla="*/ 191109 h 19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5950" h="198564">
                <a:moveTo>
                  <a:pt x="7454" y="7454"/>
                </a:moveTo>
                <a:lnTo>
                  <a:pt x="308495" y="99313"/>
                </a:lnTo>
                <a:lnTo>
                  <a:pt x="308495" y="19110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6923" y="1960563"/>
            <a:ext cx="2267544" cy="240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6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Ball-and-socket joint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5026" y="1912144"/>
            <a:ext cx="2739533" cy="2891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9" dirty="0" err="1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Multiaxial</a:t>
            </a:r>
            <a:r>
              <a:rPr lang="en-US" sz="1879" dirty="0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 movement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5863" y="2289175"/>
            <a:ext cx="136415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Anterior/posterior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9120" y="2286794"/>
            <a:ext cx="615553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Cup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(socket)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0001" y="2289175"/>
            <a:ext cx="1021113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Medial/lateral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738" y="3036889"/>
            <a:ext cx="694101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Scapula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4376" y="3437731"/>
            <a:ext cx="724557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Spherical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head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(ball)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6088" y="4114801"/>
            <a:ext cx="783869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Humerus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1295" y="4090986"/>
            <a:ext cx="123655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Flexion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extension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9383" y="4090986"/>
            <a:ext cx="1269515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Adduction and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abduction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92895" y="4210050"/>
            <a:ext cx="744884" cy="1928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48651" y="4470400"/>
            <a:ext cx="3614772" cy="216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Examples:</a:t>
            </a:r>
            <a:r>
              <a:rPr lang="en-US" sz="140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Shoulder joints and hip joints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27006" y="2291555"/>
            <a:ext cx="573042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Vertical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3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axis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Joint Disorders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204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84733" cy="762000"/>
          </a:xfrm>
        </p:spPr>
        <p:txBody>
          <a:bodyPr>
            <a:normAutofit/>
          </a:bodyPr>
          <a:lstStyle/>
          <a:p>
            <a:r>
              <a:rPr lang="en-US" altLang="en-US" sz="2000" dirty="0" err="1" smtClean="0"/>
              <a:t>Temporomandibular</a:t>
            </a:r>
            <a:r>
              <a:rPr lang="en-US" altLang="en-US" sz="2000" dirty="0" smtClean="0"/>
              <a:t> Joint (TMJ)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Jaw joint is a modified hinge joint</a:t>
            </a:r>
          </a:p>
          <a:p>
            <a:r>
              <a:rPr lang="en-US" altLang="en-US" smtClean="0"/>
              <a:t>Mandibular condyle articulates with temporal bone</a:t>
            </a:r>
          </a:p>
          <a:p>
            <a:pPr lvl="1"/>
            <a:r>
              <a:rPr lang="en-US" altLang="en-US" smtClean="0"/>
              <a:t>Posterior temporal bone forms </a:t>
            </a:r>
            <a:r>
              <a:rPr lang="en-US" altLang="en-US" b="1" smtClean="0"/>
              <a:t>mandibular</a:t>
            </a:r>
            <a:r>
              <a:rPr lang="en-US" altLang="en-US" smtClean="0"/>
              <a:t> </a:t>
            </a:r>
            <a:r>
              <a:rPr lang="en-US" altLang="en-US" b="1" smtClean="0"/>
              <a:t>fossa</a:t>
            </a:r>
            <a:r>
              <a:rPr lang="en-US" altLang="en-US" smtClean="0"/>
              <a:t>, while anterior portion forms </a:t>
            </a:r>
            <a:r>
              <a:rPr lang="en-US" altLang="en-US" b="1" smtClean="0"/>
              <a:t>articular</a:t>
            </a:r>
            <a:r>
              <a:rPr lang="en-US" altLang="en-US" smtClean="0"/>
              <a:t> </a:t>
            </a:r>
            <a:r>
              <a:rPr lang="en-US" altLang="en-US" b="1" smtClean="0"/>
              <a:t>tubercle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Articular capsule thickens into strong </a:t>
            </a:r>
            <a:r>
              <a:rPr lang="en-US" altLang="en-US" b="1" smtClean="0"/>
              <a:t>lateral</a:t>
            </a:r>
            <a:r>
              <a:rPr lang="en-US" altLang="en-US" smtClean="0"/>
              <a:t> </a:t>
            </a:r>
            <a:r>
              <a:rPr lang="en-US" altLang="en-US" b="1" smtClean="0"/>
              <a:t>ligament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11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5-figure_08_01a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16" y="204216"/>
            <a:ext cx="38587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8.1a Fibrous joints.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3477100" y="2954033"/>
            <a:ext cx="1029322" cy="576059"/>
          </a:xfrm>
          <a:custGeom>
            <a:avLst/>
            <a:gdLst>
              <a:gd name="connsiteX0" fmla="*/ 1020762 w 1029322"/>
              <a:gd name="connsiteY0" fmla="*/ 567499 h 576059"/>
              <a:gd name="connsiteX1" fmla="*/ 173710 w 1029322"/>
              <a:gd name="connsiteY1" fmla="*/ 8559 h 576059"/>
              <a:gd name="connsiteX2" fmla="*/ 8559 w 1029322"/>
              <a:gd name="connsiteY2" fmla="*/ 8559 h 576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9322" h="576059">
                <a:moveTo>
                  <a:pt x="1020762" y="567499"/>
                </a:moveTo>
                <a:lnTo>
                  <a:pt x="173710" y="8559"/>
                </a:lnTo>
                <a:lnTo>
                  <a:pt x="8559" y="855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3147364" y="4965973"/>
            <a:ext cx="295211" cy="957542"/>
          </a:xfrm>
          <a:custGeom>
            <a:avLst/>
            <a:gdLst>
              <a:gd name="connsiteX0" fmla="*/ 286651 w 295211"/>
              <a:gd name="connsiteY0" fmla="*/ 8559 h 957542"/>
              <a:gd name="connsiteX1" fmla="*/ 8559 w 295211"/>
              <a:gd name="connsiteY1" fmla="*/ 743508 h 957542"/>
              <a:gd name="connsiteX2" fmla="*/ 8559 w 295211"/>
              <a:gd name="connsiteY2" fmla="*/ 948981 h 957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5211" h="957542">
                <a:moveTo>
                  <a:pt x="286651" y="8559"/>
                </a:moveTo>
                <a:lnTo>
                  <a:pt x="8559" y="743508"/>
                </a:lnTo>
                <a:lnTo>
                  <a:pt x="8559" y="94898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3245" y="281784"/>
            <a:ext cx="879151" cy="290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Suture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3675" y="773113"/>
            <a:ext cx="3692742" cy="9123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Joint held together with very short,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interconnecting fibers, and bone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edges interlock. Found only 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the skull.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4163" y="2833688"/>
            <a:ext cx="599523" cy="4561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Suture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5891213"/>
            <a:ext cx="990656" cy="68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Fibrous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connective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/>
              <a:t>Temporomandibular Joint (TMJ) (cont.)</a:t>
            </a:r>
          </a:p>
        </p:txBody>
      </p:sp>
      <p:sp>
        <p:nvSpPr>
          <p:cNvPr id="1208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types of movement</a:t>
            </a:r>
          </a:p>
          <a:p>
            <a:pPr lvl="1"/>
            <a:r>
              <a:rPr lang="en-US" altLang="en-US" dirty="0" smtClean="0"/>
              <a:t>Hinge: depression and elevation of mandible</a:t>
            </a:r>
          </a:p>
          <a:p>
            <a:pPr lvl="1"/>
            <a:r>
              <a:rPr lang="en-US" altLang="en-US" dirty="0" smtClean="0"/>
              <a:t>Gliding: side-to-side (lateral excursion) grinding of teeth</a:t>
            </a:r>
          </a:p>
          <a:p>
            <a:r>
              <a:rPr lang="en-US" altLang="en-US" dirty="0" smtClean="0"/>
              <a:t>Most easily dislocated joint in the body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79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6" descr="55-figure_08_12a_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04788"/>
            <a:ext cx="58832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Figure 8.12a The temporomandibular (jaw) joint.</a:t>
            </a:r>
            <a:endParaRPr lang="en-US" altLang="en-US" smtClean="0"/>
          </a:p>
        </p:txBody>
      </p:sp>
      <p:sp>
        <p:nvSpPr>
          <p:cNvPr id="8" name="Freeform 3"/>
          <p:cNvSpPr/>
          <p:nvPr/>
        </p:nvSpPr>
        <p:spPr>
          <a:xfrm>
            <a:off x="2303463" y="2646363"/>
            <a:ext cx="433387" cy="774700"/>
          </a:xfrm>
          <a:custGeom>
            <a:avLst/>
            <a:gdLst>
              <a:gd name="connsiteX0" fmla="*/ 12700 w 433196"/>
              <a:gd name="connsiteY0" fmla="*/ 12700 h 774636"/>
              <a:gd name="connsiteX1" fmla="*/ 12700 w 433196"/>
              <a:gd name="connsiteY1" fmla="*/ 254622 h 774636"/>
              <a:gd name="connsiteX2" fmla="*/ 420496 w 433196"/>
              <a:gd name="connsiteY2" fmla="*/ 761936 h 774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3196" h="774636">
                <a:moveTo>
                  <a:pt x="12700" y="12700"/>
                </a:moveTo>
                <a:lnTo>
                  <a:pt x="12700" y="254622"/>
                </a:lnTo>
                <a:lnTo>
                  <a:pt x="420496" y="76193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849563" y="3616325"/>
            <a:ext cx="371475" cy="1069975"/>
          </a:xfrm>
          <a:custGeom>
            <a:avLst/>
            <a:gdLst>
              <a:gd name="connsiteX0" fmla="*/ 358520 w 371220"/>
              <a:gd name="connsiteY0" fmla="*/ 12700 h 1069911"/>
              <a:gd name="connsiteX1" fmla="*/ 242061 w 371220"/>
              <a:gd name="connsiteY1" fmla="*/ 1057211 h 1069911"/>
              <a:gd name="connsiteX2" fmla="*/ 12700 w 371220"/>
              <a:gd name="connsiteY2" fmla="*/ 1057211 h 1069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220" h="1069911">
                <a:moveTo>
                  <a:pt x="358520" y="12700"/>
                </a:moveTo>
                <a:lnTo>
                  <a:pt x="242061" y="1057211"/>
                </a:lnTo>
                <a:lnTo>
                  <a:pt x="12700" y="10572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959100" y="4221163"/>
            <a:ext cx="493713" cy="1185862"/>
          </a:xfrm>
          <a:custGeom>
            <a:avLst/>
            <a:gdLst>
              <a:gd name="connsiteX0" fmla="*/ 480313 w 493013"/>
              <a:gd name="connsiteY0" fmla="*/ 12700 h 1185621"/>
              <a:gd name="connsiteX1" fmla="*/ 268223 w 493013"/>
              <a:gd name="connsiteY1" fmla="*/ 1172921 h 1185621"/>
              <a:gd name="connsiteX2" fmla="*/ 12700 w 493013"/>
              <a:gd name="connsiteY2" fmla="*/ 1172921 h 11856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93013" h="1185621">
                <a:moveTo>
                  <a:pt x="480313" y="12700"/>
                </a:moveTo>
                <a:lnTo>
                  <a:pt x="268223" y="1172921"/>
                </a:lnTo>
                <a:lnTo>
                  <a:pt x="12700" y="117292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581400" y="3748088"/>
            <a:ext cx="330200" cy="868362"/>
          </a:xfrm>
          <a:custGeom>
            <a:avLst/>
            <a:gdLst>
              <a:gd name="connsiteX0" fmla="*/ 12700 w 329310"/>
              <a:gd name="connsiteY0" fmla="*/ 12700 h 867600"/>
              <a:gd name="connsiteX1" fmla="*/ 312419 w 329310"/>
              <a:gd name="connsiteY1" fmla="*/ 647166 h 867600"/>
              <a:gd name="connsiteX2" fmla="*/ 316611 w 329310"/>
              <a:gd name="connsiteY2" fmla="*/ 854900 h 867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9310" h="867600">
                <a:moveTo>
                  <a:pt x="12700" y="12700"/>
                </a:moveTo>
                <a:lnTo>
                  <a:pt x="312419" y="647166"/>
                </a:lnTo>
                <a:lnTo>
                  <a:pt x="316611" y="8549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182938" y="328613"/>
            <a:ext cx="1790700" cy="3041650"/>
          </a:xfrm>
          <a:custGeom>
            <a:avLst/>
            <a:gdLst>
              <a:gd name="connsiteX0" fmla="*/ 12700 w 1790445"/>
              <a:gd name="connsiteY0" fmla="*/ 3028721 h 3041421"/>
              <a:gd name="connsiteX1" fmla="*/ 12700 w 1790445"/>
              <a:gd name="connsiteY1" fmla="*/ 12700 h 3041421"/>
              <a:gd name="connsiteX2" fmla="*/ 1777745 w 1790445"/>
              <a:gd name="connsiteY2" fmla="*/ 12700 h 3041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0445" h="3041421">
                <a:moveTo>
                  <a:pt x="12700" y="3028721"/>
                </a:moveTo>
                <a:lnTo>
                  <a:pt x="12700" y="12700"/>
                </a:lnTo>
                <a:lnTo>
                  <a:pt x="1777745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562350" y="646113"/>
            <a:ext cx="1411288" cy="2786062"/>
          </a:xfrm>
          <a:custGeom>
            <a:avLst/>
            <a:gdLst>
              <a:gd name="connsiteX0" fmla="*/ 12700 w 1411732"/>
              <a:gd name="connsiteY0" fmla="*/ 2773641 h 2786341"/>
              <a:gd name="connsiteX1" fmla="*/ 12700 w 1411732"/>
              <a:gd name="connsiteY1" fmla="*/ 12941 h 2786341"/>
              <a:gd name="connsiteX2" fmla="*/ 1399032 w 1411732"/>
              <a:gd name="connsiteY2" fmla="*/ 12700 h 2786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1732" h="2786341">
                <a:moveTo>
                  <a:pt x="12700" y="2773641"/>
                </a:moveTo>
                <a:lnTo>
                  <a:pt x="12700" y="12941"/>
                </a:lnTo>
                <a:lnTo>
                  <a:pt x="1399032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829050" y="952500"/>
            <a:ext cx="1144588" cy="2303463"/>
          </a:xfrm>
          <a:custGeom>
            <a:avLst/>
            <a:gdLst>
              <a:gd name="connsiteX0" fmla="*/ 12700 w 1143762"/>
              <a:gd name="connsiteY0" fmla="*/ 2290610 h 2303310"/>
              <a:gd name="connsiteX1" fmla="*/ 12700 w 1143762"/>
              <a:gd name="connsiteY1" fmla="*/ 12700 h 2303310"/>
              <a:gd name="connsiteX2" fmla="*/ 1131061 w 1143762"/>
              <a:gd name="connsiteY2" fmla="*/ 12700 h 2303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43762" h="2303310">
                <a:moveTo>
                  <a:pt x="12700" y="2290610"/>
                </a:moveTo>
                <a:lnTo>
                  <a:pt x="12700" y="12700"/>
                </a:lnTo>
                <a:lnTo>
                  <a:pt x="1131061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268788" y="1274763"/>
            <a:ext cx="704850" cy="1595437"/>
          </a:xfrm>
          <a:custGeom>
            <a:avLst/>
            <a:gdLst>
              <a:gd name="connsiteX0" fmla="*/ 12700 w 704468"/>
              <a:gd name="connsiteY0" fmla="*/ 1583880 h 1596580"/>
              <a:gd name="connsiteX1" fmla="*/ 12700 w 704468"/>
              <a:gd name="connsiteY1" fmla="*/ 12700 h 1596580"/>
              <a:gd name="connsiteX2" fmla="*/ 691768 w 704468"/>
              <a:gd name="connsiteY2" fmla="*/ 12700 h 159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04468" h="1596580">
                <a:moveTo>
                  <a:pt x="12700" y="1583880"/>
                </a:moveTo>
                <a:lnTo>
                  <a:pt x="12700" y="12700"/>
                </a:lnTo>
                <a:lnTo>
                  <a:pt x="691768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124200" y="3338513"/>
            <a:ext cx="153988" cy="85725"/>
          </a:xfrm>
          <a:custGeom>
            <a:avLst/>
            <a:gdLst>
              <a:gd name="connsiteX0" fmla="*/ 12700 w 154051"/>
              <a:gd name="connsiteY0" fmla="*/ 12700 h 85369"/>
              <a:gd name="connsiteX1" fmla="*/ 141351 w 154051"/>
              <a:gd name="connsiteY1" fmla="*/ 72669 h 85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4051" h="85369">
                <a:moveTo>
                  <a:pt x="12700" y="12700"/>
                </a:moveTo>
                <a:cubicBezTo>
                  <a:pt x="12700" y="12700"/>
                  <a:pt x="74803" y="14833"/>
                  <a:pt x="141351" y="72669"/>
                </a:cubicBez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2850" y="188913"/>
            <a:ext cx="2181225" cy="3190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Mandibular </a:t>
            </a:r>
            <a:r>
              <a:rPr lang="en-US" sz="2074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fossa</a:t>
            </a:r>
            <a:endParaRPr lang="en-US" sz="2074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7613" y="493713"/>
            <a:ext cx="2198687" cy="3190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 tubercle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2850" y="796925"/>
            <a:ext cx="2419350" cy="31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Zygomatic</a:t>
            </a: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process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2850" y="1119188"/>
            <a:ext cx="2463800" cy="3190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Infratemporal</a:t>
            </a: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74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fossa</a:t>
            </a:r>
            <a:endParaRPr lang="en-US" sz="2074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3413" y="1784350"/>
            <a:ext cx="1076325" cy="8842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acoustic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meatus</a:t>
            </a:r>
            <a:endParaRPr lang="en-US" sz="2074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4975" y="4543425"/>
            <a:ext cx="1093788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capsule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7513" y="5259388"/>
            <a:ext cx="1209675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Ramus of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3150" y="4611688"/>
            <a:ext cx="109220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9950" y="6292850"/>
            <a:ext cx="4656138" cy="3206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4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Location of the joint in the skull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sz="9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409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8" descr="56-figure_08_12b_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4788"/>
            <a:ext cx="77660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Figure 8.12b The temporomandibular (jaw) joint.</a:t>
            </a:r>
            <a:endParaRPr lang="en-US" altLang="en-US" smtClean="0"/>
          </a:p>
        </p:txBody>
      </p:sp>
      <p:sp>
        <p:nvSpPr>
          <p:cNvPr id="7" name="Freeform 3"/>
          <p:cNvSpPr/>
          <p:nvPr/>
        </p:nvSpPr>
        <p:spPr>
          <a:xfrm>
            <a:off x="3154363" y="4552950"/>
            <a:ext cx="2146300" cy="1177925"/>
          </a:xfrm>
          <a:custGeom>
            <a:avLst/>
            <a:gdLst>
              <a:gd name="connsiteX0" fmla="*/ 2133091 w 2145791"/>
              <a:gd name="connsiteY0" fmla="*/ 12700 h 1178395"/>
              <a:gd name="connsiteX1" fmla="*/ 416052 w 2145791"/>
              <a:gd name="connsiteY1" fmla="*/ 1165695 h 1178395"/>
              <a:gd name="connsiteX2" fmla="*/ 12700 w 2145791"/>
              <a:gd name="connsiteY2" fmla="*/ 1165695 h 1178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45791" h="1178395">
                <a:moveTo>
                  <a:pt x="2133091" y="12700"/>
                </a:moveTo>
                <a:lnTo>
                  <a:pt x="416052" y="1165695"/>
                </a:lnTo>
                <a:lnTo>
                  <a:pt x="12700" y="116569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2170113" y="1909763"/>
            <a:ext cx="1741487" cy="847725"/>
          </a:xfrm>
          <a:custGeom>
            <a:avLst/>
            <a:gdLst>
              <a:gd name="connsiteX0" fmla="*/ 1729993 w 1742693"/>
              <a:gd name="connsiteY0" fmla="*/ 834326 h 847026"/>
              <a:gd name="connsiteX1" fmla="*/ 297433 w 1742693"/>
              <a:gd name="connsiteY1" fmla="*/ 12700 h 847026"/>
              <a:gd name="connsiteX2" fmla="*/ 12700 w 1742693"/>
              <a:gd name="connsiteY2" fmla="*/ 12700 h 847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2693" h="847026">
                <a:moveTo>
                  <a:pt x="1729993" y="834326"/>
                </a:moveTo>
                <a:lnTo>
                  <a:pt x="297433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362325" y="701675"/>
            <a:ext cx="1362075" cy="1811338"/>
          </a:xfrm>
          <a:custGeom>
            <a:avLst/>
            <a:gdLst>
              <a:gd name="connsiteX0" fmla="*/ 1349249 w 1361949"/>
              <a:gd name="connsiteY0" fmla="*/ 1798472 h 1811172"/>
              <a:gd name="connsiteX1" fmla="*/ 388366 w 1361949"/>
              <a:gd name="connsiteY1" fmla="*/ 12700 h 1811172"/>
              <a:gd name="connsiteX2" fmla="*/ 12700 w 1361949"/>
              <a:gd name="connsiteY2" fmla="*/ 12700 h 1811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1949" h="1811172">
                <a:moveTo>
                  <a:pt x="1349249" y="1798472"/>
                </a:moveTo>
                <a:lnTo>
                  <a:pt x="388366" y="127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816475" y="350838"/>
            <a:ext cx="214313" cy="2568575"/>
          </a:xfrm>
          <a:custGeom>
            <a:avLst/>
            <a:gdLst>
              <a:gd name="connsiteX0" fmla="*/ 20573 w 215264"/>
              <a:gd name="connsiteY0" fmla="*/ 2555265 h 2567965"/>
              <a:gd name="connsiteX1" fmla="*/ 12700 w 215264"/>
              <a:gd name="connsiteY1" fmla="*/ 12700 h 2567965"/>
              <a:gd name="connsiteX2" fmla="*/ 202565 w 215264"/>
              <a:gd name="connsiteY2" fmla="*/ 12700 h 2567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5264" h="2567965">
                <a:moveTo>
                  <a:pt x="20573" y="2555265"/>
                </a:moveTo>
                <a:lnTo>
                  <a:pt x="12700" y="12700"/>
                </a:lnTo>
                <a:lnTo>
                  <a:pt x="202565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240338" y="3314700"/>
            <a:ext cx="1052512" cy="2320925"/>
          </a:xfrm>
          <a:custGeom>
            <a:avLst/>
            <a:gdLst>
              <a:gd name="connsiteX0" fmla="*/ 12700 w 1051686"/>
              <a:gd name="connsiteY0" fmla="*/ 12700 h 2321433"/>
              <a:gd name="connsiteX1" fmla="*/ 872870 w 1051686"/>
              <a:gd name="connsiteY1" fmla="*/ 2308733 h 2321433"/>
              <a:gd name="connsiteX2" fmla="*/ 1038987 w 1051686"/>
              <a:gd name="connsiteY2" fmla="*/ 2308733 h 2321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1686" h="2321433">
                <a:moveTo>
                  <a:pt x="12700" y="12700"/>
                </a:moveTo>
                <a:lnTo>
                  <a:pt x="872870" y="2308733"/>
                </a:lnTo>
                <a:lnTo>
                  <a:pt x="1038987" y="230873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603875" y="747713"/>
            <a:ext cx="261938" cy="2327275"/>
          </a:xfrm>
          <a:custGeom>
            <a:avLst/>
            <a:gdLst>
              <a:gd name="connsiteX0" fmla="*/ 12700 w 262762"/>
              <a:gd name="connsiteY0" fmla="*/ 2314054 h 2326754"/>
              <a:gd name="connsiteX1" fmla="*/ 12700 w 262762"/>
              <a:gd name="connsiteY1" fmla="*/ 12700 h 2326754"/>
              <a:gd name="connsiteX2" fmla="*/ 250062 w 262762"/>
              <a:gd name="connsiteY2" fmla="*/ 12700 h 2326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2762" h="2326754">
                <a:moveTo>
                  <a:pt x="12700" y="2314054"/>
                </a:moveTo>
                <a:lnTo>
                  <a:pt x="12700" y="12700"/>
                </a:lnTo>
                <a:lnTo>
                  <a:pt x="250062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23915" name="Group 16"/>
          <p:cNvGrpSpPr>
            <a:grpSpLocks/>
          </p:cNvGrpSpPr>
          <p:nvPr/>
        </p:nvGrpSpPr>
        <p:grpSpPr bwMode="auto">
          <a:xfrm>
            <a:off x="1831975" y="2860675"/>
            <a:ext cx="2451100" cy="1252538"/>
            <a:chOff x="1824604" y="2802309"/>
            <a:chExt cx="2451353" cy="1252524"/>
          </a:xfrm>
        </p:grpSpPr>
        <p:sp>
          <p:nvSpPr>
            <p:cNvPr id="13" name="Freeform 3"/>
            <p:cNvSpPr/>
            <p:nvPr/>
          </p:nvSpPr>
          <p:spPr>
            <a:xfrm>
              <a:off x="1824604" y="2802309"/>
              <a:ext cx="2214792" cy="1252524"/>
            </a:xfrm>
            <a:custGeom>
              <a:avLst/>
              <a:gdLst>
                <a:gd name="connsiteX0" fmla="*/ 2201417 w 2214117"/>
                <a:gd name="connsiteY0" fmla="*/ 12700 h 1252524"/>
                <a:gd name="connsiteX1" fmla="*/ 211962 w 2214117"/>
                <a:gd name="connsiteY1" fmla="*/ 1239824 h 1252524"/>
                <a:gd name="connsiteX2" fmla="*/ 12700 w 2214117"/>
                <a:gd name="connsiteY2" fmla="*/ 1239824 h 12525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2214117" h="1252524">
                  <a:moveTo>
                    <a:pt x="2201417" y="12700"/>
                  </a:moveTo>
                  <a:lnTo>
                    <a:pt x="211962" y="1239824"/>
                  </a:lnTo>
                  <a:lnTo>
                    <a:pt x="12700" y="123982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>
              <a:off x="2024650" y="3403965"/>
              <a:ext cx="2251307" cy="650868"/>
            </a:xfrm>
            <a:custGeom>
              <a:avLst/>
              <a:gdLst>
                <a:gd name="connsiteX0" fmla="*/ 12700 w 2252091"/>
                <a:gd name="connsiteY0" fmla="*/ 638644 h 651344"/>
                <a:gd name="connsiteX1" fmla="*/ 2239391 w 2252091"/>
                <a:gd name="connsiteY1" fmla="*/ 12700 h 6513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52091" h="651344">
                  <a:moveTo>
                    <a:pt x="12700" y="638644"/>
                  </a:moveTo>
                  <a:lnTo>
                    <a:pt x="2239391" y="1270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"/>
          <p:cNvSpPr/>
          <p:nvPr/>
        </p:nvSpPr>
        <p:spPr>
          <a:xfrm>
            <a:off x="5527675" y="1574800"/>
            <a:ext cx="1023938" cy="1638300"/>
          </a:xfrm>
          <a:custGeom>
            <a:avLst/>
            <a:gdLst>
              <a:gd name="connsiteX0" fmla="*/ 12700 w 1024128"/>
              <a:gd name="connsiteY0" fmla="*/ 1624291 h 1636991"/>
              <a:gd name="connsiteX1" fmla="*/ 1005459 w 1024128"/>
              <a:gd name="connsiteY1" fmla="*/ 1104899 h 1636991"/>
              <a:gd name="connsiteX2" fmla="*/ 1011428 w 1024128"/>
              <a:gd name="connsiteY2" fmla="*/ 12700 h 1636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4128" h="1636991">
                <a:moveTo>
                  <a:pt x="12700" y="1624291"/>
                </a:moveTo>
                <a:lnTo>
                  <a:pt x="1005459" y="1104899"/>
                </a:lnTo>
                <a:lnTo>
                  <a:pt x="1011428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955800" y="3746500"/>
            <a:ext cx="2697163" cy="1146175"/>
          </a:xfrm>
          <a:custGeom>
            <a:avLst/>
            <a:gdLst>
              <a:gd name="connsiteX0" fmla="*/ 12700 w 2697607"/>
              <a:gd name="connsiteY0" fmla="*/ 1134541 h 1147241"/>
              <a:gd name="connsiteX1" fmla="*/ 321183 w 2697607"/>
              <a:gd name="connsiteY1" fmla="*/ 1134541 h 1147241"/>
              <a:gd name="connsiteX2" fmla="*/ 2684907 w 2697607"/>
              <a:gd name="connsiteY2" fmla="*/ 12700 h 1147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97607" h="1147241">
                <a:moveTo>
                  <a:pt x="12700" y="1134541"/>
                </a:moveTo>
                <a:lnTo>
                  <a:pt x="321183" y="1134541"/>
                </a:lnTo>
                <a:lnTo>
                  <a:pt x="2684907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413" y="200025"/>
            <a:ext cx="1682750" cy="315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 disc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0875" y="563563"/>
            <a:ext cx="1401763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Mandibular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fossa</a:t>
            </a:r>
            <a:endParaRPr lang="en-US" sz="2055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5975" y="600075"/>
            <a:ext cx="2179638" cy="315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 tubercle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6500" y="995363"/>
            <a:ext cx="1711325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Superior joint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cavity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7750" y="1776413"/>
            <a:ext cx="1082675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Articular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capsule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663" y="3963988"/>
            <a:ext cx="147320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Synovial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membranes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013" y="4735513"/>
            <a:ext cx="1328737" cy="8842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Condylar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process of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4525" y="5564188"/>
            <a:ext cx="1198563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Ramus of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4600" y="5454650"/>
            <a:ext cx="1536700" cy="590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Inferior joint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cavity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7925" y="6286500"/>
            <a:ext cx="7342188" cy="315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5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Enlargement of a </a:t>
            </a:r>
            <a:r>
              <a:rPr lang="en-US" sz="2055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sagittal</a:t>
            </a:r>
            <a:r>
              <a:rPr lang="en-US" sz="2055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section through the joint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sz="9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244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1" descr="57-figure_08_12c_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30300"/>
            <a:ext cx="8547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Figure 8.12c The temporomandibular (jaw) joint.</a:t>
            </a:r>
            <a:endParaRPr lang="en-US" altLang="en-US" smtClean="0"/>
          </a:p>
        </p:txBody>
      </p:sp>
      <p:sp>
        <p:nvSpPr>
          <p:cNvPr id="7" name="Freeform 6"/>
          <p:cNvSpPr/>
          <p:nvPr/>
        </p:nvSpPr>
        <p:spPr>
          <a:xfrm>
            <a:off x="5162550" y="3030538"/>
            <a:ext cx="441325" cy="0"/>
          </a:xfrm>
          <a:custGeom>
            <a:avLst/>
            <a:gdLst>
              <a:gd name="connsiteX0" fmla="*/ 0 w 441325"/>
              <a:gd name="connsiteY0" fmla="*/ 0 h 0"/>
              <a:gd name="connsiteX1" fmla="*/ 441325 w 441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325">
                <a:moveTo>
                  <a:pt x="0" y="0"/>
                </a:moveTo>
                <a:lnTo>
                  <a:pt x="4413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075" y="2130425"/>
            <a:ext cx="1455738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Superior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2413" y="2909888"/>
            <a:ext cx="1592262" cy="7318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Outline of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1732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mandibular</a:t>
            </a:r>
            <a:endParaRPr lang="en-US" sz="1732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2" b="1" dirty="0" err="1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fossa</a:t>
            </a:r>
            <a:endParaRPr lang="en-US" sz="1732" b="1" dirty="0">
              <a:solidFill>
                <a:srgbClr val="231F2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725" y="5416550"/>
            <a:ext cx="8139113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Lateral excursion: lateral (side-to-side) movements of the mandible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sz="9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39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8.2</a:t>
            </a:r>
            <a:endParaRPr lang="en-US" altLang="en-US" dirty="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Dislocation of TMJ is most common because of shallow socket of joint</a:t>
            </a:r>
          </a:p>
          <a:p>
            <a:r>
              <a:rPr lang="en-US" altLang="en-US" smtClean="0"/>
              <a:t>Almost always dislocates anteriorly, causing mouth to remain open</a:t>
            </a:r>
          </a:p>
          <a:p>
            <a:pPr lvl="1"/>
            <a:r>
              <a:rPr lang="en-US" altLang="en-US" smtClean="0"/>
              <a:t>To realign, physician must push mandible back into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7208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8.2</a:t>
            </a:r>
            <a:endParaRPr lang="en-US" altLang="en-US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Symptoms: ear and face pain, tender muscles, popping sounds when opening mouth, joint stiffness</a:t>
            </a:r>
          </a:p>
          <a:p>
            <a:r>
              <a:rPr lang="en-US" altLang="en-US" smtClean="0"/>
              <a:t>Usually caused by grinding teeth, but can also be due to jaw trauma or poor occlusion of teeth</a:t>
            </a:r>
          </a:p>
          <a:p>
            <a:pPr lvl="1"/>
            <a:r>
              <a:rPr lang="en-US" altLang="en-US" smtClean="0"/>
              <a:t>Treatment for grinding teeth includes bite plate  </a:t>
            </a:r>
          </a:p>
          <a:p>
            <a:pPr lvl="1"/>
            <a:r>
              <a:rPr lang="en-US" altLang="en-US" smtClean="0"/>
              <a:t>Relaxing jaw muscles helps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15909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 smtClean="0"/>
              <a:t>8.6  Disorders of Joints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Common Joint Injuries</a:t>
            </a:r>
          </a:p>
          <a:p>
            <a:pPr>
              <a:defRPr/>
            </a:pPr>
            <a:r>
              <a:rPr lang="en-US" altLang="en-US" sz="2800" b="1" dirty="0" smtClean="0"/>
              <a:t>Cartilage tears</a:t>
            </a:r>
            <a:r>
              <a:rPr lang="en-US" altLang="en-US" sz="2800" dirty="0" smtClean="0"/>
              <a:t> </a:t>
            </a:r>
          </a:p>
          <a:p>
            <a:pPr lvl="1">
              <a:defRPr/>
            </a:pPr>
            <a:r>
              <a:rPr lang="en-US" altLang="en-US" sz="2600" dirty="0" smtClean="0"/>
              <a:t>Due to compression and shear stress</a:t>
            </a:r>
          </a:p>
          <a:p>
            <a:pPr lvl="1">
              <a:defRPr/>
            </a:pPr>
            <a:r>
              <a:rPr lang="en-US" altLang="en-US" sz="2600" dirty="0" smtClean="0"/>
              <a:t>Fragments may cause joint to lock or bind</a:t>
            </a:r>
          </a:p>
          <a:p>
            <a:pPr lvl="1">
              <a:defRPr/>
            </a:pPr>
            <a:r>
              <a:rPr lang="en-US" altLang="en-US" sz="2600" dirty="0" smtClean="0"/>
              <a:t>Cartilage rarely repairs itself</a:t>
            </a:r>
          </a:p>
          <a:p>
            <a:pPr lvl="1">
              <a:defRPr/>
            </a:pPr>
            <a:r>
              <a:rPr lang="en-US" altLang="en-US" sz="2600" dirty="0" smtClean="0"/>
              <a:t>Repaired with </a:t>
            </a:r>
            <a:r>
              <a:rPr lang="en-US" altLang="en-US" sz="2600" b="1" dirty="0" smtClean="0"/>
              <a:t>arthroscopic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surgery</a:t>
            </a:r>
          </a:p>
          <a:p>
            <a:pPr lvl="1">
              <a:defRPr/>
            </a:pPr>
            <a:r>
              <a:rPr lang="en-US" altLang="en-US" sz="2600" dirty="0" smtClean="0"/>
              <a:t>Partial menisci removal renders joint less stable but mobile; complete removal leads to osteoarthritis</a:t>
            </a:r>
          </a:p>
          <a:p>
            <a:pPr lvl="1">
              <a:defRPr/>
            </a:pPr>
            <a:r>
              <a:rPr lang="en-US" altLang="en-US" sz="2600" dirty="0" smtClean="0"/>
              <a:t>Meniscal transplant possible in younger patients</a:t>
            </a:r>
          </a:p>
          <a:p>
            <a:pPr lvl="1">
              <a:defRPr/>
            </a:pPr>
            <a:r>
              <a:rPr lang="en-US" altLang="en-US" sz="2600" dirty="0" smtClean="0"/>
              <a:t>Perhaps meniscus grown from own stem cells in future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32993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5" descr="58-figure_08_13_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152525"/>
            <a:ext cx="66452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Figure 8.13 Arthroscopic photograph of a torn medial meniscus.</a:t>
            </a:r>
          </a:p>
        </p:txBody>
      </p:sp>
      <p:grpSp>
        <p:nvGrpSpPr>
          <p:cNvPr id="129029" name="Group 12"/>
          <p:cNvGrpSpPr>
            <a:grpSpLocks/>
          </p:cNvGrpSpPr>
          <p:nvPr/>
        </p:nvGrpSpPr>
        <p:grpSpPr bwMode="auto">
          <a:xfrm>
            <a:off x="3883025" y="3054350"/>
            <a:ext cx="842963" cy="728663"/>
            <a:chOff x="3882645" y="2989286"/>
            <a:chExt cx="843947" cy="727869"/>
          </a:xfrm>
        </p:grpSpPr>
        <p:sp>
          <p:nvSpPr>
            <p:cNvPr id="11" name="Freeform 3"/>
            <p:cNvSpPr/>
            <p:nvPr/>
          </p:nvSpPr>
          <p:spPr>
            <a:xfrm>
              <a:off x="3882645" y="2989286"/>
              <a:ext cx="448198" cy="710425"/>
            </a:xfrm>
            <a:custGeom>
              <a:avLst/>
              <a:gdLst>
                <a:gd name="connsiteX0" fmla="*/ 439166 w 448691"/>
                <a:gd name="connsiteY0" fmla="*/ 701675 h 711200"/>
                <a:gd name="connsiteX1" fmla="*/ 9525 w 448691"/>
                <a:gd name="connsiteY1" fmla="*/ 9525 h 7112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48691" h="711200">
                  <a:moveTo>
                    <a:pt x="439166" y="701675"/>
                  </a:moveTo>
                  <a:lnTo>
                    <a:pt x="9525" y="9525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>
              <a:off x="4307003" y="3679097"/>
              <a:ext cx="419589" cy="38058"/>
            </a:xfrm>
            <a:custGeom>
              <a:avLst/>
              <a:gdLst>
                <a:gd name="connsiteX0" fmla="*/ 409829 w 419354"/>
                <a:gd name="connsiteY0" fmla="*/ 9525 h 38100"/>
                <a:gd name="connsiteX1" fmla="*/ 9525 w 419354"/>
                <a:gd name="connsiteY1" fmla="*/ 1004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19354" h="38100">
                  <a:moveTo>
                    <a:pt x="409829" y="9525"/>
                  </a:moveTo>
                  <a:lnTo>
                    <a:pt x="9525" y="10045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75125" y="1346200"/>
            <a:ext cx="706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Femur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449888" y="2311400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Meniscus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770438" y="3613150"/>
            <a:ext cx="10636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Tear in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meniscus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963988" y="4902200"/>
            <a:ext cx="534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Tibia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sz="9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2006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/>
              <a:t>Common Joint Injuries (cont.)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Sprains</a:t>
            </a:r>
          </a:p>
          <a:p>
            <a:pPr lvl="1"/>
            <a:r>
              <a:rPr lang="en-US" altLang="en-US" dirty="0" smtClean="0"/>
              <a:t>Reinforcing ligaments are stretched or torn</a:t>
            </a:r>
          </a:p>
          <a:p>
            <a:pPr lvl="1"/>
            <a:r>
              <a:rPr lang="en-US" altLang="en-US" dirty="0" smtClean="0"/>
              <a:t>Common sites are ankle, knee, and lumbar region of back</a:t>
            </a:r>
          </a:p>
          <a:p>
            <a:pPr lvl="1"/>
            <a:r>
              <a:rPr lang="en-US" altLang="en-US" dirty="0" smtClean="0"/>
              <a:t>Partial tears repair very slowly because of poor vascularization</a:t>
            </a:r>
          </a:p>
          <a:p>
            <a:pPr lvl="1"/>
            <a:r>
              <a:rPr lang="en-US" altLang="en-US" dirty="0" smtClean="0"/>
              <a:t>Three options if torn completely</a:t>
            </a:r>
          </a:p>
          <a:p>
            <a:pPr lvl="2"/>
            <a:r>
              <a:rPr lang="en-US" altLang="en-US" dirty="0" smtClean="0"/>
              <a:t>Ends of ligaments can be sewn together</a:t>
            </a:r>
          </a:p>
          <a:p>
            <a:pPr lvl="2"/>
            <a:r>
              <a:rPr lang="en-US" altLang="en-US" dirty="0" smtClean="0"/>
              <a:t>Replaced with grafts</a:t>
            </a:r>
          </a:p>
          <a:p>
            <a:pPr lvl="2"/>
            <a:r>
              <a:rPr lang="en-US" altLang="en-US" dirty="0" smtClean="0"/>
              <a:t>Just allow time and immobilization for healing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45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>Common Joint Injuries (cont.)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Dislocations</a:t>
            </a:r>
            <a:r>
              <a:rPr lang="en-US" altLang="en-US" smtClean="0"/>
              <a:t> (</a:t>
            </a:r>
            <a:r>
              <a:rPr lang="en-US" altLang="en-US" b="1" smtClean="0"/>
              <a:t>luxations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Bones forced out of alignment</a:t>
            </a:r>
          </a:p>
          <a:p>
            <a:pPr lvl="1"/>
            <a:r>
              <a:rPr lang="en-US" altLang="en-US" smtClean="0"/>
              <a:t>Accompanied by sprains, inflammation, and difficulty moving joint</a:t>
            </a:r>
          </a:p>
          <a:p>
            <a:pPr lvl="1"/>
            <a:r>
              <a:rPr lang="en-US" altLang="en-US" smtClean="0"/>
              <a:t>Caused by serious falls or contact sports </a:t>
            </a:r>
          </a:p>
          <a:p>
            <a:pPr lvl="1"/>
            <a:r>
              <a:rPr lang="en-US" altLang="en-US" smtClean="0"/>
              <a:t>Must be reduced to treat</a:t>
            </a:r>
          </a:p>
          <a:p>
            <a:r>
              <a:rPr lang="en-US" altLang="en-US" i="1" smtClean="0"/>
              <a:t>Subluxation</a:t>
            </a:r>
            <a:r>
              <a:rPr lang="en-US" altLang="en-US" smtClean="0"/>
              <a:t>: partial dislocation of a joint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Syndesmoses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connected by ligaments, bands of fibrous tissue</a:t>
            </a:r>
          </a:p>
          <a:p>
            <a:r>
              <a:rPr lang="en-US" altLang="en-US" dirty="0" smtClean="0"/>
              <a:t>Fiber length varies, so movement varies</a:t>
            </a:r>
          </a:p>
          <a:p>
            <a:pPr lvl="1"/>
            <a:r>
              <a:rPr lang="en-US" altLang="en-US" dirty="0" smtClean="0"/>
              <a:t>Short fibers offer little to no movement </a:t>
            </a:r>
          </a:p>
          <a:p>
            <a:pPr lvl="2"/>
            <a:r>
              <a:rPr lang="en-US" altLang="en-US" dirty="0" smtClean="0"/>
              <a:t>Example: inferior tibiofibular joint</a:t>
            </a:r>
          </a:p>
          <a:p>
            <a:pPr lvl="1"/>
            <a:r>
              <a:rPr lang="en-US" altLang="en-US" dirty="0" smtClean="0"/>
              <a:t>Longer fibers offer a larger amount of movement</a:t>
            </a:r>
          </a:p>
          <a:p>
            <a:pPr lvl="2"/>
            <a:r>
              <a:rPr lang="en-US" altLang="en-US" dirty="0" smtClean="0"/>
              <a:t>Example: interosseous membrane connecting radius and ulna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title"/>
          </p:nvPr>
        </p:nvSpPr>
        <p:spPr>
          <a:xfrm>
            <a:off x="59267" y="76200"/>
            <a:ext cx="9084733" cy="380999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Inflammatory and Degenerative Conditions</a:t>
            </a:r>
          </a:p>
        </p:txBody>
      </p:sp>
      <p:sp>
        <p:nvSpPr>
          <p:cNvPr id="13414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Bursitis</a:t>
            </a:r>
          </a:p>
          <a:p>
            <a:pPr lvl="1"/>
            <a:r>
              <a:rPr lang="en-US" altLang="en-US" dirty="0" smtClean="0"/>
              <a:t>Inflammation of bursa, usually caused by blow or friction</a:t>
            </a:r>
          </a:p>
          <a:p>
            <a:pPr lvl="1"/>
            <a:r>
              <a:rPr lang="en-US" altLang="en-US" dirty="0" smtClean="0"/>
              <a:t>Treated with rest and ice and, if severe, anti-inflammatory drugs</a:t>
            </a:r>
          </a:p>
          <a:p>
            <a:r>
              <a:rPr lang="en-US" altLang="en-US" b="1" dirty="0" smtClean="0"/>
              <a:t>Tendonitis</a:t>
            </a:r>
          </a:p>
          <a:p>
            <a:pPr lvl="1"/>
            <a:r>
              <a:rPr lang="en-US" altLang="en-US" dirty="0" smtClean="0"/>
              <a:t>Inflammation of tendon sheaths, typically caused by overuse</a:t>
            </a:r>
          </a:p>
          <a:p>
            <a:pPr lvl="1"/>
            <a:r>
              <a:rPr lang="en-US" altLang="en-US" dirty="0" smtClean="0"/>
              <a:t>Symptoms and treatment similar to those of bursitis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12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Inflammatory and Degenerative Conditions (cont.)</a:t>
            </a:r>
          </a:p>
        </p:txBody>
      </p:sp>
      <p:sp>
        <p:nvSpPr>
          <p:cNvPr id="1361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Arthritis</a:t>
            </a:r>
          </a:p>
          <a:p>
            <a:pPr lvl="1"/>
            <a:r>
              <a:rPr lang="en-US" altLang="en-US" smtClean="0"/>
              <a:t>&gt;100 different types of inflammatory or degenerative diseases that damage joints</a:t>
            </a:r>
          </a:p>
          <a:p>
            <a:pPr lvl="1"/>
            <a:r>
              <a:rPr lang="en-US" altLang="en-US" smtClean="0"/>
              <a:t>Most widespread crippling disease in the U.S.</a:t>
            </a:r>
          </a:p>
          <a:p>
            <a:pPr lvl="1"/>
            <a:r>
              <a:rPr lang="en-US" altLang="en-US" smtClean="0"/>
              <a:t>Symptoms: pain, stiffness, and swelling of joint</a:t>
            </a:r>
          </a:p>
          <a:p>
            <a:pPr lvl="1"/>
            <a:r>
              <a:rPr lang="en-US" altLang="en-US" smtClean="0"/>
              <a:t>Acute forms: caused by bacteria, treated with antibiotics</a:t>
            </a:r>
          </a:p>
          <a:p>
            <a:pPr lvl="1"/>
            <a:r>
              <a:rPr lang="en-US" altLang="en-US" smtClean="0"/>
              <a:t>Chronic forms: </a:t>
            </a:r>
            <a:r>
              <a:rPr lang="en-US" altLang="en-US" b="1" smtClean="0"/>
              <a:t>osteoarthritis</a:t>
            </a:r>
            <a:r>
              <a:rPr lang="en-US" altLang="en-US" smtClean="0"/>
              <a:t>, </a:t>
            </a:r>
            <a:r>
              <a:rPr lang="en-US" altLang="en-US" b="1" smtClean="0"/>
              <a:t>rheumatoid</a:t>
            </a:r>
            <a:r>
              <a:rPr lang="en-US" altLang="en-US" smtClean="0"/>
              <a:t> </a:t>
            </a:r>
            <a:r>
              <a:rPr lang="en-US" altLang="en-US" b="1" smtClean="0"/>
              <a:t>arthritis</a:t>
            </a:r>
            <a:r>
              <a:rPr lang="en-US" altLang="en-US" smtClean="0"/>
              <a:t>, and </a:t>
            </a:r>
            <a:r>
              <a:rPr lang="en-US" altLang="en-US" b="1" smtClean="0"/>
              <a:t>gouty</a:t>
            </a:r>
            <a:r>
              <a:rPr lang="en-US" altLang="en-US" smtClean="0"/>
              <a:t> </a:t>
            </a:r>
            <a:r>
              <a:rPr lang="en-US" altLang="en-US" b="1" smtClean="0"/>
              <a:t>arthritis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41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Inflammatory and Degenerative Conditions (cont.)</a:t>
            </a:r>
          </a:p>
        </p:txBody>
      </p:sp>
      <p:sp>
        <p:nvSpPr>
          <p:cNvPr id="1382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Osteoarthritis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OA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Most common type of arthritis</a:t>
            </a:r>
          </a:p>
          <a:p>
            <a:pPr lvl="1"/>
            <a:r>
              <a:rPr lang="en-US" altLang="en-US" dirty="0" smtClean="0"/>
              <a:t>Irreversible, degenerative (“wear-and-tear”) arthritis</a:t>
            </a:r>
          </a:p>
          <a:p>
            <a:pPr lvl="1"/>
            <a:r>
              <a:rPr lang="en-US" altLang="en-US" dirty="0" smtClean="0"/>
              <a:t>May reflect excessive release of enzymes that break down articular cartilage</a:t>
            </a:r>
          </a:p>
          <a:p>
            <a:pPr lvl="2"/>
            <a:r>
              <a:rPr lang="en-US" altLang="en-US" dirty="0" smtClean="0"/>
              <a:t>Cartilage is broken down faster than it is replaced</a:t>
            </a:r>
          </a:p>
          <a:p>
            <a:pPr lvl="2"/>
            <a:r>
              <a:rPr lang="en-US" altLang="en-US" dirty="0" smtClean="0"/>
              <a:t>Bone spurs (osteophytes) may form from thickened ends of bones</a:t>
            </a:r>
          </a:p>
          <a:p>
            <a:pPr lvl="1"/>
            <a:r>
              <a:rPr lang="en-US" altLang="en-US" dirty="0" smtClean="0"/>
              <a:t>By age 85, half of Americans develop OA, more women than 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57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Inflammatory and Degenerative Conditions (cont.)</a:t>
            </a:r>
          </a:p>
        </p:txBody>
      </p:sp>
      <p:sp>
        <p:nvSpPr>
          <p:cNvPr id="1402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Osteoarthritis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OA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(cont.)</a:t>
            </a:r>
          </a:p>
          <a:p>
            <a:pPr lvl="1"/>
            <a:r>
              <a:rPr lang="en-US" altLang="en-US" dirty="0" smtClean="0"/>
              <a:t>OA is usually part of normal aging process</a:t>
            </a:r>
          </a:p>
          <a:p>
            <a:pPr lvl="1"/>
            <a:r>
              <a:rPr lang="en-US" altLang="en-US" dirty="0" smtClean="0"/>
              <a:t>Joints may be stiff and make crunching noise referred to as </a:t>
            </a:r>
            <a:r>
              <a:rPr lang="en-US" altLang="en-US" i="1" dirty="0" smtClean="0"/>
              <a:t>crepitus</a:t>
            </a:r>
            <a:r>
              <a:rPr lang="en-US" altLang="en-US" dirty="0" smtClean="0"/>
              <a:t>, especially upon rising</a:t>
            </a:r>
          </a:p>
          <a:p>
            <a:pPr lvl="1"/>
            <a:r>
              <a:rPr lang="en-US" altLang="en-US" dirty="0" smtClean="0"/>
              <a:t>Treatment: moderate activity, mild pain relievers, capsaicin creams</a:t>
            </a:r>
          </a:p>
          <a:p>
            <a:pPr lvl="2"/>
            <a:r>
              <a:rPr lang="en-US" altLang="en-US" dirty="0" smtClean="0"/>
              <a:t>Glucosamine, chondroitin sulfate, and nutritional supplements not effective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24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Inflammatory and Degenerative Conditions (cont.)</a:t>
            </a:r>
          </a:p>
        </p:txBody>
      </p:sp>
      <p:sp>
        <p:nvSpPr>
          <p:cNvPr id="142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Rheumatoid</a:t>
            </a:r>
            <a:r>
              <a:rPr lang="en-US" altLang="en-US" smtClean="0"/>
              <a:t> </a:t>
            </a:r>
            <a:r>
              <a:rPr lang="en-US" altLang="en-US" b="1" smtClean="0"/>
              <a:t>arthritis</a:t>
            </a:r>
            <a:r>
              <a:rPr lang="en-US" altLang="en-US" smtClean="0"/>
              <a:t> (</a:t>
            </a:r>
            <a:r>
              <a:rPr lang="en-US" altLang="en-US" b="1" smtClean="0"/>
              <a:t>RA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Chronic, inflammatory, </a:t>
            </a:r>
            <a:r>
              <a:rPr lang="en-US" altLang="en-US" i="1" smtClean="0"/>
              <a:t>autoimmune</a:t>
            </a:r>
            <a:r>
              <a:rPr lang="en-US" altLang="en-US" smtClean="0"/>
              <a:t> </a:t>
            </a:r>
            <a:r>
              <a:rPr lang="en-US" altLang="en-US" i="1" smtClean="0"/>
              <a:t>disease</a:t>
            </a:r>
            <a:r>
              <a:rPr lang="en-US" altLang="en-US" smtClean="0"/>
              <a:t> of unknown cause</a:t>
            </a:r>
          </a:p>
          <a:p>
            <a:pPr lvl="2"/>
            <a:r>
              <a:rPr lang="en-US" altLang="en-US" smtClean="0"/>
              <a:t>Immune system attacks own cells </a:t>
            </a:r>
          </a:p>
          <a:p>
            <a:pPr lvl="1"/>
            <a:r>
              <a:rPr lang="en-US" altLang="en-US" smtClean="0"/>
              <a:t>Usually arises between ages 40 and 50, but may occur at any age; affects three times as many women as men</a:t>
            </a:r>
          </a:p>
          <a:p>
            <a:pPr lvl="1"/>
            <a:r>
              <a:rPr lang="en-US" altLang="en-US" smtClean="0"/>
              <a:t>Signs and symptoms include joint pain and swelling (usually bilateral), anemia, osteoporosis, muscle weakness, and cardiovascular problems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47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4"/>
          <p:cNvSpPr>
            <a:spLocks noGrp="1"/>
          </p:cNvSpPr>
          <p:nvPr>
            <p:ph type="title"/>
          </p:nvPr>
        </p:nvSpPr>
        <p:spPr>
          <a:xfrm>
            <a:off x="27709" y="15240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Inflammatory and Degenerative Conditions (cont.)</a:t>
            </a:r>
          </a:p>
        </p:txBody>
      </p:sp>
      <p:sp>
        <p:nvSpPr>
          <p:cNvPr id="1443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Rheumatoid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arthritis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RA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(cont.)</a:t>
            </a:r>
          </a:p>
          <a:p>
            <a:pPr lvl="1"/>
            <a:r>
              <a:rPr lang="en-US" altLang="en-US" dirty="0" smtClean="0"/>
              <a:t>RA begins with inflammation of synovial membrane (</a:t>
            </a:r>
            <a:r>
              <a:rPr lang="en-US" altLang="en-US" i="1" dirty="0" smtClean="0"/>
              <a:t>synovitis</a:t>
            </a:r>
            <a:r>
              <a:rPr lang="en-US" altLang="en-US" dirty="0" smtClean="0"/>
              <a:t>) of affected joint</a:t>
            </a:r>
          </a:p>
          <a:p>
            <a:pPr lvl="1"/>
            <a:r>
              <a:rPr lang="en-US" altLang="en-US" dirty="0" smtClean="0"/>
              <a:t>Inflammatory blood cells migrate to joint, release inflammatory chemicals that destroy tissues </a:t>
            </a:r>
          </a:p>
          <a:p>
            <a:pPr lvl="1"/>
            <a:r>
              <a:rPr lang="en-US" altLang="en-US" dirty="0" smtClean="0"/>
              <a:t>Synovial fluid accumulates, </a:t>
            </a:r>
            <a:r>
              <a:rPr lang="en-US" altLang="en-US" dirty="0" smtClean="0">
                <a:sym typeface="Wingdings" panose="05000000000000000000" pitchFamily="2" charset="2"/>
              </a:rPr>
              <a:t>causing joint swelling</a:t>
            </a:r>
          </a:p>
          <a:p>
            <a:pPr lvl="1"/>
            <a:r>
              <a:rPr lang="en-US" altLang="en-US" dirty="0" smtClean="0"/>
              <a:t>Inflamed synovial membrane thickens into abnormal </a:t>
            </a:r>
            <a:r>
              <a:rPr lang="en-US" altLang="en-US" b="1" dirty="0" smtClean="0"/>
              <a:t>pannus</a:t>
            </a:r>
            <a:r>
              <a:rPr lang="en-US" altLang="en-US" dirty="0" smtClean="0"/>
              <a:t> tissue that clings to articular cartilage</a:t>
            </a:r>
          </a:p>
          <a:p>
            <a:pPr lvl="1"/>
            <a:r>
              <a:rPr lang="en-US" altLang="en-US" dirty="0" smtClean="0"/>
              <a:t>Pannus erodes cartilage, scar tissue forms and connects articulating bone ends (</a:t>
            </a:r>
            <a:r>
              <a:rPr lang="en-US" altLang="en-US" i="1" dirty="0" err="1" smtClean="0"/>
              <a:t>ankylosis</a:t>
            </a:r>
            <a:r>
              <a:rPr lang="en-US" altLang="en-US" dirty="0" smtClean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55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Inflammatory and Degenerative Conditions (cont.)</a:t>
            </a:r>
          </a:p>
        </p:txBody>
      </p:sp>
      <p:sp>
        <p:nvSpPr>
          <p:cNvPr id="1464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Rheumatoid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arthritis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RA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(cont.)</a:t>
            </a:r>
          </a:p>
          <a:p>
            <a:pPr lvl="1"/>
            <a:r>
              <a:rPr lang="en-US" altLang="en-US" dirty="0" smtClean="0"/>
              <a:t>Treatment includes steroidal and nonsteroidal anti-inflammatory drugs to decrease pain and inflammation</a:t>
            </a:r>
          </a:p>
          <a:p>
            <a:pPr lvl="1"/>
            <a:r>
              <a:rPr lang="en-US" altLang="en-US" dirty="0" smtClean="0"/>
              <a:t>Disruption of destruction of joints by immune system</a:t>
            </a:r>
          </a:p>
          <a:p>
            <a:pPr lvl="2"/>
            <a:r>
              <a:rPr lang="en-US" altLang="en-US" dirty="0" smtClean="0"/>
              <a:t>Immune suppressants slow autoimmune reaction</a:t>
            </a:r>
          </a:p>
          <a:p>
            <a:pPr lvl="2"/>
            <a:r>
              <a:rPr lang="en-US" altLang="en-US" dirty="0" smtClean="0"/>
              <a:t>Some agents target </a:t>
            </a:r>
            <a:r>
              <a:rPr lang="en-US" altLang="en-US" i="1" dirty="0" smtClean="0"/>
              <a:t>tumor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necrosis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factor</a:t>
            </a:r>
            <a:r>
              <a:rPr lang="en-US" altLang="en-US" dirty="0" smtClean="0"/>
              <a:t> to block action of inflammatory chemicals</a:t>
            </a:r>
          </a:p>
          <a:p>
            <a:pPr lvl="1"/>
            <a:r>
              <a:rPr lang="en-US" altLang="en-US" dirty="0" smtClean="0"/>
              <a:t>Can replace joint with prosthesis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79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6" descr="figure_08_14_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163638"/>
            <a:ext cx="66389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Figure 8.14 A hand deformed by rheumatoid arthritis.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sz="9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19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Inflammatory and Degenerative Conditions (cont.)</a:t>
            </a:r>
          </a:p>
        </p:txBody>
      </p:sp>
      <p:sp>
        <p:nvSpPr>
          <p:cNvPr id="14950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Gouty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arthritis</a:t>
            </a:r>
          </a:p>
          <a:p>
            <a:pPr lvl="1"/>
            <a:r>
              <a:rPr lang="en-US" altLang="en-US" dirty="0" smtClean="0"/>
              <a:t>Deposition of uric acid crystals in joints and soft tissues, followed by inflammation</a:t>
            </a:r>
          </a:p>
          <a:p>
            <a:pPr lvl="1"/>
            <a:r>
              <a:rPr lang="en-US" altLang="en-US" dirty="0" smtClean="0"/>
              <a:t>More common in men </a:t>
            </a:r>
          </a:p>
          <a:p>
            <a:pPr lvl="1"/>
            <a:r>
              <a:rPr lang="en-US" altLang="en-US" dirty="0" smtClean="0"/>
              <a:t>Typically affects joint at base of great toe</a:t>
            </a:r>
          </a:p>
          <a:p>
            <a:pPr lvl="1"/>
            <a:r>
              <a:rPr lang="en-US" altLang="en-US" dirty="0" smtClean="0"/>
              <a:t>In untreated gouty arthritis, bone ends fuse and immobilize joint</a:t>
            </a:r>
          </a:p>
          <a:p>
            <a:pPr lvl="1"/>
            <a:r>
              <a:rPr lang="en-US" altLang="en-US" dirty="0" smtClean="0"/>
              <a:t>Treatment: drugs, plenty of water, avoidance of alcohol and foods high in purines, such as liver, kidneys, and sardines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2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Inflammatory and Degenerative Conditions (cont.)</a:t>
            </a:r>
          </a:p>
        </p:txBody>
      </p:sp>
      <p:sp>
        <p:nvSpPr>
          <p:cNvPr id="15155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Lyme</a:t>
            </a:r>
            <a:r>
              <a:rPr lang="en-US" altLang="en-US" smtClean="0"/>
              <a:t> </a:t>
            </a:r>
            <a:r>
              <a:rPr lang="en-US" altLang="en-US" b="1" smtClean="0"/>
              <a:t>disease</a:t>
            </a:r>
          </a:p>
          <a:p>
            <a:pPr lvl="1"/>
            <a:r>
              <a:rPr lang="en-US" altLang="en-US" smtClean="0"/>
              <a:t>Caused by bacteria transmitted by tick bites</a:t>
            </a:r>
          </a:p>
          <a:p>
            <a:pPr lvl="1"/>
            <a:r>
              <a:rPr lang="en-US" altLang="en-US" smtClean="0"/>
              <a:t>Symptoms: skin rash, flu-like symptoms, and foggy thinking</a:t>
            </a:r>
          </a:p>
          <a:p>
            <a:pPr lvl="1"/>
            <a:r>
              <a:rPr lang="en-US" altLang="en-US" smtClean="0"/>
              <a:t>May lead to joint pain and arthritis</a:t>
            </a:r>
          </a:p>
          <a:p>
            <a:pPr lvl="1"/>
            <a:r>
              <a:rPr lang="en-US" altLang="en-US" smtClean="0"/>
              <a:t>Treatment</a:t>
            </a:r>
          </a:p>
          <a:p>
            <a:pPr lvl="2"/>
            <a:r>
              <a:rPr lang="en-US" altLang="en-US" smtClean="0"/>
              <a:t>Long course of antibiotics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67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6-figure_08_01b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12" y="204216"/>
            <a:ext cx="384657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8.1b Fibrous joints.</a:t>
            </a:r>
            <a:endParaRPr lang="en-US" dirty="0"/>
          </a:p>
        </p:txBody>
      </p:sp>
      <p:sp>
        <p:nvSpPr>
          <p:cNvPr id="7" name="Freeform 3"/>
          <p:cNvSpPr/>
          <p:nvPr/>
        </p:nvSpPr>
        <p:spPr>
          <a:xfrm>
            <a:off x="4107389" y="3006271"/>
            <a:ext cx="1431036" cy="34239"/>
          </a:xfrm>
          <a:custGeom>
            <a:avLst/>
            <a:gdLst>
              <a:gd name="connsiteX0" fmla="*/ 1422475 w 1431036"/>
              <a:gd name="connsiteY0" fmla="*/ 8559 h 34239"/>
              <a:gd name="connsiteX1" fmla="*/ 8559 w 1431036"/>
              <a:gd name="connsiteY1" fmla="*/ 8559 h 3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1036" h="34239">
                <a:moveTo>
                  <a:pt x="1422475" y="8559"/>
                </a:moveTo>
                <a:lnTo>
                  <a:pt x="8559" y="855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871078" y="3273575"/>
            <a:ext cx="667346" cy="34239"/>
          </a:xfrm>
          <a:custGeom>
            <a:avLst/>
            <a:gdLst>
              <a:gd name="connsiteX0" fmla="*/ 658786 w 667346"/>
              <a:gd name="connsiteY0" fmla="*/ 8559 h 34239"/>
              <a:gd name="connsiteX1" fmla="*/ 8559 w 667346"/>
              <a:gd name="connsiteY1" fmla="*/ 8559 h 3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7346" h="34239">
                <a:moveTo>
                  <a:pt x="658786" y="8559"/>
                </a:moveTo>
                <a:lnTo>
                  <a:pt x="8559" y="855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4284072" y="5399802"/>
            <a:ext cx="1065910" cy="813320"/>
          </a:xfrm>
          <a:custGeom>
            <a:avLst/>
            <a:gdLst>
              <a:gd name="connsiteX0" fmla="*/ 1057350 w 1065910"/>
              <a:gd name="connsiteY0" fmla="*/ 804760 h 813320"/>
              <a:gd name="connsiteX1" fmla="*/ 854506 w 1065910"/>
              <a:gd name="connsiteY1" fmla="*/ 804760 h 813320"/>
              <a:gd name="connsiteX2" fmla="*/ 8559 w 1065910"/>
              <a:gd name="connsiteY2" fmla="*/ 8559 h 813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5910" h="813320">
                <a:moveTo>
                  <a:pt x="1057350" y="804760"/>
                </a:moveTo>
                <a:lnTo>
                  <a:pt x="854506" y="804760"/>
                </a:lnTo>
                <a:lnTo>
                  <a:pt x="8559" y="855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4620" y="279401"/>
            <a:ext cx="1734449" cy="290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7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Syndesmosis</a:t>
            </a:r>
            <a:endParaRPr lang="en-US" sz="1887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022" y="776286"/>
            <a:ext cx="3520066" cy="68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Joint held together by a ligament.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Fibrous tissue can vary in length,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but is longer than in sutures.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5300" y="2879725"/>
            <a:ext cx="557845" cy="2280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Fibula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5300" y="3154363"/>
            <a:ext cx="438966" cy="2280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Tibia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6388" y="6075363"/>
            <a:ext cx="841577" cy="2280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2" b="1" dirty="0">
                <a:solidFill>
                  <a:srgbClr val="231F20"/>
                </a:solidFill>
                <a:latin typeface="Arial" pitchFamily="34" charset="0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Gomphoses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Peg-in-socket joints</a:t>
            </a:r>
          </a:p>
          <a:p>
            <a:r>
              <a:rPr lang="en-US" altLang="en-US" dirty="0" smtClean="0"/>
              <a:t>Only examples are the teeth in alveolar sockets</a:t>
            </a:r>
          </a:p>
          <a:p>
            <a:r>
              <a:rPr lang="en-US" altLang="en-US" dirty="0" smtClean="0"/>
              <a:t>Fibrous connection is the </a:t>
            </a:r>
            <a:r>
              <a:rPr lang="en-US" altLang="en-US" b="1" dirty="0" smtClean="0"/>
              <a:t>periodontal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ligament</a:t>
            </a:r>
          </a:p>
          <a:p>
            <a:pPr lvl="1"/>
            <a:r>
              <a:rPr lang="en-US" altLang="en-US" dirty="0" smtClean="0"/>
              <a:t>Holds tooth in socket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rieb_HAP10" id="{489B1BA8-2199-4CF3-A19D-C2FFDDD645D5}" vid="{78E7D9BB-2F4B-4C40-8153-3041FDBDC148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HD:Users:premedia:Desktop:11-0597_PPT_Template_PMG.pot</Template>
  <TotalTime>2225</TotalTime>
  <Words>3493</Words>
  <Application>Microsoft Office PowerPoint</Application>
  <PresentationFormat>On-screen Show (4:3)</PresentationFormat>
  <Paragraphs>716</Paragraphs>
  <Slides>79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50</vt:i4>
      </vt:variant>
      <vt:variant>
        <vt:lpstr>Slide Titles</vt:lpstr>
      </vt:variant>
      <vt:variant>
        <vt:i4>79</vt:i4>
      </vt:variant>
    </vt:vector>
  </HeadingPairs>
  <TitlesOfParts>
    <vt:vector size="129" baseType="lpstr">
      <vt:lpstr>Marieb_HAP10</vt:lpstr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PowerPoint Presentation</vt:lpstr>
      <vt:lpstr>8.1  Classification of Joints  </vt:lpstr>
      <vt:lpstr>8.1  Classification of Joints </vt:lpstr>
      <vt:lpstr>8.2  Fibrous Joints</vt:lpstr>
      <vt:lpstr>Sutures</vt:lpstr>
      <vt:lpstr>Figure 8.1a Fibrous joints.</vt:lpstr>
      <vt:lpstr>Syndesmoses</vt:lpstr>
      <vt:lpstr>Figure 8.1b Fibrous joints.</vt:lpstr>
      <vt:lpstr>Gomphoses</vt:lpstr>
      <vt:lpstr>Figure 8.1c Fibrous joints.</vt:lpstr>
      <vt:lpstr>8.3  Cartilaginous Joints</vt:lpstr>
      <vt:lpstr>Synchondroses</vt:lpstr>
      <vt:lpstr>Figure 8.2a Cartilaginous joints.</vt:lpstr>
      <vt:lpstr>Symphyses</vt:lpstr>
      <vt:lpstr>Figure 8.2b Cartilaginous joints.</vt:lpstr>
      <vt:lpstr>8.4  Synovial Joints</vt:lpstr>
      <vt:lpstr>General Structure</vt:lpstr>
      <vt:lpstr>General Structure (cont.)</vt:lpstr>
      <vt:lpstr>General Structure (cont.)</vt:lpstr>
      <vt:lpstr>Figure 8.3 General structure of a synovial joint.</vt:lpstr>
      <vt:lpstr>General Structure (cont.)</vt:lpstr>
      <vt:lpstr>Bursae and Tendon Sheaths</vt:lpstr>
      <vt:lpstr>Figure 8.4a Bursae and tendon sheaths.</vt:lpstr>
      <vt:lpstr>Figure 8.4b Bursae and tendon sheaths.</vt:lpstr>
      <vt:lpstr>Factors Influencing Stability of Synovial Joints</vt:lpstr>
      <vt:lpstr>Table 8.2-1 Structural and Functional Characteristics of Body Joints</vt:lpstr>
      <vt:lpstr>Table 8.2-2 Structural and Functional Characteristics of Body Joints (continued)</vt:lpstr>
      <vt:lpstr>Table 8.2-3 Structural and Functional Characteristics of Body Joints (continued)</vt:lpstr>
      <vt:lpstr>Table 8.2-3 Structural and Functional Characteristics of Body Joints (continued)</vt:lpstr>
      <vt:lpstr>Movements Allowed by Synovial Joints</vt:lpstr>
      <vt:lpstr>Movements Allowed by Synovial Joints (cont.)</vt:lpstr>
      <vt:lpstr>Movements Allowed by Synovial Joints (cont.)</vt:lpstr>
      <vt:lpstr>Figure 8.5a Movements allowed by synovial joints.</vt:lpstr>
      <vt:lpstr>Movements Allowed by Synovial Joints (cont.)</vt:lpstr>
      <vt:lpstr>Figure 8.5b Movements allowed by synovial joints.</vt:lpstr>
      <vt:lpstr>Figure 8.5c Movements allowed by synovial joints.</vt:lpstr>
      <vt:lpstr>Figure 8.5d Movements allowed by synovial joints.</vt:lpstr>
      <vt:lpstr>Movements Allowed by Synovial Joints (cont.)</vt:lpstr>
      <vt:lpstr>Figure 8.5e Movements allowed by synovial joints.</vt:lpstr>
      <vt:lpstr>Movements Allowed by Synovial Joints (cont.)</vt:lpstr>
      <vt:lpstr>Figure 8.5f Movements allowed by synovial joints.</vt:lpstr>
      <vt:lpstr>Movements Allowed by Synovial Joints (cont.)</vt:lpstr>
      <vt:lpstr>Figure 8.6a Special body movements.</vt:lpstr>
      <vt:lpstr>Figure 8.6b Special body movements.</vt:lpstr>
      <vt:lpstr>Movements Allowed by Synovial Joints (cont.)</vt:lpstr>
      <vt:lpstr>Figure 8.6c Special body movements.</vt:lpstr>
      <vt:lpstr>Figure 8.6d Special body movements.</vt:lpstr>
      <vt:lpstr>Movements Allowed by Synovial Joints (cont.)</vt:lpstr>
      <vt:lpstr>Figure 8.6e Special body movements.</vt:lpstr>
      <vt:lpstr>Figure 8.6f Special body movements.</vt:lpstr>
      <vt:lpstr>Types of Synovial Joints</vt:lpstr>
      <vt:lpstr>Focus Figure 8.1a Six types of synovial joint shapes determine the movements that can occur at a joint.</vt:lpstr>
      <vt:lpstr>Focus Figure 8.1b Six types of synovial joint shapes determine the movements that can occur at a joint.</vt:lpstr>
      <vt:lpstr>Focus Figure 8.1c Six types of synovial joint shapes determine the movements that can occur at a joint.</vt:lpstr>
      <vt:lpstr>Focus Figure 8.1d Six types of synovial joint shapes determine the movements that can occur at a joint.</vt:lpstr>
      <vt:lpstr>Focus Figure 8.1e Six types of synovial joint shapes determine the movements that can occur at a joint.</vt:lpstr>
      <vt:lpstr>Focus Figure 8.1f Six types of synovial joint shapes determine the movements that can occur at a joint.</vt:lpstr>
      <vt:lpstr>PowerPoint Presentation</vt:lpstr>
      <vt:lpstr>Temporomandibular Joint (TMJ)</vt:lpstr>
      <vt:lpstr>Temporomandibular Joint (TMJ) (cont.)</vt:lpstr>
      <vt:lpstr>Figure 8.12a The temporomandibular (jaw) joint.</vt:lpstr>
      <vt:lpstr>Figure 8.12b The temporomandibular (jaw) joint.</vt:lpstr>
      <vt:lpstr>Figure 8.12c The temporomandibular (jaw) joint.</vt:lpstr>
      <vt:lpstr>Clinical – Homeostatic Imbalance 8.2</vt:lpstr>
      <vt:lpstr>Clinical – Homeostatic Imbalance 8.2</vt:lpstr>
      <vt:lpstr>8.6  Disorders of Joints</vt:lpstr>
      <vt:lpstr>Figure 8.13 Arthroscopic photograph of a torn medial meniscus.</vt:lpstr>
      <vt:lpstr>Common Joint Injuries (cont.)</vt:lpstr>
      <vt:lpstr>Common Joint Injuries (cont.)</vt:lpstr>
      <vt:lpstr>Inflammatory and Degenerative Conditions</vt:lpstr>
      <vt:lpstr>Inflammatory and Degenerative Conditions (cont.)</vt:lpstr>
      <vt:lpstr>Inflammatory and Degenerative Conditions (cont.)</vt:lpstr>
      <vt:lpstr>Inflammatory and Degenerative Conditions (cont.)</vt:lpstr>
      <vt:lpstr>Inflammatory and Degenerative Conditions (cont.)</vt:lpstr>
      <vt:lpstr>Inflammatory and Degenerative Conditions (cont.)</vt:lpstr>
      <vt:lpstr>Inflammatory and Degenerative Conditions (cont.)</vt:lpstr>
      <vt:lpstr>Figure 8.14 A hand deformed by rheumatoid arthritis.</vt:lpstr>
      <vt:lpstr>Inflammatory and Degenerative Conditions (cont.)</vt:lpstr>
      <vt:lpstr>Inflammatory and Degenerative Conditions (cont.)</vt:lpstr>
    </vt:vector>
  </TitlesOfParts>
  <Company>뿿_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R U</dc:creator>
  <cp:lastModifiedBy>Shelley laptop</cp:lastModifiedBy>
  <cp:revision>155</cp:revision>
  <cp:lastPrinted>2016-02-14T15:41:51Z</cp:lastPrinted>
  <dcterms:created xsi:type="dcterms:W3CDTF">2011-10-07T19:48:54Z</dcterms:created>
  <dcterms:modified xsi:type="dcterms:W3CDTF">2016-02-14T17:23:51Z</dcterms:modified>
</cp:coreProperties>
</file>