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slideLayouts/slideLayout24.xml" ContentType="application/vnd.openxmlformats-officedocument.presentationml.slideLayout+xml"/>
  <Override PartName="/ppt/theme/theme13.xml" ContentType="application/vnd.openxmlformats-officedocument.theme+xml"/>
  <Override PartName="/ppt/slideLayouts/slideLayout25.xml" ContentType="application/vnd.openxmlformats-officedocument.presentationml.slideLayout+xml"/>
  <Override PartName="/ppt/theme/theme14.xml" ContentType="application/vnd.openxmlformats-officedocument.theme+xml"/>
  <Override PartName="/ppt/slideLayouts/slideLayout2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  <p:sldMasterId id="2147483731" r:id="rId2"/>
    <p:sldMasterId id="2147483733" r:id="rId3"/>
    <p:sldMasterId id="2147483735" r:id="rId4"/>
    <p:sldMasterId id="2147483737" r:id="rId5"/>
    <p:sldMasterId id="2147483739" r:id="rId6"/>
    <p:sldMasterId id="2147483741" r:id="rId7"/>
    <p:sldMasterId id="2147483743" r:id="rId8"/>
    <p:sldMasterId id="2147483745" r:id="rId9"/>
    <p:sldMasterId id="2147483747" r:id="rId10"/>
    <p:sldMasterId id="2147483751" r:id="rId11"/>
    <p:sldMasterId id="2147483753" r:id="rId12"/>
    <p:sldMasterId id="2147483755" r:id="rId13"/>
    <p:sldMasterId id="2147483757" r:id="rId14"/>
    <p:sldMasterId id="2147483759" r:id="rId15"/>
  </p:sldMasterIdLst>
  <p:notesMasterIdLst>
    <p:notesMasterId r:id="rId65"/>
  </p:notesMasterIdLst>
  <p:sldIdLst>
    <p:sldId id="377" r:id="rId16"/>
    <p:sldId id="335" r:id="rId17"/>
    <p:sldId id="336" r:id="rId18"/>
    <p:sldId id="259" r:id="rId19"/>
    <p:sldId id="360" r:id="rId20"/>
    <p:sldId id="261" r:id="rId21"/>
    <p:sldId id="361" r:id="rId22"/>
    <p:sldId id="338" r:id="rId23"/>
    <p:sldId id="340" r:id="rId24"/>
    <p:sldId id="341" r:id="rId25"/>
    <p:sldId id="362" r:id="rId26"/>
    <p:sldId id="265" r:id="rId27"/>
    <p:sldId id="343" r:id="rId28"/>
    <p:sldId id="363" r:id="rId29"/>
    <p:sldId id="345" r:id="rId30"/>
    <p:sldId id="300" r:id="rId31"/>
    <p:sldId id="301" r:id="rId32"/>
    <p:sldId id="364" r:id="rId33"/>
    <p:sldId id="303" r:id="rId34"/>
    <p:sldId id="365" r:id="rId35"/>
    <p:sldId id="366" r:id="rId36"/>
    <p:sldId id="304" r:id="rId37"/>
    <p:sldId id="306" r:id="rId38"/>
    <p:sldId id="367" r:id="rId39"/>
    <p:sldId id="308" r:id="rId40"/>
    <p:sldId id="270" r:id="rId41"/>
    <p:sldId id="368" r:id="rId42"/>
    <p:sldId id="369" r:id="rId43"/>
    <p:sldId id="370" r:id="rId44"/>
    <p:sldId id="309" r:id="rId45"/>
    <p:sldId id="312" r:id="rId46"/>
    <p:sldId id="313" r:id="rId47"/>
    <p:sldId id="372" r:id="rId48"/>
    <p:sldId id="314" r:id="rId49"/>
    <p:sldId id="315" r:id="rId50"/>
    <p:sldId id="316" r:id="rId51"/>
    <p:sldId id="373" r:id="rId52"/>
    <p:sldId id="290" r:id="rId53"/>
    <p:sldId id="354" r:id="rId54"/>
    <p:sldId id="374" r:id="rId55"/>
    <p:sldId id="292" r:id="rId56"/>
    <p:sldId id="317" r:id="rId57"/>
    <p:sldId id="318" r:id="rId58"/>
    <p:sldId id="375" r:id="rId59"/>
    <p:sldId id="294" r:id="rId60"/>
    <p:sldId id="376" r:id="rId61"/>
    <p:sldId id="296" r:id="rId62"/>
    <p:sldId id="358" r:id="rId63"/>
    <p:sldId id="319" r:id="rId64"/>
  </p:sldIdLst>
  <p:sldSz cx="9144000" cy="6858000" type="screen4x3"/>
  <p:notesSz cx="6858000" cy="9144000"/>
  <p:custDataLst>
    <p:tags r:id="rId66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presProps" Target="presProps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F77053-07C8-43F4-A719-D039610C159F}" type="datetime1">
              <a:rPr lang="en-US" altLang="en-US"/>
              <a:pPr/>
              <a:t>2/6/2016</a:t>
            </a:fld>
            <a:endParaRPr lang="en-US" alt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5DC70D-A65F-41A5-90C3-BFE9B91B7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192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4" charset="0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04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48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34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70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024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39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7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226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49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566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629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8751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930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834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4823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861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340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6973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01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000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77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02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032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961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834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202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gradFill>
          <a:gsLst>
            <a:gs pos="17000">
              <a:srgbClr val="EED390"/>
            </a:gs>
            <a:gs pos="84000">
              <a:srgbClr val="DEB65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359400" y="0"/>
            <a:ext cx="74613" cy="66357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Aft>
                <a:spcPct val="50000"/>
              </a:spcAft>
              <a:buClr>
                <a:srgbClr val="669900"/>
              </a:buClr>
              <a:buFont typeface="Wingdings" pitchFamily="28" charset="2"/>
              <a:buChar char="§"/>
              <a:defRPr/>
            </a:pPr>
            <a:endParaRPr lang="en-US" sz="240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651157" y="5581471"/>
            <a:ext cx="3402012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PowerPoint</a:t>
            </a:r>
            <a:r>
              <a:rPr lang="en-US" sz="1800" baseline="300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®</a:t>
            </a: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 Lecture Slides</a:t>
            </a:r>
          </a:p>
          <a:p>
            <a:pPr algn="ctr">
              <a:defRPr/>
            </a:pP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prepared by</a:t>
            </a:r>
          </a:p>
          <a:p>
            <a:pPr algn="ctr">
              <a:defRPr/>
            </a:pPr>
            <a:r>
              <a:rPr lang="en-US" sz="180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Karen</a:t>
            </a:r>
            <a:r>
              <a:rPr lang="en-US" sz="1800" baseline="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 Dunbar </a:t>
            </a:r>
            <a:r>
              <a:rPr lang="en-US" sz="1800" baseline="0" dirty="0" err="1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Kareiva</a:t>
            </a:r>
            <a:endParaRPr lang="en-US" sz="1800" dirty="0">
              <a:solidFill>
                <a:srgbClr val="CD6A47"/>
              </a:solidFill>
              <a:latin typeface="Arial" charset="0"/>
              <a:ea typeface="ＭＳ Ｐゴシック" pitchFamily="28" charset="-128"/>
            </a:endParaRPr>
          </a:p>
          <a:p>
            <a:pPr algn="ctr">
              <a:defRPr/>
            </a:pPr>
            <a:r>
              <a:rPr lang="en-US" sz="180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Ivy Tech </a:t>
            </a: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Community College</a:t>
            </a:r>
          </a:p>
        </p:txBody>
      </p:sp>
      <p:pic>
        <p:nvPicPr>
          <p:cNvPr id="10" name="Picture 13" descr="Pearson_Strap_Bound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6516688"/>
            <a:ext cx="17621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6451600"/>
            <a:ext cx="2232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chemeClr val="bg1"/>
                </a:solidFill>
                <a:latin typeface="Arial" charset="0"/>
                <a:ea typeface="ＭＳ Ｐゴシック" pitchFamily="28" charset="-128"/>
              </a:rPr>
              <a:t>© Annie Leibovitz/Contact Press Images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336" cy="6858000"/>
          </a:xfrm>
          <a:prstGeom prst="rect">
            <a:avLst/>
          </a:prstGeom>
        </p:spPr>
      </p:pic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343241" y="1219200"/>
            <a:ext cx="3724559" cy="2800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Chapter 6   Part A</a:t>
            </a:r>
            <a:endParaRPr lang="en-US" sz="2800" b="1" baseline="0" dirty="0" smtClean="0">
              <a:solidFill>
                <a:srgbClr val="CD6A47"/>
              </a:solidFill>
              <a:latin typeface="Arial" charset="0"/>
              <a:ea typeface="ＭＳ Ｐゴシック" pitchFamily="28" charset="-128"/>
            </a:endParaRPr>
          </a:p>
          <a:p>
            <a:pPr algn="ctr">
              <a:defRPr/>
            </a:pPr>
            <a:endParaRPr lang="en-US" sz="2800" b="1" baseline="0" dirty="0" smtClean="0">
              <a:solidFill>
                <a:srgbClr val="CD6A47"/>
              </a:solidFill>
              <a:latin typeface="Arial" charset="0"/>
              <a:ea typeface="ＭＳ Ｐゴシック" pitchFamily="28" charset="-128"/>
            </a:endParaRPr>
          </a:p>
          <a:p>
            <a:pPr algn="ctr">
              <a:defRPr/>
            </a:pPr>
            <a:r>
              <a:rPr lang="en-US" sz="4000" b="1" baseline="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Bones and Skeletal Tissue</a:t>
            </a:r>
            <a:endParaRPr lang="en-US" sz="4000" b="1" dirty="0">
              <a:latin typeface="Arial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97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ert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7912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741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bered Title 40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solidFill>
            <a:srgbClr val="5FA7D3"/>
          </a:solidFill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1069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2077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n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762001"/>
            <a:ext cx="8229600" cy="54864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1438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08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82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37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77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74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99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1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rpl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39BD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2157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11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06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54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82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52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85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4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073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8221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inic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447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 Purpl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462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 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856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48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bered Title 40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1069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74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1413"/>
            <a:ext cx="86868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dirty="0" smtClean="0"/>
              <a:t>© 2016 Pearson Education, Inc.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0703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7" r:id="rId9"/>
    <p:sldLayoutId id="2147483728" r:id="rId10"/>
    <p:sldLayoutId id="2147483729" r:id="rId11"/>
    <p:sldLayoutId id="2147483730" r:id="rId12"/>
  </p:sldLayoutIdLst>
  <p:hf sldNum="0" hdr="0" dt="0"/>
  <p:txStyles>
    <p:titleStyle>
      <a:lvl1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1323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6985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6421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6721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3976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7754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9628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6108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4703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0432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1579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5974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6009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2550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1200"/>
            <a:ext cx="9144000" cy="2308324"/>
          </a:xfrm>
        </p:spPr>
        <p:txBody>
          <a:bodyPr/>
          <a:lstStyle/>
          <a:p>
            <a:pPr algn="ctr"/>
            <a:r>
              <a:rPr lang="en-US" sz="3600" dirty="0" err="1" smtClean="0"/>
              <a:t>Ch</a:t>
            </a:r>
            <a:r>
              <a:rPr lang="en-US" sz="3600" dirty="0" smtClean="0"/>
              <a:t> 6 Skeletal System: </a:t>
            </a:r>
            <a:br>
              <a:rPr lang="en-US" sz="3600" dirty="0" smtClean="0"/>
            </a:br>
            <a:r>
              <a:rPr lang="en-US" sz="3600" dirty="0" smtClean="0"/>
              <a:t>Cartilage, Bone Classification, </a:t>
            </a:r>
            <a:br>
              <a:rPr lang="en-US" sz="3600" dirty="0" smtClean="0"/>
            </a:br>
            <a:r>
              <a:rPr lang="en-US" sz="3600" dirty="0" smtClean="0"/>
              <a:t>Gross Anatomy, and </a:t>
            </a:r>
            <a:br>
              <a:rPr lang="en-US" sz="3600" dirty="0" smtClean="0"/>
            </a:br>
            <a:r>
              <a:rPr lang="en-US" sz="3600" dirty="0" smtClean="0"/>
              <a:t>Microscopic Anatomy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3168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6.3  Classification of Bones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206 named bones in human skeleton</a:t>
            </a:r>
          </a:p>
          <a:p>
            <a:r>
              <a:rPr lang="en-US" altLang="en-US" dirty="0" smtClean="0"/>
              <a:t>Divided into two groups based on location</a:t>
            </a:r>
          </a:p>
          <a:p>
            <a:pPr lvl="1"/>
            <a:r>
              <a:rPr lang="en-US" altLang="en-US" b="1" dirty="0" smtClean="0"/>
              <a:t>Axial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skeleton</a:t>
            </a:r>
          </a:p>
          <a:p>
            <a:pPr lvl="2"/>
            <a:r>
              <a:rPr lang="en-US" altLang="en-US" dirty="0" smtClean="0"/>
              <a:t>Long axis of body</a:t>
            </a:r>
          </a:p>
          <a:p>
            <a:pPr lvl="2"/>
            <a:r>
              <a:rPr lang="en-US" altLang="en-US" dirty="0" smtClean="0"/>
              <a:t>Skull, vertebral column, rib cage</a:t>
            </a:r>
          </a:p>
          <a:p>
            <a:pPr lvl="1"/>
            <a:r>
              <a:rPr lang="en-US" altLang="en-US" b="1" dirty="0" smtClean="0"/>
              <a:t>Appendicular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skeleton</a:t>
            </a:r>
          </a:p>
          <a:p>
            <a:pPr lvl="2"/>
            <a:r>
              <a:rPr lang="en-US" altLang="en-US" dirty="0" smtClean="0"/>
              <a:t>Bones of upper and lower limbs</a:t>
            </a:r>
          </a:p>
          <a:p>
            <a:pPr lvl="2"/>
            <a:r>
              <a:rPr lang="en-US" altLang="en-US" dirty="0" smtClean="0"/>
              <a:t>Girdles attaching limbs to axial skeleton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568" y="263846"/>
            <a:ext cx="7674864" cy="64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3"/>
          <p:cNvSpPr/>
          <p:nvPr/>
        </p:nvSpPr>
        <p:spPr>
          <a:xfrm>
            <a:off x="3366355" y="2393519"/>
            <a:ext cx="2167039" cy="1855469"/>
          </a:xfrm>
          <a:custGeom>
            <a:avLst/>
            <a:gdLst>
              <a:gd name="connsiteX0" fmla="*/ 2167039 w 2167039"/>
              <a:gd name="connsiteY0" fmla="*/ 1439570 h 1855469"/>
              <a:gd name="connsiteX1" fmla="*/ 2167039 w 2167039"/>
              <a:gd name="connsiteY1" fmla="*/ 1855469 h 1855469"/>
              <a:gd name="connsiteX2" fmla="*/ 1352677 w 2167039"/>
              <a:gd name="connsiteY2" fmla="*/ 1855469 h 1855469"/>
              <a:gd name="connsiteX3" fmla="*/ 0 w 2167039"/>
              <a:gd name="connsiteY3" fmla="*/ 0 h 185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039" h="1855469">
                <a:moveTo>
                  <a:pt x="2167039" y="1439570"/>
                </a:moveTo>
                <a:lnTo>
                  <a:pt x="2167039" y="1855469"/>
                </a:lnTo>
                <a:lnTo>
                  <a:pt x="1352677" y="1855469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6195256" y="444137"/>
            <a:ext cx="536575" cy="0"/>
          </a:xfrm>
          <a:custGeom>
            <a:avLst/>
            <a:gdLst/>
            <a:ahLst/>
            <a:cxnLst/>
            <a:rect l="l" t="t" r="r" b="b"/>
            <a:pathLst>
              <a:path w="536575">
                <a:moveTo>
                  <a:pt x="53615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0" name="object 5"/>
          <p:cNvSpPr/>
          <p:nvPr/>
        </p:nvSpPr>
        <p:spPr>
          <a:xfrm>
            <a:off x="6038613" y="703601"/>
            <a:ext cx="656590" cy="0"/>
          </a:xfrm>
          <a:custGeom>
            <a:avLst/>
            <a:gdLst/>
            <a:ahLst/>
            <a:cxnLst/>
            <a:rect l="l" t="t" r="r" b="b"/>
            <a:pathLst>
              <a:path w="656589">
                <a:moveTo>
                  <a:pt x="656361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1" name="object 6"/>
          <p:cNvSpPr/>
          <p:nvPr/>
        </p:nvSpPr>
        <p:spPr>
          <a:xfrm>
            <a:off x="5977074" y="977507"/>
            <a:ext cx="705485" cy="146685"/>
          </a:xfrm>
          <a:custGeom>
            <a:avLst/>
            <a:gdLst/>
            <a:ahLst/>
            <a:cxnLst/>
            <a:rect l="l" t="t" r="r" b="b"/>
            <a:pathLst>
              <a:path w="705485" h="146684">
                <a:moveTo>
                  <a:pt x="704976" y="0"/>
                </a:moveTo>
                <a:lnTo>
                  <a:pt x="173481" y="146532"/>
                </a:lnTo>
                <a:lnTo>
                  <a:pt x="0" y="146532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7533103" y="1458655"/>
            <a:ext cx="292100" cy="89535"/>
          </a:xfrm>
          <a:custGeom>
            <a:avLst/>
            <a:gdLst/>
            <a:ahLst/>
            <a:cxnLst/>
            <a:rect l="l" t="t" r="r" b="b"/>
            <a:pathLst>
              <a:path w="292100" h="89534">
                <a:moveTo>
                  <a:pt x="292023" y="0"/>
                </a:moveTo>
                <a:lnTo>
                  <a:pt x="183921" y="0"/>
                </a:lnTo>
                <a:lnTo>
                  <a:pt x="0" y="8950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3" name="object 8"/>
          <p:cNvSpPr/>
          <p:nvPr/>
        </p:nvSpPr>
        <p:spPr>
          <a:xfrm>
            <a:off x="6653798" y="1716153"/>
            <a:ext cx="321945" cy="240029"/>
          </a:xfrm>
          <a:custGeom>
            <a:avLst/>
            <a:gdLst/>
            <a:ahLst/>
            <a:cxnLst/>
            <a:rect l="l" t="t" r="r" b="b"/>
            <a:pathLst>
              <a:path w="321945" h="240030">
                <a:moveTo>
                  <a:pt x="0" y="0"/>
                </a:moveTo>
                <a:lnTo>
                  <a:pt x="136550" y="239712"/>
                </a:lnTo>
                <a:lnTo>
                  <a:pt x="321767" y="53263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4" name="object 9"/>
          <p:cNvSpPr/>
          <p:nvPr/>
        </p:nvSpPr>
        <p:spPr>
          <a:xfrm>
            <a:off x="6789330" y="1528654"/>
            <a:ext cx="0" cy="1649095"/>
          </a:xfrm>
          <a:custGeom>
            <a:avLst/>
            <a:gdLst/>
            <a:ahLst/>
            <a:cxnLst/>
            <a:rect l="l" t="t" r="r" b="b"/>
            <a:pathLst>
              <a:path h="1649095">
                <a:moveTo>
                  <a:pt x="0" y="0"/>
                </a:moveTo>
                <a:lnTo>
                  <a:pt x="0" y="1648637"/>
                </a:lnTo>
              </a:path>
            </a:pathLst>
          </a:custGeom>
          <a:ln w="3175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5" name="object 10"/>
          <p:cNvSpPr/>
          <p:nvPr/>
        </p:nvSpPr>
        <p:spPr>
          <a:xfrm>
            <a:off x="3475330" y="797064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4">
                <a:moveTo>
                  <a:pt x="35990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6" name="object 11"/>
          <p:cNvSpPr/>
          <p:nvPr/>
        </p:nvSpPr>
        <p:spPr>
          <a:xfrm>
            <a:off x="2773156" y="770760"/>
            <a:ext cx="212725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212420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7" name="object 12"/>
          <p:cNvSpPr/>
          <p:nvPr/>
        </p:nvSpPr>
        <p:spPr>
          <a:xfrm>
            <a:off x="1803410" y="2133367"/>
            <a:ext cx="1308735" cy="0"/>
          </a:xfrm>
          <a:custGeom>
            <a:avLst/>
            <a:gdLst/>
            <a:ahLst/>
            <a:cxnLst/>
            <a:rect l="l" t="t" r="r" b="b"/>
            <a:pathLst>
              <a:path w="1308735">
                <a:moveTo>
                  <a:pt x="1308608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8" name="object 13"/>
          <p:cNvSpPr/>
          <p:nvPr/>
        </p:nvSpPr>
        <p:spPr>
          <a:xfrm>
            <a:off x="3724978" y="1257873"/>
            <a:ext cx="448309" cy="187960"/>
          </a:xfrm>
          <a:custGeom>
            <a:avLst/>
            <a:gdLst/>
            <a:ahLst/>
            <a:cxnLst/>
            <a:rect l="l" t="t" r="r" b="b"/>
            <a:pathLst>
              <a:path w="448310" h="187959">
                <a:moveTo>
                  <a:pt x="447751" y="0"/>
                </a:moveTo>
                <a:lnTo>
                  <a:pt x="148691" y="0"/>
                </a:lnTo>
                <a:lnTo>
                  <a:pt x="0" y="18757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9" name="object 14"/>
          <p:cNvSpPr/>
          <p:nvPr/>
        </p:nvSpPr>
        <p:spPr>
          <a:xfrm>
            <a:off x="3365889" y="1920841"/>
            <a:ext cx="807720" cy="0"/>
          </a:xfrm>
          <a:custGeom>
            <a:avLst/>
            <a:gdLst/>
            <a:ahLst/>
            <a:cxnLst/>
            <a:rect l="l" t="t" r="r" b="b"/>
            <a:pathLst>
              <a:path w="807720">
                <a:moveTo>
                  <a:pt x="80718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0" name="object 15"/>
          <p:cNvSpPr/>
          <p:nvPr/>
        </p:nvSpPr>
        <p:spPr>
          <a:xfrm>
            <a:off x="2273372" y="3390909"/>
            <a:ext cx="782955" cy="675640"/>
          </a:xfrm>
          <a:custGeom>
            <a:avLst/>
            <a:gdLst/>
            <a:ahLst/>
            <a:cxnLst/>
            <a:rect l="l" t="t" r="r" b="b"/>
            <a:pathLst>
              <a:path w="782955" h="675639">
                <a:moveTo>
                  <a:pt x="782650" y="0"/>
                </a:moveTo>
                <a:lnTo>
                  <a:pt x="611301" y="675106"/>
                </a:lnTo>
                <a:lnTo>
                  <a:pt x="0" y="675106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1" name="object 16"/>
          <p:cNvSpPr/>
          <p:nvPr/>
        </p:nvSpPr>
        <p:spPr>
          <a:xfrm>
            <a:off x="2351693" y="4499369"/>
            <a:ext cx="411480" cy="224790"/>
          </a:xfrm>
          <a:custGeom>
            <a:avLst/>
            <a:gdLst/>
            <a:ahLst/>
            <a:cxnLst/>
            <a:rect l="l" t="t" r="r" b="b"/>
            <a:pathLst>
              <a:path w="411480" h="224789">
                <a:moveTo>
                  <a:pt x="0" y="0"/>
                </a:moveTo>
                <a:lnTo>
                  <a:pt x="227266" y="0"/>
                </a:lnTo>
                <a:lnTo>
                  <a:pt x="411302" y="224218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2" name="object 17"/>
          <p:cNvSpPr/>
          <p:nvPr/>
        </p:nvSpPr>
        <p:spPr>
          <a:xfrm>
            <a:off x="2501600" y="4739815"/>
            <a:ext cx="447040" cy="533400"/>
          </a:xfrm>
          <a:custGeom>
            <a:avLst/>
            <a:gdLst/>
            <a:ahLst/>
            <a:cxnLst/>
            <a:rect l="l" t="t" r="r" b="b"/>
            <a:pathLst>
              <a:path w="447039" h="533400">
                <a:moveTo>
                  <a:pt x="0" y="532803"/>
                </a:moveTo>
                <a:lnTo>
                  <a:pt x="447040" y="0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3" name="object 18"/>
          <p:cNvSpPr/>
          <p:nvPr/>
        </p:nvSpPr>
        <p:spPr>
          <a:xfrm>
            <a:off x="7049635" y="392804"/>
            <a:ext cx="73025" cy="623570"/>
          </a:xfrm>
          <a:custGeom>
            <a:avLst/>
            <a:gdLst/>
            <a:ahLst/>
            <a:cxnLst/>
            <a:rect l="l" t="t" r="r" b="b"/>
            <a:pathLst>
              <a:path w="73025" h="623570">
                <a:moveTo>
                  <a:pt x="2006" y="0"/>
                </a:moveTo>
                <a:lnTo>
                  <a:pt x="72821" y="0"/>
                </a:lnTo>
                <a:lnTo>
                  <a:pt x="72821" y="623252"/>
                </a:lnTo>
                <a:lnTo>
                  <a:pt x="0" y="623252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4" name="object 19"/>
          <p:cNvSpPr/>
          <p:nvPr/>
        </p:nvSpPr>
        <p:spPr>
          <a:xfrm>
            <a:off x="7124468" y="695825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847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5" name="object 20"/>
          <p:cNvSpPr/>
          <p:nvPr/>
        </p:nvSpPr>
        <p:spPr>
          <a:xfrm>
            <a:off x="6899565" y="1024964"/>
            <a:ext cx="60960" cy="491490"/>
          </a:xfrm>
          <a:custGeom>
            <a:avLst/>
            <a:gdLst/>
            <a:ahLst/>
            <a:cxnLst/>
            <a:rect l="l" t="t" r="r" b="b"/>
            <a:pathLst>
              <a:path w="60960" h="491490">
                <a:moveTo>
                  <a:pt x="2057" y="0"/>
                </a:moveTo>
                <a:lnTo>
                  <a:pt x="60693" y="0"/>
                </a:lnTo>
                <a:lnTo>
                  <a:pt x="60693" y="491464"/>
                </a:lnTo>
                <a:lnTo>
                  <a:pt x="0" y="49146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6" name="object 21"/>
          <p:cNvSpPr/>
          <p:nvPr/>
        </p:nvSpPr>
        <p:spPr>
          <a:xfrm>
            <a:off x="6962270" y="1225900"/>
            <a:ext cx="622935" cy="0"/>
          </a:xfrm>
          <a:custGeom>
            <a:avLst/>
            <a:gdLst/>
            <a:ahLst/>
            <a:cxnLst/>
            <a:rect l="l" t="t" r="r" b="b"/>
            <a:pathLst>
              <a:path w="622934">
                <a:moveTo>
                  <a:pt x="0" y="0"/>
                </a:moveTo>
                <a:lnTo>
                  <a:pt x="622617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27320" y="311090"/>
            <a:ext cx="3135630" cy="35204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bject 12"/>
          <p:cNvSpPr txBox="1"/>
          <p:nvPr/>
        </p:nvSpPr>
        <p:spPr>
          <a:xfrm>
            <a:off x="5330003" y="351161"/>
            <a:ext cx="814325" cy="19236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53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Epiglottis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2" name="object 11"/>
          <p:cNvSpPr txBox="1"/>
          <p:nvPr/>
        </p:nvSpPr>
        <p:spPr>
          <a:xfrm>
            <a:off x="7223928" y="606292"/>
            <a:ext cx="599523" cy="19236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53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Larynx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3" name="object 10"/>
          <p:cNvSpPr txBox="1"/>
          <p:nvPr/>
        </p:nvSpPr>
        <p:spPr>
          <a:xfrm>
            <a:off x="1759779" y="672268"/>
            <a:ext cx="1005083" cy="3847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 in</a:t>
            </a:r>
            <a:endParaRPr lang="en-US" sz="14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external ear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4" name="object 9"/>
          <p:cNvSpPr txBox="1"/>
          <p:nvPr/>
        </p:nvSpPr>
        <p:spPr>
          <a:xfrm>
            <a:off x="3882355" y="715295"/>
            <a:ext cx="1088760" cy="3847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4344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Cartilages in</a:t>
            </a:r>
            <a:endParaRPr lang="en-US" sz="14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14344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nose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5" name="object 8"/>
          <p:cNvSpPr txBox="1"/>
          <p:nvPr/>
        </p:nvSpPr>
        <p:spPr>
          <a:xfrm>
            <a:off x="7619355" y="1127258"/>
            <a:ext cx="676211" cy="19236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53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Trachea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6" name="object 7"/>
          <p:cNvSpPr txBox="1"/>
          <p:nvPr/>
        </p:nvSpPr>
        <p:spPr>
          <a:xfrm>
            <a:off x="780634" y="2023192"/>
            <a:ext cx="1144544" cy="57708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 in</a:t>
            </a:r>
            <a:endParaRPr lang="en-US" sz="14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intervertebral</a:t>
            </a:r>
            <a:endParaRPr lang="en-US" sz="14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disc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7" name="object 6"/>
          <p:cNvSpPr txBox="1"/>
          <p:nvPr/>
        </p:nvSpPr>
        <p:spPr>
          <a:xfrm>
            <a:off x="6282076" y="3206327"/>
            <a:ext cx="1589218" cy="57708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324780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Respiratory</a:t>
            </a:r>
            <a:endParaRPr lang="en-US" sz="14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324780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tube cartilages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in neck and thorax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8" name="object 5"/>
          <p:cNvSpPr txBox="1"/>
          <p:nvPr/>
        </p:nvSpPr>
        <p:spPr>
          <a:xfrm>
            <a:off x="776545" y="3977214"/>
            <a:ext cx="1504773" cy="19236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53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Pubic symphysis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9" name="object 4"/>
          <p:cNvSpPr txBox="1"/>
          <p:nvPr/>
        </p:nvSpPr>
        <p:spPr>
          <a:xfrm>
            <a:off x="776545" y="4394511"/>
            <a:ext cx="1538883" cy="57708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Meniscus (</a:t>
            </a:r>
            <a:r>
              <a:rPr sz="1400" b="1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padlike</a:t>
            </a:r>
            <a:endParaRPr lang="en-US" sz="14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 in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17967" defTabSz="914400" fontAlgn="auto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knee joint)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0" name="object 3"/>
          <p:cNvSpPr txBox="1"/>
          <p:nvPr/>
        </p:nvSpPr>
        <p:spPr>
          <a:xfrm>
            <a:off x="5796218" y="4826019"/>
            <a:ext cx="971804" cy="19236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6286" defTabSz="914400" fontAlgn="auto">
              <a:lnSpc>
                <a:spcPts val="1515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Cartilages</a:t>
            </a:r>
            <a:endParaRPr sz="13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41" name="object 2"/>
          <p:cNvSpPr txBox="1"/>
          <p:nvPr/>
        </p:nvSpPr>
        <p:spPr>
          <a:xfrm>
            <a:off x="780456" y="5174875"/>
            <a:ext cx="1522853" cy="3847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Articular cartilage</a:t>
            </a:r>
            <a:endParaRPr lang="en-US" sz="14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of a joint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2" name="object 9"/>
          <p:cNvSpPr txBox="1"/>
          <p:nvPr/>
        </p:nvSpPr>
        <p:spPr>
          <a:xfrm>
            <a:off x="4227322" y="1163207"/>
            <a:ext cx="743793" cy="57708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Articular</a:t>
            </a:r>
          </a:p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</a:t>
            </a:r>
          </a:p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of a joint</a:t>
            </a:r>
            <a:endParaRPr lang="en-US"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3" name="object 9"/>
          <p:cNvSpPr txBox="1"/>
          <p:nvPr/>
        </p:nvSpPr>
        <p:spPr>
          <a:xfrm>
            <a:off x="4214622" y="1819241"/>
            <a:ext cx="747962" cy="3847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2102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Costal</a:t>
            </a:r>
          </a:p>
          <a:p>
            <a:pPr marR="12102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</a:t>
            </a:r>
            <a:endParaRPr lang="en-US"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4" name="object 12"/>
          <p:cNvSpPr txBox="1"/>
          <p:nvPr/>
        </p:nvSpPr>
        <p:spPr>
          <a:xfrm>
            <a:off x="5325240" y="604654"/>
            <a:ext cx="823623" cy="3847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87270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Thyroid</a:t>
            </a:r>
          </a:p>
          <a:p>
            <a:pPr marR="87270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</a:t>
            </a:r>
            <a:endParaRPr lang="en-US"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5" name="object 12"/>
          <p:cNvSpPr txBox="1"/>
          <p:nvPr/>
        </p:nvSpPr>
        <p:spPr>
          <a:xfrm>
            <a:off x="5330003" y="1037937"/>
            <a:ext cx="823623" cy="3847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87270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solidFill>
                  <a:prstClr val="black"/>
                </a:solidFill>
                <a:latin typeface="Arial"/>
                <a:ea typeface="+mn-ea"/>
                <a:cs typeface="Arial"/>
              </a:rPr>
              <a:t>Cricoid</a:t>
            </a:r>
          </a:p>
          <a:p>
            <a:pPr marR="87270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</a:t>
            </a:r>
            <a:endParaRPr lang="en-US"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6" name="object 8"/>
          <p:cNvSpPr txBox="1"/>
          <p:nvPr/>
        </p:nvSpPr>
        <p:spPr>
          <a:xfrm>
            <a:off x="7846345" y="1349447"/>
            <a:ext cx="437940" cy="20685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769"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Lung</a:t>
            </a:r>
            <a:endParaRPr lang="en-US"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0" name="object 6"/>
          <p:cNvSpPr txBox="1"/>
          <p:nvPr/>
        </p:nvSpPr>
        <p:spPr>
          <a:xfrm>
            <a:off x="6063221" y="4246990"/>
            <a:ext cx="1060868" cy="17729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6670"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Axial skeleton</a:t>
            </a:r>
            <a:endParaRPr lang="en-US"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1" name="object 6"/>
          <p:cNvSpPr txBox="1"/>
          <p:nvPr/>
        </p:nvSpPr>
        <p:spPr>
          <a:xfrm>
            <a:off x="6063221" y="4475730"/>
            <a:ext cx="1678023" cy="17729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6670"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Appendicular skeleton</a:t>
            </a:r>
            <a:endParaRPr lang="en-US"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6" name="object 9"/>
          <p:cNvSpPr txBox="1"/>
          <p:nvPr/>
        </p:nvSpPr>
        <p:spPr>
          <a:xfrm>
            <a:off x="5800905" y="3924264"/>
            <a:ext cx="1652825" cy="19236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2102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Bones of skeleton</a:t>
            </a:r>
            <a:endParaRPr lang="en-US" sz="13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7" name="object 6"/>
          <p:cNvSpPr txBox="1"/>
          <p:nvPr/>
        </p:nvSpPr>
        <p:spPr>
          <a:xfrm>
            <a:off x="6063221" y="5089551"/>
            <a:ext cx="1306448" cy="17729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Hyaline cartilages</a:t>
            </a:r>
            <a:endParaRPr lang="en-US"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8" name="object 6"/>
          <p:cNvSpPr txBox="1"/>
          <p:nvPr/>
        </p:nvSpPr>
        <p:spPr>
          <a:xfrm>
            <a:off x="6063221" y="5351338"/>
            <a:ext cx="1281441" cy="17729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6286"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Elastic cartilages</a:t>
            </a:r>
            <a:endParaRPr lang="en-US"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9" name="object 6"/>
          <p:cNvSpPr txBox="1"/>
          <p:nvPr/>
        </p:nvSpPr>
        <p:spPr>
          <a:xfrm>
            <a:off x="6063221" y="5604303"/>
            <a:ext cx="1129155" cy="17729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6286"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Fibrocartilages</a:t>
            </a:r>
            <a:endParaRPr lang="en-US"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343150" y="5271234"/>
            <a:ext cx="161925" cy="0"/>
          </a:xfrm>
          <a:custGeom>
            <a:avLst/>
            <a:gdLst>
              <a:gd name="connsiteX0" fmla="*/ 161925 w 161925"/>
              <a:gd name="connsiteY0" fmla="*/ 0 h 0"/>
              <a:gd name="connsiteX1" fmla="*/ 0 w 1619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925">
                <a:moveTo>
                  <a:pt x="16192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6.1 The bones and cartilages of the human skeleton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6.3  Classification of Bones</a:t>
            </a:r>
            <a:endParaRPr lang="en-US" dirty="0"/>
          </a:p>
        </p:txBody>
      </p:sp>
      <p:sp>
        <p:nvSpPr>
          <p:cNvPr id="266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Bones are also classified according to one of four shapes: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Long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bones</a:t>
            </a:r>
          </a:p>
          <a:p>
            <a:pPr lvl="2"/>
            <a:r>
              <a:rPr lang="en-US" altLang="en-US" dirty="0" smtClean="0"/>
              <a:t>Longer than they are wide</a:t>
            </a:r>
          </a:p>
          <a:p>
            <a:pPr lvl="2"/>
            <a:r>
              <a:rPr lang="en-US" altLang="en-US" dirty="0" smtClean="0"/>
              <a:t>Limb bones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Short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bones</a:t>
            </a:r>
          </a:p>
          <a:p>
            <a:pPr lvl="2"/>
            <a:r>
              <a:rPr lang="en-US" altLang="en-US" dirty="0" smtClean="0"/>
              <a:t>Cube-shaped bones (in wrist and ankle)</a:t>
            </a:r>
          </a:p>
          <a:p>
            <a:pPr lvl="2"/>
            <a:r>
              <a:rPr lang="en-US" altLang="en-US" b="1" dirty="0" smtClean="0"/>
              <a:t>Sesamoid</a:t>
            </a:r>
            <a:r>
              <a:rPr lang="en-US" altLang="en-US" dirty="0" smtClean="0"/>
              <a:t> bones form within tendons (example: patella)</a:t>
            </a:r>
          </a:p>
          <a:p>
            <a:pPr lvl="2"/>
            <a:r>
              <a:rPr lang="en-US" altLang="en-US" dirty="0" smtClean="0"/>
              <a:t>Vary in size and number in different individuals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6.3  Classification of Bones</a:t>
            </a:r>
            <a:endParaRPr lang="en-US" dirty="0"/>
          </a:p>
        </p:txBody>
      </p:sp>
      <p:sp>
        <p:nvSpPr>
          <p:cNvPr id="2867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 startAt="3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Flat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bones</a:t>
            </a:r>
          </a:p>
          <a:p>
            <a:pPr lvl="2"/>
            <a:r>
              <a:rPr lang="en-US" altLang="en-US" dirty="0" smtClean="0"/>
              <a:t>Thin, flat, slightly curved</a:t>
            </a:r>
          </a:p>
          <a:p>
            <a:pPr lvl="2"/>
            <a:r>
              <a:rPr lang="en-US" altLang="en-US" dirty="0" smtClean="0"/>
              <a:t>Sternum, scapulae, ribs, most skull bones </a:t>
            </a:r>
          </a:p>
          <a:p>
            <a:pPr marL="971550" lvl="1" indent="-514350">
              <a:buFont typeface="+mj-lt"/>
              <a:buAutoNum type="arabicPeriod" startAt="3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Irregular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bones</a:t>
            </a:r>
          </a:p>
          <a:p>
            <a:pPr lvl="2"/>
            <a:r>
              <a:rPr lang="en-US" altLang="en-US" dirty="0" smtClean="0"/>
              <a:t>Complicated shapes</a:t>
            </a:r>
          </a:p>
          <a:p>
            <a:pPr lvl="2"/>
            <a:r>
              <a:rPr lang="en-US" altLang="en-US" dirty="0" smtClean="0"/>
              <a:t>Vertebrae and hip bones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6.2 Classification of bones on the basis of shape.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5504" y="219456"/>
            <a:ext cx="6412992" cy="64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5"/>
          <p:cNvSpPr txBox="1"/>
          <p:nvPr/>
        </p:nvSpPr>
        <p:spPr>
          <a:xfrm>
            <a:off x="6707094" y="2909920"/>
            <a:ext cx="959493" cy="41036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6670" defTabSz="914400" fontAlgn="auto">
              <a:lnSpc>
                <a:spcPts val="1625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Flat bone</a:t>
            </a:r>
            <a:endParaRPr sz="14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  <a:p>
            <a:pPr defTabSz="914400" fontAlgn="auto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(sternum)</a:t>
            </a:r>
            <a:endParaRPr sz="14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1845407" y="3450039"/>
            <a:ext cx="1023550" cy="41036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625"/>
              </a:lnSpc>
              <a:spcBef>
                <a:spcPts val="0"/>
              </a:spcBef>
              <a:spcAft>
                <a:spcPts val="0"/>
              </a:spcAft>
              <a:tabLst>
                <a:tab pos="288925" algn="l"/>
              </a:tabLst>
            </a:pPr>
            <a:r>
              <a:rPr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Long bone</a:t>
            </a:r>
            <a:endParaRPr sz="14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  <a:p>
            <a:pPr marR="26696" defTabSz="914400" fontAlgn="auto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tabLst>
                <a:tab pos="288925" algn="l"/>
              </a:tabLst>
            </a:pPr>
            <a:r>
              <a:rPr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(humerus)</a:t>
            </a:r>
            <a:endParaRPr sz="14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1710076" y="5825104"/>
            <a:ext cx="2502032" cy="41036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625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Irregular bone (vertebra),</a:t>
            </a:r>
            <a:endParaRPr sz="14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  <a:p>
            <a:pPr marR="26669" defTabSz="914400" fontAlgn="auto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right lateral view</a:t>
            </a:r>
            <a:endParaRPr sz="14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6649420" y="5966583"/>
            <a:ext cx="1079719" cy="41036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625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Short bone</a:t>
            </a:r>
            <a:endParaRPr lang="en-US" sz="14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  <a:p>
            <a:pPr defTabSz="914400" fontAlgn="auto">
              <a:lnSpc>
                <a:spcPts val="1625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(talus)</a:t>
            </a:r>
            <a:endParaRPr sz="14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2203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6.4  Bone Structure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Bones are organs because they contain different types of tissues</a:t>
            </a:r>
          </a:p>
          <a:p>
            <a:pPr lvl="2"/>
            <a:r>
              <a:rPr lang="en-US" altLang="en-US" dirty="0" smtClean="0"/>
              <a:t>Bone (</a:t>
            </a:r>
            <a:r>
              <a:rPr lang="en-US" altLang="en-US" b="1" dirty="0" smtClean="0"/>
              <a:t>osseous</a:t>
            </a:r>
            <a:r>
              <a:rPr lang="en-US" altLang="en-US" dirty="0" smtClean="0"/>
              <a:t>) tissue predominates, but a bone also has nervous tissue, cartilage, fibrous connective tissue, muscle cells, and epithelial cells in its blood vessels</a:t>
            </a:r>
          </a:p>
          <a:p>
            <a:r>
              <a:rPr lang="en-US" altLang="en-US" dirty="0" smtClean="0"/>
              <a:t>Three levels of structure</a:t>
            </a:r>
          </a:p>
          <a:p>
            <a:pPr lvl="1"/>
            <a:r>
              <a:rPr lang="en-US" altLang="en-US" b="1" dirty="0" smtClean="0"/>
              <a:t>Gross</a:t>
            </a:r>
          </a:p>
          <a:p>
            <a:pPr lvl="1"/>
            <a:r>
              <a:rPr lang="en-US" altLang="en-US" b="1" dirty="0" smtClean="0"/>
              <a:t>Microscopic</a:t>
            </a:r>
          </a:p>
          <a:p>
            <a:pPr lvl="1"/>
            <a:r>
              <a:rPr lang="en-US" altLang="en-US" b="1" dirty="0" smtClean="0"/>
              <a:t>Chemical</a:t>
            </a:r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Gross Anatomy</a:t>
            </a:r>
          </a:p>
        </p:txBody>
      </p:sp>
      <p:sp>
        <p:nvSpPr>
          <p:cNvPr id="31746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Compact and spongy bone</a:t>
            </a:r>
          </a:p>
          <a:p>
            <a:pPr lvl="1"/>
            <a:r>
              <a:rPr lang="en-US" altLang="en-US" dirty="0" smtClean="0"/>
              <a:t>Compact bone: dense outer layer on every bone that appears smooth and solid</a:t>
            </a:r>
          </a:p>
          <a:p>
            <a:pPr lvl="1"/>
            <a:r>
              <a:rPr lang="en-US" altLang="en-US" dirty="0" smtClean="0"/>
              <a:t>Spongy bone: made up of a honeycomb of small, needle-like or flat pieces of bone called </a:t>
            </a:r>
            <a:r>
              <a:rPr lang="en-US" altLang="en-US" b="1" dirty="0" smtClean="0"/>
              <a:t>trabeculae</a:t>
            </a:r>
          </a:p>
          <a:p>
            <a:pPr lvl="2"/>
            <a:r>
              <a:rPr lang="en-US" altLang="en-US" dirty="0" smtClean="0"/>
              <a:t>Open spaces between trabeculae are filled with red or yellow bone marrow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Gross </a:t>
            </a:r>
            <a:r>
              <a:rPr lang="en-US" altLang="en-US" dirty="0" smtClean="0"/>
              <a:t>Anatomy (cont.)</a:t>
            </a:r>
            <a:endParaRPr lang="en-US" dirty="0"/>
          </a:p>
        </p:txBody>
      </p:sp>
      <p:sp>
        <p:nvSpPr>
          <p:cNvPr id="33793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Structure of short, irregular, and flat bones</a:t>
            </a:r>
          </a:p>
          <a:p>
            <a:pPr lvl="1"/>
            <a:r>
              <a:rPr lang="en-US" altLang="en-US" dirty="0" smtClean="0"/>
              <a:t>Consist of thin plates of spongy bone (diploe) covered by compact bone</a:t>
            </a:r>
          </a:p>
          <a:p>
            <a:pPr lvl="1"/>
            <a:r>
              <a:rPr lang="en-US" altLang="en-US" dirty="0" smtClean="0"/>
              <a:t>Compact bone sandwiched between connective tissue membranes</a:t>
            </a:r>
          </a:p>
          <a:p>
            <a:pPr lvl="2"/>
            <a:r>
              <a:rPr lang="en-US" altLang="en-US" b="1" dirty="0" smtClean="0"/>
              <a:t>Periosteum</a:t>
            </a:r>
            <a:r>
              <a:rPr lang="en-US" altLang="en-US" dirty="0" smtClean="0"/>
              <a:t> covers outside of compact bone, and </a:t>
            </a:r>
            <a:r>
              <a:rPr lang="en-US" altLang="en-US" b="1" dirty="0" smtClean="0"/>
              <a:t>endosteum</a:t>
            </a:r>
            <a:r>
              <a:rPr lang="en-US" altLang="en-US" dirty="0" smtClean="0"/>
              <a:t> covers inside portion of compact bone</a:t>
            </a:r>
          </a:p>
          <a:p>
            <a:pPr lvl="1"/>
            <a:r>
              <a:rPr lang="en-US" altLang="en-US" dirty="0" smtClean="0"/>
              <a:t>Bone marrow is scattered throughout spongy bone; no defined marrow cavity</a:t>
            </a:r>
          </a:p>
          <a:p>
            <a:pPr lvl="1"/>
            <a:r>
              <a:rPr lang="en-US" altLang="en-US" dirty="0" smtClean="0"/>
              <a:t>Hyaline cartilage covers area of bone that is part of a movable joint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6.3 Flat bones consist of a layer of spongy bone sandwiched between two thin layers of compact bone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5144" y="219456"/>
            <a:ext cx="4553712" cy="64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4"/>
          <p:cNvSpPr/>
          <p:nvPr/>
        </p:nvSpPr>
        <p:spPr>
          <a:xfrm>
            <a:off x="5344995" y="3734669"/>
            <a:ext cx="275590" cy="0"/>
          </a:xfrm>
          <a:custGeom>
            <a:avLst/>
            <a:gdLst/>
            <a:ahLst/>
            <a:cxnLst/>
            <a:rect l="l" t="t" r="r" b="b"/>
            <a:pathLst>
              <a:path w="275589">
                <a:moveTo>
                  <a:pt x="0" y="0"/>
                </a:moveTo>
                <a:lnTo>
                  <a:pt x="275526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5325474" y="3172670"/>
            <a:ext cx="295275" cy="0"/>
          </a:xfrm>
          <a:custGeom>
            <a:avLst/>
            <a:gdLst/>
            <a:ahLst/>
            <a:cxnLst/>
            <a:rect l="l" t="t" r="r" b="b"/>
            <a:pathLst>
              <a:path w="295275">
                <a:moveTo>
                  <a:pt x="0" y="0"/>
                </a:moveTo>
                <a:lnTo>
                  <a:pt x="295046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5661070" y="3085766"/>
            <a:ext cx="1131720" cy="39754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53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Spongy bone</a:t>
            </a:r>
            <a:endParaRPr sz="14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26670"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(diploë)</a:t>
            </a:r>
            <a:endParaRPr sz="14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5" name="object 5"/>
          <p:cNvSpPr/>
          <p:nvPr/>
        </p:nvSpPr>
        <p:spPr>
          <a:xfrm>
            <a:off x="4081965" y="4623607"/>
            <a:ext cx="1510665" cy="682625"/>
          </a:xfrm>
          <a:custGeom>
            <a:avLst/>
            <a:gdLst/>
            <a:ahLst/>
            <a:cxnLst/>
            <a:rect l="l" t="t" r="r" b="b"/>
            <a:pathLst>
              <a:path w="1510664" h="682625">
                <a:moveTo>
                  <a:pt x="0" y="0"/>
                </a:moveTo>
                <a:lnTo>
                  <a:pt x="1510487" y="354279"/>
                </a:lnTo>
                <a:lnTo>
                  <a:pt x="600824" y="682218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2" name="object 3"/>
          <p:cNvSpPr txBox="1"/>
          <p:nvPr/>
        </p:nvSpPr>
        <p:spPr>
          <a:xfrm>
            <a:off x="5661781" y="3644947"/>
            <a:ext cx="779059" cy="39754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53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Compact</a:t>
            </a:r>
            <a:endParaRPr sz="14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26670"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</a:t>
            </a:r>
            <a:endParaRPr sz="14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5661781" y="4890436"/>
            <a:ext cx="1142685" cy="39754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53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7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</a:t>
            </a: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rabeculae of</a:t>
            </a:r>
            <a:endParaRPr sz="14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26670"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spongy bone</a:t>
            </a:r>
            <a:endParaRPr sz="14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4081966" y="4623607"/>
            <a:ext cx="1510665" cy="682625"/>
          </a:xfrm>
          <a:custGeom>
            <a:avLst/>
            <a:gdLst/>
            <a:ahLst/>
            <a:cxnLst/>
            <a:rect l="l" t="t" r="r" b="b"/>
            <a:pathLst>
              <a:path w="1510664" h="682625">
                <a:moveTo>
                  <a:pt x="0" y="0"/>
                </a:moveTo>
                <a:lnTo>
                  <a:pt x="1510487" y="354279"/>
                </a:lnTo>
                <a:lnTo>
                  <a:pt x="600824" y="682218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1082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Gross </a:t>
            </a:r>
            <a:r>
              <a:rPr lang="en-US" altLang="en-US" dirty="0" smtClean="0"/>
              <a:t>Anatomy (cont.)</a:t>
            </a:r>
            <a:endParaRPr lang="en-US" dirty="0"/>
          </a:p>
        </p:txBody>
      </p:sp>
      <p:sp>
        <p:nvSpPr>
          <p:cNvPr id="368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Structure of typical long </a:t>
            </a:r>
            <a:r>
              <a:rPr lang="en-US" altLang="en-US" b="1" dirty="0"/>
              <a:t>b</a:t>
            </a:r>
            <a:r>
              <a:rPr lang="en-US" altLang="en-US" b="1" dirty="0" smtClean="0"/>
              <a:t>one</a:t>
            </a:r>
          </a:p>
          <a:p>
            <a:pPr lvl="1"/>
            <a:r>
              <a:rPr lang="en-US" altLang="en-US" dirty="0" smtClean="0"/>
              <a:t>All long bones have a shaft (</a:t>
            </a:r>
            <a:r>
              <a:rPr lang="en-US" altLang="en-US" b="1" dirty="0" smtClean="0"/>
              <a:t>diaphysis</a:t>
            </a:r>
            <a:r>
              <a:rPr lang="en-US" altLang="en-US" dirty="0" smtClean="0"/>
              <a:t>), bone ends (</a:t>
            </a:r>
            <a:r>
              <a:rPr lang="en-US" altLang="en-US" b="1" dirty="0" smtClean="0"/>
              <a:t>epiphyses</a:t>
            </a:r>
            <a:r>
              <a:rPr lang="en-US" altLang="en-US" dirty="0" smtClean="0"/>
              <a:t>), and </a:t>
            </a:r>
            <a:r>
              <a:rPr lang="en-US" altLang="en-US" b="1" dirty="0" smtClean="0"/>
              <a:t>membranes</a:t>
            </a:r>
          </a:p>
          <a:p>
            <a:pPr lvl="2"/>
            <a:r>
              <a:rPr lang="en-US" altLang="en-US" b="1" dirty="0" smtClean="0"/>
              <a:t>Diaphysis</a:t>
            </a:r>
            <a:r>
              <a:rPr lang="en-US" altLang="en-US" dirty="0" smtClean="0"/>
              <a:t>: tubular shaft that forms long axis of bone</a:t>
            </a:r>
          </a:p>
          <a:p>
            <a:pPr lvl="3"/>
            <a:r>
              <a:rPr lang="en-US" altLang="en-US" dirty="0" smtClean="0"/>
              <a:t>Consists of compact bone surrounding central medullary cavity that is filled with yellow marrow in adults</a:t>
            </a:r>
          </a:p>
          <a:p>
            <a:pPr lvl="2"/>
            <a:r>
              <a:rPr lang="en-US" altLang="en-US" b="1" dirty="0" smtClean="0"/>
              <a:t>Epiphyses</a:t>
            </a:r>
            <a:r>
              <a:rPr lang="en-US" altLang="en-US" dirty="0" smtClean="0"/>
              <a:t>: ends of long bones that consist of compact bone externally and spongy bone internally</a:t>
            </a:r>
          </a:p>
          <a:p>
            <a:pPr lvl="3"/>
            <a:r>
              <a:rPr lang="en-US" altLang="en-US" dirty="0" smtClean="0"/>
              <a:t>Articular cartilage covers articular (joint) surfaces</a:t>
            </a:r>
          </a:p>
          <a:p>
            <a:pPr lvl="2"/>
            <a:r>
              <a:rPr lang="en-US" altLang="en-US" dirty="0" smtClean="0"/>
              <a:t>Between diaphysis and epiphysis is </a:t>
            </a:r>
            <a:r>
              <a:rPr lang="en-US" altLang="en-US" b="1" dirty="0" smtClean="0"/>
              <a:t>epiphyseal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line</a:t>
            </a:r>
          </a:p>
          <a:p>
            <a:pPr lvl="3"/>
            <a:r>
              <a:rPr lang="en-US" altLang="en-US" dirty="0" smtClean="0"/>
              <a:t>Remnant of childhood </a:t>
            </a:r>
            <a:r>
              <a:rPr lang="en-US" altLang="en-US" b="1" dirty="0" smtClean="0"/>
              <a:t>epiphyseal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plate</a:t>
            </a:r>
            <a:r>
              <a:rPr lang="en-US" altLang="en-US" dirty="0" smtClean="0"/>
              <a:t> where bone growth occurs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6.1  Skeletal Cartilages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human skeleton initially consists of just cartilage, which is replaced by bone, except in areas requiring flexibility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6.4a </a:t>
            </a:r>
            <a:r>
              <a:rPr lang="en-US" dirty="0">
                <a:latin typeface="Arial" pitchFamily="34" charset="0"/>
                <a:cs typeface="Arial" pitchFamily="34" charset="0"/>
              </a:rPr>
              <a:t>The structure of a long bone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humerus</a:t>
            </a:r>
            <a:r>
              <a:rPr lang="en-US" dirty="0">
                <a:latin typeface="Arial" pitchFamily="34" charset="0"/>
                <a:cs typeface="Arial" pitchFamily="34" charset="0"/>
              </a:rPr>
              <a:t> of arm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9464" y="219456"/>
            <a:ext cx="4005072" cy="64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/>
          <p:nvPr/>
        </p:nvSpPr>
        <p:spPr>
          <a:xfrm>
            <a:off x="3617610" y="366412"/>
            <a:ext cx="104139" cy="1042669"/>
          </a:xfrm>
          <a:custGeom>
            <a:avLst/>
            <a:gdLst/>
            <a:ahLst/>
            <a:cxnLst/>
            <a:rect l="l" t="t" r="r" b="b"/>
            <a:pathLst>
              <a:path w="104140" h="1042669">
                <a:moveTo>
                  <a:pt x="101028" y="0"/>
                </a:moveTo>
                <a:lnTo>
                  <a:pt x="0" y="0"/>
                </a:lnTo>
                <a:lnTo>
                  <a:pt x="0" y="1042365"/>
                </a:lnTo>
                <a:lnTo>
                  <a:pt x="103911" y="104236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3409855" y="871138"/>
            <a:ext cx="205104" cy="0"/>
          </a:xfrm>
          <a:custGeom>
            <a:avLst/>
            <a:gdLst/>
            <a:ahLst/>
            <a:cxnLst/>
            <a:rect l="l" t="t" r="r" b="b"/>
            <a:pathLst>
              <a:path w="205105">
                <a:moveTo>
                  <a:pt x="204850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4412442" y="1256815"/>
            <a:ext cx="819785" cy="266700"/>
          </a:xfrm>
          <a:custGeom>
            <a:avLst/>
            <a:gdLst/>
            <a:ahLst/>
            <a:cxnLst/>
            <a:rect l="l" t="t" r="r" b="b"/>
            <a:pathLst>
              <a:path w="819785" h="266700">
                <a:moveTo>
                  <a:pt x="819531" y="266103"/>
                </a:moveTo>
                <a:lnTo>
                  <a:pt x="675690" y="266103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4577133" y="334711"/>
            <a:ext cx="650240" cy="0"/>
          </a:xfrm>
          <a:custGeom>
            <a:avLst/>
            <a:gdLst/>
            <a:ahLst/>
            <a:cxnLst/>
            <a:rect l="l" t="t" r="r" b="b"/>
            <a:pathLst>
              <a:path w="650239">
                <a:moveTo>
                  <a:pt x="649668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4597484" y="2005127"/>
            <a:ext cx="634365" cy="0"/>
          </a:xfrm>
          <a:custGeom>
            <a:avLst/>
            <a:gdLst/>
            <a:ahLst/>
            <a:cxnLst/>
            <a:rect l="l" t="t" r="r" b="b"/>
            <a:pathLst>
              <a:path w="634364">
                <a:moveTo>
                  <a:pt x="634339" y="0"/>
                </a:moveTo>
                <a:lnTo>
                  <a:pt x="485203" y="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4429300" y="1048323"/>
            <a:ext cx="796290" cy="157480"/>
          </a:xfrm>
          <a:custGeom>
            <a:avLst/>
            <a:gdLst/>
            <a:ahLst/>
            <a:cxnLst/>
            <a:rect l="l" t="t" r="r" b="b"/>
            <a:pathLst>
              <a:path w="796289" h="157480">
                <a:moveTo>
                  <a:pt x="796112" y="157162"/>
                </a:moveTo>
                <a:lnTo>
                  <a:pt x="653389" y="157162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4464731" y="2325783"/>
            <a:ext cx="767715" cy="0"/>
          </a:xfrm>
          <a:custGeom>
            <a:avLst/>
            <a:gdLst/>
            <a:ahLst/>
            <a:cxnLst/>
            <a:rect l="l" t="t" r="r" b="b"/>
            <a:pathLst>
              <a:path w="767714">
                <a:moveTo>
                  <a:pt x="76710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4291525" y="2628829"/>
            <a:ext cx="941069" cy="0"/>
          </a:xfrm>
          <a:custGeom>
            <a:avLst/>
            <a:gdLst/>
            <a:ahLst/>
            <a:cxnLst/>
            <a:rect l="l" t="t" r="r" b="b"/>
            <a:pathLst>
              <a:path w="941069">
                <a:moveTo>
                  <a:pt x="940447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3617610" y="1474586"/>
            <a:ext cx="104139" cy="4264025"/>
          </a:xfrm>
          <a:custGeom>
            <a:avLst/>
            <a:gdLst/>
            <a:ahLst/>
            <a:cxnLst/>
            <a:rect l="l" t="t" r="r" b="b"/>
            <a:pathLst>
              <a:path w="104140" h="4264025">
                <a:moveTo>
                  <a:pt x="101028" y="0"/>
                </a:moveTo>
                <a:lnTo>
                  <a:pt x="0" y="0"/>
                </a:lnTo>
                <a:lnTo>
                  <a:pt x="0" y="4263593"/>
                </a:lnTo>
                <a:lnTo>
                  <a:pt x="103911" y="4263593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3487859" y="3466514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126847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3617610" y="5805534"/>
            <a:ext cx="104139" cy="524510"/>
          </a:xfrm>
          <a:custGeom>
            <a:avLst/>
            <a:gdLst/>
            <a:ahLst/>
            <a:cxnLst/>
            <a:rect l="l" t="t" r="r" b="b"/>
            <a:pathLst>
              <a:path w="104140" h="524510">
                <a:moveTo>
                  <a:pt x="101028" y="0"/>
                </a:moveTo>
                <a:lnTo>
                  <a:pt x="0" y="0"/>
                </a:lnTo>
                <a:lnTo>
                  <a:pt x="0" y="523938"/>
                </a:lnTo>
                <a:lnTo>
                  <a:pt x="103911" y="523938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3163920" y="6046511"/>
            <a:ext cx="450850" cy="0"/>
          </a:xfrm>
          <a:custGeom>
            <a:avLst/>
            <a:gdLst/>
            <a:ahLst/>
            <a:cxnLst/>
            <a:rect l="l" t="t" r="r" b="b"/>
            <a:pathLst>
              <a:path w="450850">
                <a:moveTo>
                  <a:pt x="45078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9" name="object 15"/>
          <p:cNvSpPr txBox="1"/>
          <p:nvPr/>
        </p:nvSpPr>
        <p:spPr>
          <a:xfrm>
            <a:off x="5287536" y="275573"/>
            <a:ext cx="737381" cy="3735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51" defTabSz="914400" fontAlgn="auto">
              <a:lnSpc>
                <a:spcPts val="13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Articular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" name="object 13"/>
          <p:cNvSpPr txBox="1"/>
          <p:nvPr/>
        </p:nvSpPr>
        <p:spPr>
          <a:xfrm>
            <a:off x="2599524" y="819568"/>
            <a:ext cx="823944" cy="3735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3263" defTabSz="914400" fontAlgn="auto">
              <a:lnSpc>
                <a:spcPts val="13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Proximal</a:t>
            </a:r>
            <a:endParaRPr sz="14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epiphysis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1" name="object 7"/>
          <p:cNvSpPr txBox="1"/>
          <p:nvPr/>
        </p:nvSpPr>
        <p:spPr>
          <a:xfrm>
            <a:off x="2604534" y="3394790"/>
            <a:ext cx="844783" cy="16671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3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Diaphysis</a:t>
            </a:r>
            <a:endParaRPr sz="14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2" name="object 3"/>
          <p:cNvSpPr txBox="1"/>
          <p:nvPr/>
        </p:nvSpPr>
        <p:spPr>
          <a:xfrm>
            <a:off x="2597829" y="5974546"/>
            <a:ext cx="823944" cy="3735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3263" defTabSz="914400" fontAlgn="auto">
              <a:lnSpc>
                <a:spcPts val="13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Distal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epiphysis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3" name="object 12"/>
          <p:cNvSpPr txBox="1"/>
          <p:nvPr/>
        </p:nvSpPr>
        <p:spPr>
          <a:xfrm>
            <a:off x="5268339" y="1133508"/>
            <a:ext cx="1155445" cy="16671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3263" defTabSz="914400" fontAlgn="auto">
              <a:lnSpc>
                <a:spcPts val="13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Spongy bone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4" name="object 12"/>
          <p:cNvSpPr txBox="1"/>
          <p:nvPr/>
        </p:nvSpPr>
        <p:spPr>
          <a:xfrm>
            <a:off x="5267806" y="1418514"/>
            <a:ext cx="967894" cy="43088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3263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Epiphyseal</a:t>
            </a:r>
          </a:p>
          <a:p>
            <a:pPr marR="23263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line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5" name="object 12"/>
          <p:cNvSpPr txBox="1"/>
          <p:nvPr/>
        </p:nvSpPr>
        <p:spPr>
          <a:xfrm>
            <a:off x="5263539" y="1900078"/>
            <a:ext cx="999954" cy="20685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3263"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Periosteum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6" name="object 12"/>
          <p:cNvSpPr txBox="1"/>
          <p:nvPr/>
        </p:nvSpPr>
        <p:spPr>
          <a:xfrm>
            <a:off x="5277676" y="2221877"/>
            <a:ext cx="1266052" cy="20685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3263"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Compact bone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7" name="object 12"/>
          <p:cNvSpPr txBox="1"/>
          <p:nvPr/>
        </p:nvSpPr>
        <p:spPr>
          <a:xfrm>
            <a:off x="5272913" y="2527347"/>
            <a:ext cx="1294906" cy="62055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3263"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Medullary</a:t>
            </a:r>
          </a:p>
          <a:p>
            <a:pPr marR="23263"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cavity (lined</a:t>
            </a:r>
          </a:p>
          <a:p>
            <a:pPr marR="23263"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by </a:t>
            </a:r>
            <a:r>
              <a:rPr lang="en-US" sz="1400" b="1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endosteum</a:t>
            </a: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)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06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6.4b </a:t>
            </a:r>
            <a:r>
              <a:rPr lang="en-US" dirty="0">
                <a:latin typeface="Arial" pitchFamily="34" charset="0"/>
                <a:cs typeface="Arial" pitchFamily="34" charset="0"/>
              </a:rPr>
              <a:t>The structure of a long bone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humerus</a:t>
            </a:r>
            <a:r>
              <a:rPr lang="en-US" dirty="0">
                <a:latin typeface="Arial" pitchFamily="34" charset="0"/>
                <a:cs typeface="Arial" pitchFamily="34" charset="0"/>
              </a:rPr>
              <a:t> of arm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1560" y="1249680"/>
            <a:ext cx="7040879" cy="43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/>
          <p:nvPr/>
        </p:nvSpPr>
        <p:spPr>
          <a:xfrm>
            <a:off x="2169747" y="1383830"/>
            <a:ext cx="2494280" cy="0"/>
          </a:xfrm>
          <a:custGeom>
            <a:avLst/>
            <a:gdLst/>
            <a:ahLst/>
            <a:cxnLst/>
            <a:rect l="l" t="t" r="r" b="b"/>
            <a:pathLst>
              <a:path w="2494279">
                <a:moveTo>
                  <a:pt x="0" y="0"/>
                </a:moveTo>
                <a:lnTo>
                  <a:pt x="2494254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2026296" y="2731568"/>
            <a:ext cx="313055" cy="0"/>
          </a:xfrm>
          <a:custGeom>
            <a:avLst/>
            <a:gdLst/>
            <a:ahLst/>
            <a:cxnLst/>
            <a:rect l="l" t="t" r="r" b="b"/>
            <a:pathLst>
              <a:path w="313055">
                <a:moveTo>
                  <a:pt x="312991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5312259" y="1984351"/>
            <a:ext cx="1391920" cy="203200"/>
          </a:xfrm>
          <a:custGeom>
            <a:avLst/>
            <a:gdLst/>
            <a:ahLst/>
            <a:cxnLst/>
            <a:rect l="l" t="t" r="r" b="b"/>
            <a:pathLst>
              <a:path w="1391920" h="203200">
                <a:moveTo>
                  <a:pt x="1391450" y="0"/>
                </a:moveTo>
                <a:lnTo>
                  <a:pt x="1026845" y="0"/>
                </a:lnTo>
                <a:lnTo>
                  <a:pt x="0" y="202831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4908656" y="3005660"/>
            <a:ext cx="1779905" cy="0"/>
          </a:xfrm>
          <a:custGeom>
            <a:avLst/>
            <a:gdLst/>
            <a:ahLst/>
            <a:cxnLst/>
            <a:rect l="l" t="t" r="r" b="b"/>
            <a:pathLst>
              <a:path w="1779904">
                <a:moveTo>
                  <a:pt x="0" y="0"/>
                </a:moveTo>
                <a:lnTo>
                  <a:pt x="1493824" y="0"/>
                </a:lnTo>
                <a:lnTo>
                  <a:pt x="1779549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4712191" y="3005661"/>
            <a:ext cx="1690370" cy="346710"/>
          </a:xfrm>
          <a:custGeom>
            <a:avLst/>
            <a:gdLst/>
            <a:ahLst/>
            <a:cxnLst/>
            <a:rect l="l" t="t" r="r" b="b"/>
            <a:pathLst>
              <a:path w="1690370" h="346710">
                <a:moveTo>
                  <a:pt x="0" y="346544"/>
                </a:moveTo>
                <a:lnTo>
                  <a:pt x="1690293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1" name="object 15"/>
          <p:cNvSpPr txBox="1"/>
          <p:nvPr/>
        </p:nvSpPr>
        <p:spPr>
          <a:xfrm>
            <a:off x="1129572" y="1214026"/>
            <a:ext cx="948978" cy="55399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51" defTabSz="914400" fontAlgn="auto"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Articular</a:t>
            </a:r>
            <a:endParaRPr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</a:t>
            </a:r>
            <a:endParaRPr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2" name="object 14"/>
          <p:cNvSpPr txBox="1"/>
          <p:nvPr/>
        </p:nvSpPr>
        <p:spPr>
          <a:xfrm>
            <a:off x="6761299" y="1834356"/>
            <a:ext cx="987450" cy="55399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Compact</a:t>
            </a:r>
            <a:endParaRPr lang="en-US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</a:t>
            </a:r>
            <a:endParaRPr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6749961" y="2873315"/>
            <a:ext cx="1256754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Endosteum</a:t>
            </a:r>
            <a:endParaRPr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" name="object 12"/>
          <p:cNvSpPr txBox="1"/>
          <p:nvPr/>
        </p:nvSpPr>
        <p:spPr>
          <a:xfrm>
            <a:off x="1096506" y="2563927"/>
            <a:ext cx="870110" cy="55399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3263" defTabSz="914400" fontAlgn="auto"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Spongy</a:t>
            </a:r>
            <a:endParaRPr lang="en-US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23263" defTabSz="914400" fontAlgn="auto"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</a:t>
            </a:r>
            <a:endParaRPr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653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Gross Anatomy (cont.)</a:t>
            </a:r>
            <a:endParaRPr lang="en-US" altLang="en-US" dirty="0" smtClean="0"/>
          </a:p>
        </p:txBody>
      </p:sp>
      <p:sp>
        <p:nvSpPr>
          <p:cNvPr id="4096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altLang="en-US" b="1" dirty="0" smtClean="0"/>
              <a:t>Membranes</a:t>
            </a:r>
            <a:r>
              <a:rPr lang="en-US" altLang="en-US" dirty="0" smtClean="0"/>
              <a:t>: two types (periosteum and endosteum)</a:t>
            </a:r>
          </a:p>
          <a:p>
            <a:pPr lvl="3"/>
            <a:r>
              <a:rPr lang="en-US" altLang="en-US" b="1" dirty="0" smtClean="0"/>
              <a:t>Periosteum</a:t>
            </a:r>
            <a:r>
              <a:rPr lang="en-US" altLang="en-US" dirty="0" smtClean="0"/>
              <a:t>: white, double-layered membrane that covers external surfaces except joints</a:t>
            </a:r>
          </a:p>
          <a:p>
            <a:pPr lvl="4"/>
            <a:r>
              <a:rPr lang="en-US" altLang="en-US" b="1" dirty="0" smtClean="0"/>
              <a:t>Fibrous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layer</a:t>
            </a:r>
            <a:r>
              <a:rPr lang="en-US" altLang="en-US" dirty="0" smtClean="0"/>
              <a:t>: outer layer consisting of dense irregular connective tissue consisting of </a:t>
            </a:r>
            <a:r>
              <a:rPr lang="en-US" altLang="en-US" b="1" dirty="0" err="1" smtClean="0"/>
              <a:t>Sharpey’s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fibers</a:t>
            </a:r>
            <a:r>
              <a:rPr lang="en-US" altLang="en-US" dirty="0" smtClean="0"/>
              <a:t> that secure to bone matrix</a:t>
            </a:r>
          </a:p>
          <a:p>
            <a:pPr lvl="4"/>
            <a:r>
              <a:rPr lang="en-US" altLang="en-US" b="1" dirty="0" err="1" smtClean="0"/>
              <a:t>Osteogenic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layer</a:t>
            </a:r>
            <a:r>
              <a:rPr lang="en-US" altLang="en-US" dirty="0" smtClean="0"/>
              <a:t>: inner layer abutting bone and contains primitive </a:t>
            </a:r>
            <a:r>
              <a:rPr lang="en-US" altLang="en-US" b="1" dirty="0" err="1" smtClean="0"/>
              <a:t>osteogenic</a:t>
            </a:r>
            <a:r>
              <a:rPr lang="en-US" altLang="en-US" dirty="0" smtClean="0"/>
              <a:t> stem cells that gives rise to most all bone cells</a:t>
            </a:r>
          </a:p>
          <a:p>
            <a:pPr lvl="4"/>
            <a:r>
              <a:rPr lang="en-US" altLang="en-US" dirty="0" smtClean="0"/>
              <a:t>Contains many nerve fibers and blood vessels that continue on to the shaft through </a:t>
            </a:r>
            <a:r>
              <a:rPr lang="en-US" altLang="en-US" b="1" dirty="0" smtClean="0"/>
              <a:t>nutrient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foramen</a:t>
            </a:r>
            <a:r>
              <a:rPr lang="en-US" altLang="en-US" dirty="0" smtClean="0"/>
              <a:t> openings</a:t>
            </a:r>
          </a:p>
          <a:p>
            <a:pPr lvl="4"/>
            <a:r>
              <a:rPr lang="en-US" altLang="en-US" dirty="0" smtClean="0"/>
              <a:t>Anchoring points for tendons and ligaments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Gross Anatomy (cont.)</a:t>
            </a:r>
            <a:endParaRPr lang="en-US" dirty="0"/>
          </a:p>
        </p:txBody>
      </p:sp>
      <p:sp>
        <p:nvSpPr>
          <p:cNvPr id="4300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altLang="en-US" b="1" dirty="0"/>
              <a:t>Membranes </a:t>
            </a:r>
            <a:r>
              <a:rPr lang="en-US" altLang="en-US" b="1" dirty="0" smtClean="0"/>
              <a:t>(cont.)</a:t>
            </a:r>
          </a:p>
          <a:p>
            <a:pPr lvl="3"/>
            <a:r>
              <a:rPr lang="en-US" altLang="en-US" b="1" dirty="0" smtClean="0"/>
              <a:t>Endosteum</a:t>
            </a:r>
          </a:p>
          <a:p>
            <a:pPr lvl="4"/>
            <a:r>
              <a:rPr lang="en-US" altLang="en-US" dirty="0" smtClean="0"/>
              <a:t>Delicate connective tissue membrane covering internal bone surface</a:t>
            </a:r>
          </a:p>
          <a:p>
            <a:pPr lvl="4"/>
            <a:r>
              <a:rPr lang="en-US" altLang="en-US" dirty="0" smtClean="0"/>
              <a:t>Covers trabeculae of spongy bone</a:t>
            </a:r>
          </a:p>
          <a:p>
            <a:pPr lvl="4"/>
            <a:r>
              <a:rPr lang="en-US" altLang="en-US" dirty="0" smtClean="0"/>
              <a:t>Lines canals that pass through compact bone</a:t>
            </a:r>
          </a:p>
          <a:p>
            <a:pPr lvl="4"/>
            <a:r>
              <a:rPr lang="en-US" altLang="en-US" dirty="0" smtClean="0"/>
              <a:t>Like periosteum, contains </a:t>
            </a:r>
            <a:r>
              <a:rPr lang="en-US" altLang="en-US" dirty="0" err="1" smtClean="0"/>
              <a:t>osteogenic</a:t>
            </a:r>
            <a:r>
              <a:rPr lang="en-US" altLang="en-US" dirty="0" smtClean="0"/>
              <a:t> cells that can differentiate into other bone cells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6.4c </a:t>
            </a:r>
            <a:r>
              <a:rPr lang="en-US" dirty="0">
                <a:latin typeface="Arial" pitchFamily="34" charset="0"/>
                <a:cs typeface="Arial" pitchFamily="34" charset="0"/>
              </a:rPr>
              <a:t>The structure of a long bone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humerus</a:t>
            </a:r>
            <a:r>
              <a:rPr lang="en-US" dirty="0">
                <a:latin typeface="Arial" pitchFamily="34" charset="0"/>
                <a:cs typeface="Arial" pitchFamily="34" charset="0"/>
              </a:rPr>
              <a:t> of arm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2848" y="219456"/>
            <a:ext cx="4718304" cy="64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k object 16"/>
          <p:cNvSpPr/>
          <p:nvPr/>
        </p:nvSpPr>
        <p:spPr>
          <a:xfrm>
            <a:off x="3075297" y="2417067"/>
            <a:ext cx="2096135" cy="0"/>
          </a:xfrm>
          <a:custGeom>
            <a:avLst/>
            <a:gdLst/>
            <a:ahLst/>
            <a:cxnLst/>
            <a:rect l="l" t="t" r="r" b="b"/>
            <a:pathLst>
              <a:path w="2096135">
                <a:moveTo>
                  <a:pt x="2095690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7" name="bk object 17"/>
          <p:cNvSpPr/>
          <p:nvPr/>
        </p:nvSpPr>
        <p:spPr>
          <a:xfrm>
            <a:off x="5498167" y="505580"/>
            <a:ext cx="195580" cy="490855"/>
          </a:xfrm>
          <a:custGeom>
            <a:avLst/>
            <a:gdLst/>
            <a:ahLst/>
            <a:cxnLst/>
            <a:rect l="l" t="t" r="r" b="b"/>
            <a:pathLst>
              <a:path w="195579" h="490855">
                <a:moveTo>
                  <a:pt x="194995" y="0"/>
                </a:moveTo>
                <a:lnTo>
                  <a:pt x="0" y="49074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8" name="bk object 18"/>
          <p:cNvSpPr/>
          <p:nvPr/>
        </p:nvSpPr>
        <p:spPr>
          <a:xfrm>
            <a:off x="3938456" y="3212131"/>
            <a:ext cx="1370330" cy="0"/>
          </a:xfrm>
          <a:custGeom>
            <a:avLst/>
            <a:gdLst/>
            <a:ahLst/>
            <a:cxnLst/>
            <a:rect l="l" t="t" r="r" b="b"/>
            <a:pathLst>
              <a:path w="1370330">
                <a:moveTo>
                  <a:pt x="1369987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9" name="bk object 19"/>
          <p:cNvSpPr/>
          <p:nvPr/>
        </p:nvSpPr>
        <p:spPr>
          <a:xfrm>
            <a:off x="3596626" y="3687637"/>
            <a:ext cx="1106170" cy="0"/>
          </a:xfrm>
          <a:custGeom>
            <a:avLst/>
            <a:gdLst/>
            <a:ahLst/>
            <a:cxnLst/>
            <a:rect l="l" t="t" r="r" b="b"/>
            <a:pathLst>
              <a:path w="1106170">
                <a:moveTo>
                  <a:pt x="1105738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0" name="bk object 20"/>
          <p:cNvSpPr/>
          <p:nvPr/>
        </p:nvSpPr>
        <p:spPr>
          <a:xfrm>
            <a:off x="3588060" y="4204839"/>
            <a:ext cx="2153920" cy="0"/>
          </a:xfrm>
          <a:custGeom>
            <a:avLst/>
            <a:gdLst/>
            <a:ahLst/>
            <a:cxnLst/>
            <a:rect l="l" t="t" r="r" b="b"/>
            <a:pathLst>
              <a:path w="2153920">
                <a:moveTo>
                  <a:pt x="2153310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1" name="bk object 21"/>
          <p:cNvSpPr/>
          <p:nvPr/>
        </p:nvSpPr>
        <p:spPr>
          <a:xfrm>
            <a:off x="3221279" y="4535027"/>
            <a:ext cx="1593215" cy="604520"/>
          </a:xfrm>
          <a:custGeom>
            <a:avLst/>
            <a:gdLst/>
            <a:ahLst/>
            <a:cxnLst/>
            <a:rect l="l" t="t" r="r" b="b"/>
            <a:pathLst>
              <a:path w="1593214" h="604520">
                <a:moveTo>
                  <a:pt x="1593202" y="0"/>
                </a:moveTo>
                <a:lnTo>
                  <a:pt x="433006" y="603897"/>
                </a:lnTo>
                <a:lnTo>
                  <a:pt x="0" y="603897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5093945" y="314706"/>
            <a:ext cx="1256754" cy="17761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345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Endosteum</a:t>
            </a:r>
            <a:endParaRPr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" name="object 8"/>
          <p:cNvSpPr txBox="1"/>
          <p:nvPr/>
        </p:nvSpPr>
        <p:spPr>
          <a:xfrm>
            <a:off x="2273886" y="2349649"/>
            <a:ext cx="1449114" cy="43261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3263" defTabSz="914400" fontAlgn="auto">
              <a:lnSpc>
                <a:spcPts val="1345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Yellow</a:t>
            </a:r>
            <a:endParaRPr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 marrow</a:t>
            </a:r>
            <a:endParaRPr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" name="object 6"/>
          <p:cNvSpPr txBox="1"/>
          <p:nvPr/>
        </p:nvSpPr>
        <p:spPr>
          <a:xfrm>
            <a:off x="2262913" y="3164958"/>
            <a:ext cx="1603003" cy="17761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345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Compact bone</a:t>
            </a:r>
            <a:endParaRPr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2272438" y="3638194"/>
            <a:ext cx="1256754" cy="17761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345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Periosteum</a:t>
            </a:r>
            <a:endParaRPr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6" name="object 4"/>
          <p:cNvSpPr txBox="1"/>
          <p:nvPr/>
        </p:nvSpPr>
        <p:spPr>
          <a:xfrm>
            <a:off x="2259312" y="4153883"/>
            <a:ext cx="1257395" cy="69852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6286" defTabSz="914400" fontAlgn="auto">
              <a:lnSpc>
                <a:spcPts val="1345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Perforating</a:t>
            </a:r>
            <a:endParaRPr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(Sharpey’s)</a:t>
            </a:r>
            <a:endParaRPr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26286"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fibers</a:t>
            </a:r>
            <a:endParaRPr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8" name="object 4"/>
          <p:cNvSpPr txBox="1"/>
          <p:nvPr/>
        </p:nvSpPr>
        <p:spPr>
          <a:xfrm>
            <a:off x="2252814" y="5001535"/>
            <a:ext cx="911147" cy="55399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6286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Nutrient</a:t>
            </a:r>
          </a:p>
          <a:p>
            <a:pPr marR="26286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artery</a:t>
            </a:r>
            <a:endParaRPr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28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Gross Anatomy (cont.)</a:t>
            </a:r>
          </a:p>
        </p:txBody>
      </p:sp>
      <p:sp>
        <p:nvSpPr>
          <p:cNvPr id="4608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Hematopoietic tissue in bones</a:t>
            </a:r>
          </a:p>
          <a:p>
            <a:pPr lvl="1"/>
            <a:r>
              <a:rPr lang="en-US" altLang="en-US" b="1" dirty="0" smtClean="0"/>
              <a:t>Red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marrow</a:t>
            </a:r>
            <a:r>
              <a:rPr lang="en-US" altLang="en-US" dirty="0" smtClean="0"/>
              <a:t> is found within trabecular cavities of spongy bone and </a:t>
            </a:r>
            <a:r>
              <a:rPr lang="en-US" altLang="en-US" b="1" dirty="0" err="1" smtClean="0"/>
              <a:t>diploë</a:t>
            </a:r>
            <a:r>
              <a:rPr lang="en-US" altLang="en-US" dirty="0" smtClean="0"/>
              <a:t> of flat bones, such as sternum</a:t>
            </a:r>
          </a:p>
          <a:p>
            <a:pPr lvl="2"/>
            <a:r>
              <a:rPr lang="en-US" altLang="en-US" dirty="0" smtClean="0"/>
              <a:t>In newborns, </a:t>
            </a:r>
            <a:r>
              <a:rPr lang="en-US" altLang="en-US" b="1" dirty="0" smtClean="0"/>
              <a:t>medullary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cavities</a:t>
            </a:r>
            <a:r>
              <a:rPr lang="en-US" altLang="en-US" dirty="0" smtClean="0"/>
              <a:t> and all spongy bone contain red marrow</a:t>
            </a:r>
          </a:p>
          <a:p>
            <a:pPr lvl="2"/>
            <a:r>
              <a:rPr lang="en-US" altLang="en-US" dirty="0" smtClean="0"/>
              <a:t>In adults, red marrow is located in heads of femur and </a:t>
            </a:r>
            <a:r>
              <a:rPr lang="en-US" altLang="en-US" dirty="0" err="1" smtClean="0"/>
              <a:t>humerus</a:t>
            </a:r>
            <a:r>
              <a:rPr lang="en-US" altLang="en-US" dirty="0" smtClean="0"/>
              <a:t>, but most active areas of hematopoiesis are flat bone </a:t>
            </a:r>
            <a:r>
              <a:rPr lang="en-US" altLang="en-US" dirty="0" err="1" smtClean="0"/>
              <a:t>diploë</a:t>
            </a:r>
            <a:r>
              <a:rPr lang="en-US" altLang="en-US" dirty="0" smtClean="0"/>
              <a:t> and some irregular bones (such as the hip bone)</a:t>
            </a:r>
          </a:p>
          <a:p>
            <a:pPr lvl="2"/>
            <a:r>
              <a:rPr lang="en-US" altLang="en-US" dirty="0" smtClean="0"/>
              <a:t>Yellow marrow can convert to red, if person becomes anemic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Gross Anatomy (cont.)</a:t>
            </a:r>
            <a:endParaRPr lang="en-US" dirty="0"/>
          </a:p>
        </p:txBody>
      </p:sp>
      <p:sp>
        <p:nvSpPr>
          <p:cNvPr id="4812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Bone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markings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Sites of muscle, ligament, and tendon attachment on external surfaces</a:t>
            </a:r>
          </a:p>
          <a:p>
            <a:pPr lvl="1"/>
            <a:r>
              <a:rPr lang="en-US" altLang="en-US" dirty="0" smtClean="0"/>
              <a:t>Areas involved in joint formation or conduits for blood vessels and nerves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dirty="0" smtClean="0"/>
              <a:t>© 2016 Pearson Education, Inc.</a:t>
            </a:r>
            <a:endParaRPr lang="en-GB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Gross Anatomy (cont.)</a:t>
            </a:r>
            <a:endParaRPr lang="en-US" dirty="0"/>
          </a:p>
        </p:txBody>
      </p:sp>
      <p:sp>
        <p:nvSpPr>
          <p:cNvPr id="4812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Bone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markings (cont.)</a:t>
            </a:r>
          </a:p>
          <a:p>
            <a:pPr lvl="1"/>
            <a:r>
              <a:rPr lang="en-US" altLang="en-US" dirty="0" smtClean="0"/>
              <a:t>Three types of markings:</a:t>
            </a:r>
          </a:p>
          <a:p>
            <a:pPr lvl="2"/>
            <a:r>
              <a:rPr lang="en-US" altLang="en-US" dirty="0" smtClean="0"/>
              <a:t>Projection: outward bulge of bone</a:t>
            </a:r>
          </a:p>
          <a:p>
            <a:pPr lvl="3"/>
            <a:r>
              <a:rPr lang="en-US" altLang="en-US" dirty="0" smtClean="0"/>
              <a:t>May be due to increased stress from muscle pull or is a modification for joints</a:t>
            </a:r>
          </a:p>
          <a:p>
            <a:pPr lvl="2"/>
            <a:r>
              <a:rPr lang="en-US" altLang="en-US" dirty="0" smtClean="0"/>
              <a:t>Depression: bowl- or groove-like cut-out that can serve as passageways for vessels and nerves, or plays a role in joints</a:t>
            </a:r>
          </a:p>
          <a:p>
            <a:pPr lvl="2"/>
            <a:r>
              <a:rPr lang="en-US" altLang="en-US" dirty="0" smtClean="0"/>
              <a:t>Opening: hole or canal in bone that serves as passageways for blood vessels and nerves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dirty="0" smtClean="0"/>
              <a:t>© 2016 Pearson Education, Inc.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26892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Table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6.1-1 </a:t>
            </a:r>
            <a:r>
              <a:rPr lang="en-US" dirty="0">
                <a:latin typeface="Arial" pitchFamily="34" charset="0"/>
                <a:cs typeface="Arial" pitchFamily="34" charset="0"/>
              </a:rPr>
              <a:t>Bone Markings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2226" name="Picture 2" descr="J:\Selva\PPT\November_2014\20-11-14\11192014\JPG\Labeled\table_06_01_1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4" y="1194816"/>
            <a:ext cx="8546592" cy="446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57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Table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6.1-2 </a:t>
            </a:r>
            <a:r>
              <a:rPr lang="en-US" dirty="0">
                <a:latin typeface="Arial" pitchFamily="34" charset="0"/>
                <a:cs typeface="Arial" pitchFamily="34" charset="0"/>
              </a:rPr>
              <a:t>Bone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Markings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(continued)</a:t>
            </a: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3250" name="Picture 2" descr="J:\Selva\PPT\November_2014\20-11-14\11192014\JPG\Labeled\table_06_01_2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4" y="719328"/>
            <a:ext cx="8546592" cy="541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Basic Structure, Types, and Locations</a:t>
            </a:r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 smtClean="0"/>
              <a:t>Skeletal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cartilage</a:t>
            </a:r>
            <a:r>
              <a:rPr lang="en-US" altLang="en-US" sz="2800" dirty="0" smtClean="0"/>
              <a:t>: made of highly resilient, molded cartilage tissue that consists primarily of water </a:t>
            </a:r>
          </a:p>
          <a:p>
            <a:pPr lvl="1"/>
            <a:r>
              <a:rPr lang="en-US" altLang="en-US" sz="2600" dirty="0" smtClean="0"/>
              <a:t>Contains no blood vessels or nerves</a:t>
            </a:r>
          </a:p>
          <a:p>
            <a:r>
              <a:rPr lang="en-US" altLang="en-US" sz="2800" i="1" dirty="0" smtClean="0"/>
              <a:t>Perichondrium</a:t>
            </a:r>
            <a:r>
              <a:rPr lang="en-US" altLang="en-US" sz="2800" dirty="0" smtClean="0"/>
              <a:t>: layer of dense connective tissue surrounding cartilage like a girdle</a:t>
            </a:r>
          </a:p>
          <a:p>
            <a:pPr lvl="1"/>
            <a:r>
              <a:rPr lang="en-US" altLang="en-US" sz="2600" dirty="0" smtClean="0"/>
              <a:t>Helps cartilage resist outward expansion</a:t>
            </a:r>
          </a:p>
          <a:p>
            <a:pPr lvl="1"/>
            <a:r>
              <a:rPr lang="en-US" altLang="en-US" sz="2600" dirty="0" smtClean="0"/>
              <a:t>Contains blood vessels for nutrient delivery to cartilage</a:t>
            </a:r>
          </a:p>
          <a:p>
            <a:r>
              <a:rPr lang="en-US" altLang="en-US" sz="2800" dirty="0" smtClean="0"/>
              <a:t>Cartilage is made up of </a:t>
            </a:r>
            <a:r>
              <a:rPr lang="en-US" altLang="en-US" sz="2800" i="1" dirty="0" smtClean="0"/>
              <a:t>chondrocytes</a:t>
            </a:r>
            <a:r>
              <a:rPr lang="en-US" altLang="en-US" sz="2800" dirty="0" smtClean="0"/>
              <a:t>, cells encased in small cavities (lacunae) within jelly-like </a:t>
            </a:r>
            <a:r>
              <a:rPr lang="en-US" altLang="en-US" sz="2800" i="1" dirty="0" smtClean="0"/>
              <a:t>extracellular</a:t>
            </a:r>
            <a:r>
              <a:rPr lang="en-US" altLang="en-US" sz="2800" dirty="0" smtClean="0"/>
              <a:t> </a:t>
            </a:r>
            <a:r>
              <a:rPr lang="en-US" altLang="en-US" sz="2800" i="1" dirty="0" smtClean="0"/>
              <a:t>matrix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Microscopic Anatomy of Bone</a:t>
            </a:r>
          </a:p>
        </p:txBody>
      </p:sp>
      <p:sp>
        <p:nvSpPr>
          <p:cNvPr id="5222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Cells of bone tissue</a:t>
            </a:r>
          </a:p>
          <a:p>
            <a:pPr lvl="1"/>
            <a:r>
              <a:rPr lang="en-US" altLang="en-US" dirty="0" smtClean="0"/>
              <a:t>Five major cell types, each of which is a specialized form of the same basic cell type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err="1" smtClean="0"/>
              <a:t>Osteogenic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cells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Osteoblasts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Osteocytes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Bone</a:t>
            </a:r>
            <a:r>
              <a:rPr lang="en-US" altLang="en-US" dirty="0" smtClean="0"/>
              <a:t>-</a:t>
            </a:r>
            <a:r>
              <a:rPr lang="en-US" altLang="en-US" b="1" dirty="0" smtClean="0"/>
              <a:t>lining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cells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Osteoclasts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Microscopic Anatomy of </a:t>
            </a:r>
            <a:r>
              <a:rPr lang="en-US" altLang="en-US" dirty="0" smtClean="0"/>
              <a:t>Bone (cont.)</a:t>
            </a:r>
            <a:endParaRPr lang="en-US" dirty="0"/>
          </a:p>
        </p:txBody>
      </p:sp>
      <p:sp>
        <p:nvSpPr>
          <p:cNvPr id="5427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err="1" smtClean="0"/>
              <a:t>Osteogenic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cells</a:t>
            </a:r>
          </a:p>
          <a:p>
            <a:pPr lvl="1"/>
            <a:r>
              <a:rPr lang="en-US" altLang="en-US" dirty="0" smtClean="0"/>
              <a:t>Also called </a:t>
            </a:r>
            <a:r>
              <a:rPr lang="en-US" altLang="en-US" b="1" dirty="0" err="1" smtClean="0"/>
              <a:t>osteoprogenitor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cells</a:t>
            </a:r>
          </a:p>
          <a:p>
            <a:pPr lvl="1"/>
            <a:r>
              <a:rPr lang="en-US" altLang="en-US" dirty="0" smtClean="0"/>
              <a:t>Mitotically active stem cells in periosteum and endosteum</a:t>
            </a:r>
          </a:p>
          <a:p>
            <a:pPr lvl="1"/>
            <a:r>
              <a:rPr lang="en-US" altLang="en-US" dirty="0" smtClean="0"/>
              <a:t>When stimulated, they differentiate into osteoblasts or bone-lining cells</a:t>
            </a:r>
          </a:p>
          <a:p>
            <a:pPr lvl="1"/>
            <a:r>
              <a:rPr lang="en-US" altLang="en-US" dirty="0" smtClean="0"/>
              <a:t>Some remain as </a:t>
            </a:r>
            <a:r>
              <a:rPr lang="en-US" altLang="en-US" dirty="0" err="1" smtClean="0"/>
              <a:t>osteogenic</a:t>
            </a:r>
            <a:r>
              <a:rPr lang="en-US" altLang="en-US" dirty="0" smtClean="0"/>
              <a:t> stem cells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Microscopic Anatomy of Bone (cont.)</a:t>
            </a:r>
            <a:endParaRPr lang="en-US" dirty="0"/>
          </a:p>
        </p:txBody>
      </p:sp>
      <p:sp>
        <p:nvSpPr>
          <p:cNvPr id="5632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Osteoblasts</a:t>
            </a:r>
          </a:p>
          <a:p>
            <a:pPr lvl="1"/>
            <a:r>
              <a:rPr lang="en-US" altLang="en-US" dirty="0" smtClean="0"/>
              <a:t>Bone-forming cells that secrete </a:t>
            </a:r>
            <a:r>
              <a:rPr lang="en-US" altLang="en-US" dirty="0" err="1" smtClean="0"/>
              <a:t>unmineralized</a:t>
            </a:r>
            <a:r>
              <a:rPr lang="en-US" altLang="en-US" dirty="0" smtClean="0"/>
              <a:t> bone matrix called </a:t>
            </a:r>
            <a:r>
              <a:rPr lang="en-US" altLang="en-US" b="1" dirty="0" smtClean="0"/>
              <a:t>osteoid</a:t>
            </a:r>
          </a:p>
          <a:p>
            <a:pPr lvl="2"/>
            <a:r>
              <a:rPr lang="en-US" altLang="en-US" dirty="0" smtClean="0"/>
              <a:t>Osteoid is made up of collagen and calcium-binding proteins</a:t>
            </a:r>
          </a:p>
          <a:p>
            <a:pPr lvl="2"/>
            <a:r>
              <a:rPr lang="en-US" altLang="en-US" dirty="0" smtClean="0"/>
              <a:t>Collagen makes up 90% of bone protein</a:t>
            </a:r>
          </a:p>
          <a:p>
            <a:pPr lvl="1"/>
            <a:r>
              <a:rPr lang="en-US" altLang="en-US" dirty="0" smtClean="0"/>
              <a:t>Osteoblasts are actively mitotic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6.5ab </a:t>
            </a:r>
            <a:r>
              <a:rPr lang="en-US" dirty="0">
                <a:latin typeface="Arial" pitchFamily="34" charset="0"/>
                <a:cs typeface="Arial" pitchFamily="34" charset="0"/>
              </a:rPr>
              <a:t>Comparison of different types of bone cells.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435352" y="1722120"/>
            <a:ext cx="4273296" cy="341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5"/>
          <p:cNvSpPr txBox="1"/>
          <p:nvPr/>
        </p:nvSpPr>
        <p:spPr>
          <a:xfrm>
            <a:off x="2928131" y="1844879"/>
            <a:ext cx="1537280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164592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Osteogenic</a:t>
            </a:r>
            <a:r>
              <a:rPr lang="en-US"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 cell</a:t>
            </a:r>
            <a:endParaRPr lang="en-US" sz="14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5247471" y="1848050"/>
            <a:ext cx="1067600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164592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Osteoblast</a:t>
            </a:r>
            <a:endParaRPr lang="en-US" sz="14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3133828" y="2197304"/>
            <a:ext cx="795089" cy="18466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164592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Stem cell</a:t>
            </a:r>
            <a:endParaRPr lang="en-US" sz="14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16" name="object 5"/>
          <p:cNvSpPr txBox="1"/>
          <p:nvPr/>
        </p:nvSpPr>
        <p:spPr>
          <a:xfrm>
            <a:off x="4830732" y="2197304"/>
            <a:ext cx="1642052" cy="55399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ctr" defTabSz="164592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Matrix-synthesizing</a:t>
            </a:r>
          </a:p>
          <a:p>
            <a:pPr algn="ctr" defTabSz="164592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cell responsible for</a:t>
            </a:r>
          </a:p>
          <a:p>
            <a:pPr algn="ctr" defTabSz="164592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bone growth</a:t>
            </a:r>
            <a:endParaRPr lang="en-US" sz="14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538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Microscopic Anatomy of Bone (cont.)</a:t>
            </a:r>
            <a:endParaRPr lang="en-US" dirty="0"/>
          </a:p>
        </p:txBody>
      </p:sp>
      <p:sp>
        <p:nvSpPr>
          <p:cNvPr id="6041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Osteocytes</a:t>
            </a:r>
          </a:p>
          <a:p>
            <a:pPr lvl="1"/>
            <a:r>
              <a:rPr lang="en-US" altLang="en-US" dirty="0" smtClean="0"/>
              <a:t>Mature bone cells in lacunae that no longer divide</a:t>
            </a:r>
          </a:p>
          <a:p>
            <a:pPr lvl="1"/>
            <a:r>
              <a:rPr lang="en-US" altLang="en-US" dirty="0" smtClean="0"/>
              <a:t>Maintain bone matrix and act as stress or strain sensors</a:t>
            </a:r>
          </a:p>
          <a:p>
            <a:pPr lvl="2"/>
            <a:r>
              <a:rPr lang="en-US" altLang="en-US" dirty="0" smtClean="0"/>
              <a:t>Respond to mechanical stimuli such as increased force on bone or weightlessness</a:t>
            </a:r>
          </a:p>
          <a:p>
            <a:pPr lvl="2"/>
            <a:r>
              <a:rPr lang="en-US" altLang="en-US" dirty="0" smtClean="0"/>
              <a:t>Communicate information to osteoblasts and </a:t>
            </a:r>
            <a:r>
              <a:rPr lang="en-US" altLang="en-US" b="1" dirty="0" smtClean="0"/>
              <a:t>osteoclasts</a:t>
            </a:r>
            <a:r>
              <a:rPr lang="en-US" altLang="en-US" dirty="0" smtClean="0"/>
              <a:t> (cells that destroy bone) so bone remodeling can occur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Microscopic Anatomy of Bone (cont.)</a:t>
            </a:r>
            <a:endParaRPr lang="en-US" dirty="0"/>
          </a:p>
        </p:txBody>
      </p:sp>
      <p:sp>
        <p:nvSpPr>
          <p:cNvPr id="624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Bone-lining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cells</a:t>
            </a:r>
          </a:p>
          <a:p>
            <a:pPr lvl="1"/>
            <a:r>
              <a:rPr lang="en-US" altLang="en-US" dirty="0" smtClean="0"/>
              <a:t>Flat cells on bone surfaces believed to also help maintain matrix (along with osteocytes)</a:t>
            </a:r>
          </a:p>
          <a:p>
            <a:pPr lvl="1"/>
            <a:r>
              <a:rPr lang="en-US" altLang="en-US" dirty="0" smtClean="0"/>
              <a:t>On external bone surface, lining cells are called </a:t>
            </a:r>
            <a:r>
              <a:rPr lang="en-US" altLang="en-US" b="1" dirty="0" smtClean="0"/>
              <a:t>periosteal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cells</a:t>
            </a:r>
          </a:p>
          <a:p>
            <a:pPr lvl="1"/>
            <a:r>
              <a:rPr lang="en-US" altLang="en-US" dirty="0" smtClean="0"/>
              <a:t>On internal surfaces, they are called </a:t>
            </a:r>
            <a:r>
              <a:rPr lang="en-US" altLang="en-US" b="1" dirty="0" err="1" smtClean="0"/>
              <a:t>endosteal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cells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Microscopic Anatomy of Bone (cont.)</a:t>
            </a:r>
            <a:endParaRPr lang="en-US" dirty="0"/>
          </a:p>
        </p:txBody>
      </p:sp>
      <p:sp>
        <p:nvSpPr>
          <p:cNvPr id="6451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Osteoclasts</a:t>
            </a:r>
          </a:p>
          <a:p>
            <a:pPr lvl="1"/>
            <a:r>
              <a:rPr lang="en-US" altLang="en-US" dirty="0" smtClean="0"/>
              <a:t>Derived from same hematopoietic stem cells that become macrophages</a:t>
            </a:r>
          </a:p>
          <a:p>
            <a:pPr lvl="1"/>
            <a:r>
              <a:rPr lang="en-US" altLang="en-US" dirty="0" smtClean="0"/>
              <a:t>Giant, multinucleate cells function in bone resorption (breakdown of bone)</a:t>
            </a:r>
          </a:p>
          <a:p>
            <a:pPr lvl="1"/>
            <a:r>
              <a:rPr lang="en-US" altLang="en-US" dirty="0" smtClean="0"/>
              <a:t>When active, cells are located in depressions called </a:t>
            </a:r>
            <a:r>
              <a:rPr lang="en-US" altLang="en-US" b="1" dirty="0" smtClean="0"/>
              <a:t>resorption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bays</a:t>
            </a:r>
          </a:p>
          <a:p>
            <a:pPr lvl="1"/>
            <a:r>
              <a:rPr lang="en-US" altLang="en-US" dirty="0" smtClean="0"/>
              <a:t>Cells have ruffled borders that serve to increase surface area for enzyme degradation of bone</a:t>
            </a:r>
          </a:p>
          <a:p>
            <a:pPr lvl="2"/>
            <a:r>
              <a:rPr lang="en-US" altLang="en-US" dirty="0" smtClean="0"/>
              <a:t>Also helps seal off area from surrounding matrix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6.5cd </a:t>
            </a:r>
            <a:r>
              <a:rPr lang="en-US" dirty="0">
                <a:latin typeface="Arial" pitchFamily="34" charset="0"/>
                <a:cs typeface="Arial" pitchFamily="34" charset="0"/>
              </a:rPr>
              <a:t>Comparison of different types of bone cells.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463800" y="1722120"/>
            <a:ext cx="4273296" cy="341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2"/>
          <p:cNvSpPr txBox="1"/>
          <p:nvPr/>
        </p:nvSpPr>
        <p:spPr>
          <a:xfrm>
            <a:off x="4818632" y="2208687"/>
            <a:ext cx="1637564" cy="18466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Bone-resorbing cell</a:t>
            </a:r>
            <a:endParaRPr sz="12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5260298" y="1848050"/>
            <a:ext cx="1062983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164592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Osteoclast</a:t>
            </a:r>
            <a:endParaRPr lang="en-US" sz="14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3157084" y="1848050"/>
            <a:ext cx="1005212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164592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Osteocyte</a:t>
            </a:r>
            <a:endParaRPr lang="en-US" sz="14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17" name="object 5"/>
          <p:cNvSpPr txBox="1"/>
          <p:nvPr/>
        </p:nvSpPr>
        <p:spPr>
          <a:xfrm>
            <a:off x="2514061" y="2197304"/>
            <a:ext cx="1989967" cy="7386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194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Mature bone cell that</a:t>
            </a:r>
          </a:p>
          <a:p>
            <a:pPr indent="194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monitors and maintains</a:t>
            </a:r>
          </a:p>
          <a:p>
            <a:pPr indent="194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the mineralized</a:t>
            </a:r>
            <a:endParaRPr lang="en-US" sz="12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  <a:p>
            <a:pPr indent="194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bone matrix</a:t>
            </a:r>
            <a:endParaRPr lang="en-US" sz="12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538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Microscopic Anatomy of Bone (cont.)</a:t>
            </a:r>
          </a:p>
        </p:txBody>
      </p:sp>
      <p:sp>
        <p:nvSpPr>
          <p:cNvPr id="6861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Compact bone</a:t>
            </a:r>
          </a:p>
          <a:p>
            <a:pPr lvl="1"/>
            <a:r>
              <a:rPr lang="en-US" altLang="en-US" dirty="0" smtClean="0"/>
              <a:t>Also called </a:t>
            </a:r>
            <a:r>
              <a:rPr lang="en-US" altLang="en-US" b="1" dirty="0" smtClean="0"/>
              <a:t>lamellar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bone</a:t>
            </a:r>
          </a:p>
          <a:p>
            <a:pPr lvl="1"/>
            <a:r>
              <a:rPr lang="en-US" altLang="en-US" dirty="0" smtClean="0"/>
              <a:t>Consists of:</a:t>
            </a:r>
          </a:p>
          <a:p>
            <a:pPr lvl="2"/>
            <a:r>
              <a:rPr lang="en-US" altLang="en-US" b="1" dirty="0" smtClean="0"/>
              <a:t>Osteon</a:t>
            </a:r>
            <a:r>
              <a:rPr lang="en-US" altLang="en-US" dirty="0" smtClean="0"/>
              <a:t> (</a:t>
            </a:r>
            <a:r>
              <a:rPr lang="en-US" altLang="en-US" b="1" dirty="0" err="1" smtClean="0"/>
              <a:t>Haversian</a:t>
            </a:r>
            <a:r>
              <a:rPr lang="en-US" altLang="en-US" b="1" dirty="0" smtClean="0"/>
              <a:t> system</a:t>
            </a:r>
            <a:r>
              <a:rPr lang="en-US" altLang="en-US" dirty="0" smtClean="0"/>
              <a:t>)</a:t>
            </a:r>
          </a:p>
          <a:p>
            <a:pPr lvl="2"/>
            <a:r>
              <a:rPr lang="en-US" altLang="en-US" b="1" dirty="0" smtClean="0"/>
              <a:t>Canals and canaliculi</a:t>
            </a:r>
          </a:p>
          <a:p>
            <a:pPr lvl="2"/>
            <a:r>
              <a:rPr lang="en-US" altLang="en-US" b="1" dirty="0" smtClean="0"/>
              <a:t>Interstitial and circumferential lamellae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Microscopic Anatomy of Bone (cont.)</a:t>
            </a:r>
            <a:endParaRPr lang="en-US" dirty="0"/>
          </a:p>
        </p:txBody>
      </p:sp>
      <p:sp>
        <p:nvSpPr>
          <p:cNvPr id="7065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Osteon</a:t>
            </a:r>
            <a:r>
              <a:rPr lang="en-US" altLang="en-US" dirty="0" smtClean="0"/>
              <a:t> (</a:t>
            </a:r>
            <a:r>
              <a:rPr lang="en-US" altLang="en-US" b="1" dirty="0" err="1" smtClean="0"/>
              <a:t>Haversian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system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An osteon is the structural unit of compact bone</a:t>
            </a:r>
          </a:p>
          <a:p>
            <a:pPr lvl="1"/>
            <a:r>
              <a:rPr lang="en-US" altLang="en-US" dirty="0" smtClean="0"/>
              <a:t>Consists of an elongated cylinder that runs parallel to long axis of bone</a:t>
            </a:r>
          </a:p>
          <a:p>
            <a:pPr lvl="2"/>
            <a:r>
              <a:rPr lang="en-US" altLang="en-US" dirty="0" smtClean="0"/>
              <a:t>Acts as tiny weight-bearing pillars</a:t>
            </a:r>
          </a:p>
          <a:p>
            <a:pPr lvl="1"/>
            <a:r>
              <a:rPr lang="en-US" altLang="en-US" dirty="0" smtClean="0"/>
              <a:t>An osteon cylinder consists of several rings of bone matrix called </a:t>
            </a:r>
            <a:r>
              <a:rPr lang="en-US" altLang="en-US" b="1" dirty="0" smtClean="0"/>
              <a:t>lamellae</a:t>
            </a:r>
          </a:p>
          <a:p>
            <a:pPr lvl="2"/>
            <a:r>
              <a:rPr lang="en-US" altLang="en-US" dirty="0" smtClean="0"/>
              <a:t>Lamellae contain collagen fibers that run in different directions in adjacent rings</a:t>
            </a:r>
          </a:p>
          <a:p>
            <a:pPr lvl="2"/>
            <a:r>
              <a:rPr lang="en-US" altLang="en-US" dirty="0" smtClean="0"/>
              <a:t>Withstands stress and resist twisting</a:t>
            </a:r>
          </a:p>
          <a:p>
            <a:pPr lvl="2"/>
            <a:r>
              <a:rPr lang="en-US" altLang="en-US" dirty="0" smtClean="0"/>
              <a:t>Bone salts are found between collagen fibers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 Structure, Types, and </a:t>
            </a:r>
            <a:r>
              <a:rPr lang="en-US" altLang="en-US" dirty="0" smtClean="0"/>
              <a:t>Locations (cont.)</a:t>
            </a:r>
            <a:endParaRPr lang="en-US" dirty="0"/>
          </a:p>
        </p:txBody>
      </p:sp>
      <p:sp>
        <p:nvSpPr>
          <p:cNvPr id="16385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Three types of cartilage:</a:t>
            </a:r>
          </a:p>
          <a:p>
            <a:pPr lvl="1"/>
            <a:r>
              <a:rPr lang="en-US" altLang="en-US" b="1" dirty="0" smtClean="0"/>
              <a:t>Hyaline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cartilage</a:t>
            </a:r>
          </a:p>
          <a:p>
            <a:pPr lvl="2"/>
            <a:r>
              <a:rPr lang="en-US" altLang="en-US" dirty="0" smtClean="0"/>
              <a:t>Provides support, flexibility, and resilience</a:t>
            </a:r>
          </a:p>
          <a:p>
            <a:pPr lvl="2"/>
            <a:r>
              <a:rPr lang="en-US" altLang="en-US" dirty="0" smtClean="0"/>
              <a:t>Most abundant type; contains collagen fibers only</a:t>
            </a:r>
          </a:p>
          <a:p>
            <a:pPr lvl="2"/>
            <a:r>
              <a:rPr lang="en-US" altLang="en-US" dirty="0" smtClean="0"/>
              <a:t>Articular (joints), costal (ribs), respiratory (larynx), nasal cartilage (nose tip)</a:t>
            </a:r>
          </a:p>
          <a:p>
            <a:pPr lvl="1"/>
            <a:r>
              <a:rPr lang="en-US" altLang="en-US" b="1" dirty="0" smtClean="0"/>
              <a:t>Elastic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cartilage</a:t>
            </a:r>
          </a:p>
          <a:p>
            <a:pPr lvl="2"/>
            <a:r>
              <a:rPr lang="en-US" altLang="en-US" dirty="0" smtClean="0"/>
              <a:t>Similar to hyaline cartilage, but contains elastic fibers</a:t>
            </a:r>
          </a:p>
          <a:p>
            <a:pPr lvl="2"/>
            <a:r>
              <a:rPr lang="en-US" altLang="en-US" dirty="0" smtClean="0"/>
              <a:t>External ear and epiglottis</a:t>
            </a:r>
          </a:p>
          <a:p>
            <a:pPr lvl="1"/>
            <a:r>
              <a:rPr lang="en-US" altLang="en-US" b="1" dirty="0" smtClean="0"/>
              <a:t>Fibrocartilage</a:t>
            </a:r>
          </a:p>
          <a:p>
            <a:pPr lvl="2"/>
            <a:r>
              <a:rPr lang="en-US" altLang="en-US" dirty="0" smtClean="0"/>
              <a:t>Thick collagen fibers: has great tensile strength</a:t>
            </a:r>
          </a:p>
          <a:p>
            <a:pPr lvl="2"/>
            <a:r>
              <a:rPr lang="en-US" altLang="en-US" dirty="0" smtClean="0"/>
              <a:t>Menisci of knee; vertebral discs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6.6 A single osteon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5648" y="435864"/>
            <a:ext cx="5632703" cy="59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/>
          <p:nvPr/>
        </p:nvSpPr>
        <p:spPr>
          <a:xfrm>
            <a:off x="3950693" y="2810229"/>
            <a:ext cx="996950" cy="90805"/>
          </a:xfrm>
          <a:custGeom>
            <a:avLst/>
            <a:gdLst/>
            <a:ahLst/>
            <a:cxnLst/>
            <a:rect l="l" t="t" r="r" b="b"/>
            <a:pathLst>
              <a:path w="996950" h="90805">
                <a:moveTo>
                  <a:pt x="996365" y="90411"/>
                </a:moveTo>
                <a:lnTo>
                  <a:pt x="188849" y="0"/>
                </a:lnTo>
                <a:lnTo>
                  <a:pt x="0" y="0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4139542" y="2810228"/>
            <a:ext cx="548005" cy="720090"/>
          </a:xfrm>
          <a:custGeom>
            <a:avLst/>
            <a:gdLst/>
            <a:ahLst/>
            <a:cxnLst/>
            <a:rect l="l" t="t" r="r" b="b"/>
            <a:pathLst>
              <a:path w="548005" h="720089">
                <a:moveTo>
                  <a:pt x="0" y="0"/>
                </a:moveTo>
                <a:lnTo>
                  <a:pt x="547497" y="71948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5613908" y="2328682"/>
            <a:ext cx="812800" cy="720090"/>
          </a:xfrm>
          <a:custGeom>
            <a:avLst/>
            <a:gdLst/>
            <a:ahLst/>
            <a:cxnLst/>
            <a:rect l="l" t="t" r="r" b="b"/>
            <a:pathLst>
              <a:path w="812800" h="720089">
                <a:moveTo>
                  <a:pt x="0" y="719670"/>
                </a:moveTo>
                <a:lnTo>
                  <a:pt x="639241" y="0"/>
                </a:lnTo>
                <a:lnTo>
                  <a:pt x="81280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5385308" y="1670409"/>
            <a:ext cx="868044" cy="658495"/>
          </a:xfrm>
          <a:custGeom>
            <a:avLst/>
            <a:gdLst/>
            <a:ahLst/>
            <a:cxnLst/>
            <a:rect l="l" t="t" r="r" b="b"/>
            <a:pathLst>
              <a:path w="868045" h="658494">
                <a:moveTo>
                  <a:pt x="0" y="0"/>
                </a:moveTo>
                <a:lnTo>
                  <a:pt x="867841" y="658279"/>
                </a:lnTo>
                <a:lnTo>
                  <a:pt x="93141" y="65827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3009799" y="495735"/>
            <a:ext cx="0" cy="1202690"/>
          </a:xfrm>
          <a:custGeom>
            <a:avLst/>
            <a:gdLst/>
            <a:ahLst/>
            <a:cxnLst/>
            <a:rect l="l" t="t" r="r" b="b"/>
            <a:pathLst>
              <a:path h="1202690">
                <a:moveTo>
                  <a:pt x="0" y="1202181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3005262" y="1697868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5">
                <a:moveTo>
                  <a:pt x="128460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3005262" y="49573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5">
                <a:moveTo>
                  <a:pt x="128460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2854415" y="1093674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155384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4247210" y="1574092"/>
            <a:ext cx="1036955" cy="0"/>
          </a:xfrm>
          <a:custGeom>
            <a:avLst/>
            <a:gdLst/>
            <a:ahLst/>
            <a:cxnLst/>
            <a:rect l="l" t="t" r="r" b="b"/>
            <a:pathLst>
              <a:path w="1036954">
                <a:moveTo>
                  <a:pt x="1036497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3614997" y="1304217"/>
            <a:ext cx="1560195" cy="0"/>
          </a:xfrm>
          <a:custGeom>
            <a:avLst/>
            <a:gdLst/>
            <a:ahLst/>
            <a:cxnLst/>
            <a:rect l="l" t="t" r="r" b="b"/>
            <a:pathLst>
              <a:path w="1560195">
                <a:moveTo>
                  <a:pt x="155996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4241596" y="618417"/>
            <a:ext cx="702945" cy="400050"/>
          </a:xfrm>
          <a:custGeom>
            <a:avLst/>
            <a:gdLst/>
            <a:ahLst/>
            <a:cxnLst/>
            <a:rect l="l" t="t" r="r" b="b"/>
            <a:pathLst>
              <a:path w="702944" h="400050">
                <a:moveTo>
                  <a:pt x="702386" y="400050"/>
                </a:moveTo>
                <a:lnTo>
                  <a:pt x="123494" y="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4365091" y="618417"/>
            <a:ext cx="300990" cy="450850"/>
          </a:xfrm>
          <a:custGeom>
            <a:avLst/>
            <a:gdLst/>
            <a:ahLst/>
            <a:cxnLst/>
            <a:rect l="l" t="t" r="r" b="b"/>
            <a:pathLst>
              <a:path w="300989" h="450850">
                <a:moveTo>
                  <a:pt x="0" y="0"/>
                </a:moveTo>
                <a:lnTo>
                  <a:pt x="300558" y="45085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9" name="object 7"/>
          <p:cNvSpPr txBox="1"/>
          <p:nvPr/>
        </p:nvSpPr>
        <p:spPr>
          <a:xfrm>
            <a:off x="3123138" y="493198"/>
            <a:ext cx="1074012" cy="49244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Artery with</a:t>
            </a:r>
            <a:endParaRPr sz="16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30480"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capillaries</a:t>
            </a:r>
            <a:endParaRPr sz="16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" name="object 6"/>
          <p:cNvSpPr txBox="1"/>
          <p:nvPr/>
        </p:nvSpPr>
        <p:spPr>
          <a:xfrm>
            <a:off x="1781002" y="957307"/>
            <a:ext cx="1034899" cy="98488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Structures</a:t>
            </a:r>
            <a:endParaRPr sz="16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358075"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in the</a:t>
            </a:r>
            <a:endParaRPr lang="en-US" sz="16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358075"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central</a:t>
            </a:r>
            <a:endParaRPr lang="en-US" sz="16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358075"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canal</a:t>
            </a:r>
            <a:endParaRPr sz="16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1" name="object 5"/>
          <p:cNvSpPr txBox="1"/>
          <p:nvPr/>
        </p:nvSpPr>
        <p:spPr>
          <a:xfrm>
            <a:off x="3123138" y="1161319"/>
            <a:ext cx="452240" cy="2462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30480"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Vein</a:t>
            </a:r>
            <a:endParaRPr sz="16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2" name="object 4"/>
          <p:cNvSpPr txBox="1"/>
          <p:nvPr/>
        </p:nvSpPr>
        <p:spPr>
          <a:xfrm>
            <a:off x="6477157" y="2214911"/>
            <a:ext cx="878446" cy="2462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Lamellae</a:t>
            </a:r>
            <a:endParaRPr sz="16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3" name="object 3"/>
          <p:cNvSpPr txBox="1"/>
          <p:nvPr/>
        </p:nvSpPr>
        <p:spPr>
          <a:xfrm>
            <a:off x="3038404" y="2678004"/>
            <a:ext cx="981038" cy="123110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2349"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Collagen</a:t>
            </a:r>
            <a:endParaRPr sz="16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fibers</a:t>
            </a:r>
            <a:endParaRPr lang="en-US" sz="16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run in</a:t>
            </a:r>
            <a:endParaRPr lang="en-US" sz="16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different</a:t>
            </a:r>
            <a:endParaRPr lang="en-US" sz="16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directions</a:t>
            </a:r>
            <a:endParaRPr sz="16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4" name="object 2"/>
          <p:cNvSpPr txBox="1"/>
          <p:nvPr/>
        </p:nvSpPr>
        <p:spPr>
          <a:xfrm>
            <a:off x="3038404" y="5868346"/>
            <a:ext cx="818301" cy="49244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Twisting</a:t>
            </a:r>
            <a:endParaRPr sz="16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30480"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force</a:t>
            </a:r>
            <a:endParaRPr sz="16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5" name="object 5"/>
          <p:cNvSpPr txBox="1"/>
          <p:nvPr/>
        </p:nvSpPr>
        <p:spPr>
          <a:xfrm>
            <a:off x="3130758" y="1458720"/>
            <a:ext cx="1072409" cy="2462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ea typeface="+mn-ea"/>
                <a:cs typeface="Arial" pitchFamily="34" charset="0"/>
              </a:rPr>
              <a:t>Nerve fiber</a:t>
            </a:r>
            <a:endParaRPr lang="en-US" sz="16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25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Microscopic Anatomy of Bone (cont.)</a:t>
            </a:r>
            <a:endParaRPr lang="en-US" dirty="0"/>
          </a:p>
        </p:txBody>
      </p:sp>
      <p:sp>
        <p:nvSpPr>
          <p:cNvPr id="7372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Canals and canaliculi</a:t>
            </a:r>
          </a:p>
          <a:p>
            <a:pPr lvl="1"/>
            <a:r>
              <a:rPr lang="en-US" altLang="en-US" b="1" dirty="0" smtClean="0"/>
              <a:t>Central</a:t>
            </a:r>
            <a:r>
              <a:rPr lang="en-US" altLang="en-US" dirty="0" smtClean="0"/>
              <a:t> (</a:t>
            </a:r>
            <a:r>
              <a:rPr lang="en-US" altLang="en-US" b="1" dirty="0" err="1" smtClean="0"/>
              <a:t>Haversian</a:t>
            </a:r>
            <a:r>
              <a:rPr lang="en-US" altLang="en-US" dirty="0" smtClean="0"/>
              <a:t>) </a:t>
            </a:r>
            <a:r>
              <a:rPr lang="en-US" altLang="en-US" b="1" dirty="0" smtClean="0"/>
              <a:t>canal</a:t>
            </a:r>
            <a:r>
              <a:rPr lang="en-US" altLang="en-US" dirty="0" smtClean="0"/>
              <a:t> runs through core of osteon</a:t>
            </a:r>
          </a:p>
          <a:p>
            <a:pPr lvl="2"/>
            <a:r>
              <a:rPr lang="en-US" altLang="en-US" dirty="0" smtClean="0"/>
              <a:t>Contains blood vessels and nerve fibers</a:t>
            </a:r>
          </a:p>
          <a:p>
            <a:pPr lvl="1"/>
            <a:r>
              <a:rPr lang="en-US" altLang="en-US" b="1" dirty="0" smtClean="0"/>
              <a:t>Perforating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Volkmann’s</a:t>
            </a:r>
            <a:r>
              <a:rPr lang="en-US" altLang="en-US" dirty="0" smtClean="0"/>
              <a:t>) </a:t>
            </a:r>
            <a:r>
              <a:rPr lang="en-US" altLang="en-US" b="1" dirty="0" smtClean="0"/>
              <a:t>canals</a:t>
            </a:r>
            <a:r>
              <a:rPr lang="en-US" altLang="en-US" dirty="0" smtClean="0"/>
              <a:t>: canals lined with endosteum that occur at right angles to central canal</a:t>
            </a:r>
          </a:p>
          <a:p>
            <a:pPr lvl="2"/>
            <a:r>
              <a:rPr lang="en-US" altLang="en-US" dirty="0" smtClean="0"/>
              <a:t>Connect blood vessels and nerves of periosteum, medullary cavity, and central canal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Microscopic Anatomy of Bone (cont.)</a:t>
            </a:r>
            <a:endParaRPr lang="en-US" dirty="0"/>
          </a:p>
        </p:txBody>
      </p:sp>
      <p:sp>
        <p:nvSpPr>
          <p:cNvPr id="75777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141413"/>
            <a:ext cx="8915400" cy="5351462"/>
          </a:xfrm>
        </p:spPr>
        <p:txBody>
          <a:bodyPr/>
          <a:lstStyle/>
          <a:p>
            <a:r>
              <a:rPr lang="en-US" altLang="en-US" b="1" dirty="0" smtClean="0"/>
              <a:t>Canals and canaliculi (cont.)</a:t>
            </a:r>
          </a:p>
          <a:p>
            <a:pPr lvl="1"/>
            <a:r>
              <a:rPr lang="en-US" altLang="en-US" b="1" dirty="0" smtClean="0"/>
              <a:t>Lacunae</a:t>
            </a:r>
            <a:r>
              <a:rPr lang="en-US" altLang="en-US" dirty="0" smtClean="0"/>
              <a:t>: small cavities that contain </a:t>
            </a:r>
            <a:r>
              <a:rPr lang="en-US" altLang="en-US" b="1" dirty="0" smtClean="0"/>
              <a:t>osteocytes</a:t>
            </a:r>
          </a:p>
          <a:p>
            <a:pPr lvl="1"/>
            <a:r>
              <a:rPr lang="en-US" altLang="en-US" b="1" dirty="0" smtClean="0"/>
              <a:t>Canaliculi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hairlike</a:t>
            </a:r>
            <a:r>
              <a:rPr lang="en-US" altLang="en-US" dirty="0" smtClean="0"/>
              <a:t> canals that connect lacunae to each other and to central canal</a:t>
            </a:r>
          </a:p>
          <a:p>
            <a:pPr lvl="1"/>
            <a:r>
              <a:rPr lang="en-US" altLang="en-US" dirty="0" smtClean="0"/>
              <a:t>Osteoblasts that secrete bone matrix maintain contact with each other and osteocytes via cell projections with gap junctions</a:t>
            </a:r>
          </a:p>
          <a:p>
            <a:pPr lvl="1"/>
            <a:r>
              <a:rPr lang="en-US" altLang="en-US" dirty="0" smtClean="0"/>
              <a:t>When matrix hardens and cells are trapped the canaliculi form</a:t>
            </a:r>
          </a:p>
          <a:p>
            <a:pPr lvl="2"/>
            <a:r>
              <a:rPr lang="en-US" altLang="en-US" dirty="0" smtClean="0"/>
              <a:t>Allow communication between all osteocytes of osteon and permit nutrients and wastes to be relayed from one cell to another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Microscopic Anatomy of Bone (cont.)</a:t>
            </a:r>
            <a:endParaRPr lang="en-US" dirty="0"/>
          </a:p>
        </p:txBody>
      </p:sp>
      <p:sp>
        <p:nvSpPr>
          <p:cNvPr id="778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Interstitial and circumferential lamellae</a:t>
            </a:r>
          </a:p>
          <a:p>
            <a:pPr lvl="1"/>
            <a:r>
              <a:rPr lang="en-US" altLang="en-US" b="1" dirty="0" smtClean="0"/>
              <a:t>Interstitial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lamellae</a:t>
            </a:r>
          </a:p>
          <a:p>
            <a:pPr lvl="2"/>
            <a:r>
              <a:rPr lang="en-US" altLang="en-US" dirty="0" smtClean="0"/>
              <a:t>Lamellae that are not part of osteon</a:t>
            </a:r>
          </a:p>
          <a:p>
            <a:pPr lvl="2"/>
            <a:r>
              <a:rPr lang="en-US" altLang="en-US" dirty="0" smtClean="0"/>
              <a:t>Some fill gaps between forming osteons; others are remnants of osteons cut by bone remodeling</a:t>
            </a:r>
          </a:p>
          <a:p>
            <a:pPr lvl="1"/>
            <a:r>
              <a:rPr lang="en-US" altLang="en-US" b="1" dirty="0" smtClean="0"/>
              <a:t>Circumferential lamellae</a:t>
            </a:r>
          </a:p>
          <a:p>
            <a:pPr lvl="2"/>
            <a:r>
              <a:rPr lang="en-US" altLang="en-US" dirty="0" smtClean="0"/>
              <a:t>Just deep to periosteum, but superficial to endosteum, these layers of lamellae extend around entire surface of diaphysis</a:t>
            </a:r>
          </a:p>
          <a:p>
            <a:pPr lvl="2"/>
            <a:r>
              <a:rPr lang="en-US" altLang="en-US" dirty="0" smtClean="0"/>
              <a:t>Help long bone to resist twisting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3166" y="418746"/>
            <a:ext cx="6837669" cy="61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/>
          <p:nvPr/>
        </p:nvSpPr>
        <p:spPr>
          <a:xfrm>
            <a:off x="6155493" y="6204470"/>
            <a:ext cx="141840" cy="206035"/>
          </a:xfrm>
          <a:custGeom>
            <a:avLst/>
            <a:gdLst/>
            <a:ahLst/>
            <a:cxnLst/>
            <a:rect l="l" t="t" r="r" b="b"/>
            <a:pathLst>
              <a:path w="147320" h="213995">
                <a:moveTo>
                  <a:pt x="147320" y="0"/>
                </a:moveTo>
                <a:lnTo>
                  <a:pt x="50" y="166395"/>
                </a:lnTo>
                <a:lnTo>
                  <a:pt x="0" y="167576"/>
                </a:lnTo>
                <a:lnTo>
                  <a:pt x="0" y="21399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2950211" y="2153961"/>
            <a:ext cx="67863" cy="209092"/>
          </a:xfrm>
          <a:custGeom>
            <a:avLst/>
            <a:gdLst/>
            <a:ahLst/>
            <a:cxnLst/>
            <a:rect l="l" t="t" r="r" b="b"/>
            <a:pathLst>
              <a:path w="70485" h="217169">
                <a:moveTo>
                  <a:pt x="68186" y="0"/>
                </a:moveTo>
                <a:lnTo>
                  <a:pt x="0" y="0"/>
                </a:lnTo>
                <a:lnTo>
                  <a:pt x="0" y="216611"/>
                </a:lnTo>
                <a:lnTo>
                  <a:pt x="70142" y="216611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1884181" y="2254946"/>
            <a:ext cx="1064412" cy="0"/>
          </a:xfrm>
          <a:custGeom>
            <a:avLst/>
            <a:gdLst/>
            <a:ahLst/>
            <a:cxnLst/>
            <a:rect l="l" t="t" r="r" b="b"/>
            <a:pathLst>
              <a:path w="1105535">
                <a:moveTo>
                  <a:pt x="110525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2953961" y="2576052"/>
            <a:ext cx="67863" cy="472596"/>
          </a:xfrm>
          <a:custGeom>
            <a:avLst/>
            <a:gdLst/>
            <a:ahLst/>
            <a:cxnLst/>
            <a:rect l="l" t="t" r="r" b="b"/>
            <a:pathLst>
              <a:path w="70485" h="490855">
                <a:moveTo>
                  <a:pt x="68186" y="0"/>
                </a:moveTo>
                <a:lnTo>
                  <a:pt x="0" y="0"/>
                </a:lnTo>
                <a:lnTo>
                  <a:pt x="0" y="490588"/>
                </a:lnTo>
                <a:lnTo>
                  <a:pt x="70142" y="490588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1873403" y="2804782"/>
            <a:ext cx="1079085" cy="0"/>
          </a:xfrm>
          <a:custGeom>
            <a:avLst/>
            <a:gdLst/>
            <a:ahLst/>
            <a:cxnLst/>
            <a:rect l="l" t="t" r="r" b="b"/>
            <a:pathLst>
              <a:path w="1120775">
                <a:moveTo>
                  <a:pt x="1120343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4595192" y="721456"/>
            <a:ext cx="0" cy="456701"/>
          </a:xfrm>
          <a:custGeom>
            <a:avLst/>
            <a:gdLst/>
            <a:ahLst/>
            <a:cxnLst/>
            <a:rect l="l" t="t" r="r" b="b"/>
            <a:pathLst>
              <a:path h="474345">
                <a:moveTo>
                  <a:pt x="0" y="47423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2342047" y="3235196"/>
            <a:ext cx="674963" cy="0"/>
          </a:xfrm>
          <a:custGeom>
            <a:avLst/>
            <a:gdLst/>
            <a:ahLst/>
            <a:cxnLst/>
            <a:rect l="l" t="t" r="r" b="b"/>
            <a:pathLst>
              <a:path w="701039">
                <a:moveTo>
                  <a:pt x="700913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5355858" y="602958"/>
            <a:ext cx="0" cy="469540"/>
          </a:xfrm>
          <a:custGeom>
            <a:avLst/>
            <a:gdLst/>
            <a:ahLst/>
            <a:cxnLst/>
            <a:rect l="l" t="t" r="r" b="b"/>
            <a:pathLst>
              <a:path h="487680">
                <a:moveTo>
                  <a:pt x="0" y="487273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2599345" y="3234427"/>
            <a:ext cx="424909" cy="149788"/>
          </a:xfrm>
          <a:custGeom>
            <a:avLst/>
            <a:gdLst/>
            <a:ahLst/>
            <a:cxnLst/>
            <a:rect l="l" t="t" r="r" b="b"/>
            <a:pathLst>
              <a:path w="441325" h="155575">
                <a:moveTo>
                  <a:pt x="440944" y="155232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2881705" y="5659293"/>
            <a:ext cx="466483" cy="0"/>
          </a:xfrm>
          <a:custGeom>
            <a:avLst/>
            <a:gdLst/>
            <a:ahLst/>
            <a:cxnLst/>
            <a:rect l="l" t="t" r="r" b="b"/>
            <a:pathLst>
              <a:path w="484505">
                <a:moveTo>
                  <a:pt x="0" y="0"/>
                </a:moveTo>
                <a:lnTo>
                  <a:pt x="484073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2288094" y="5675317"/>
            <a:ext cx="1044236" cy="198698"/>
          </a:xfrm>
          <a:custGeom>
            <a:avLst/>
            <a:gdLst/>
            <a:ahLst/>
            <a:cxnLst/>
            <a:rect l="l" t="t" r="r" b="b"/>
            <a:pathLst>
              <a:path w="1084580" h="206375">
                <a:moveTo>
                  <a:pt x="0" y="0"/>
                </a:moveTo>
                <a:lnTo>
                  <a:pt x="988745" y="206247"/>
                </a:lnTo>
                <a:lnTo>
                  <a:pt x="1084199" y="206247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3807183" y="5739153"/>
            <a:ext cx="1023449" cy="141229"/>
          </a:xfrm>
          <a:custGeom>
            <a:avLst/>
            <a:gdLst/>
            <a:ahLst/>
            <a:cxnLst/>
            <a:rect l="l" t="t" r="r" b="b"/>
            <a:pathLst>
              <a:path w="1062989" h="146685">
                <a:moveTo>
                  <a:pt x="1062482" y="0"/>
                </a:moveTo>
                <a:lnTo>
                  <a:pt x="82727" y="146177"/>
                </a:lnTo>
                <a:lnTo>
                  <a:pt x="0" y="146177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8" name="object 14"/>
          <p:cNvSpPr/>
          <p:nvPr/>
        </p:nvSpPr>
        <p:spPr>
          <a:xfrm>
            <a:off x="1485573" y="5467904"/>
            <a:ext cx="629721" cy="62360"/>
          </a:xfrm>
          <a:custGeom>
            <a:avLst/>
            <a:gdLst/>
            <a:ahLst/>
            <a:cxnLst/>
            <a:rect l="l" t="t" r="r" b="b"/>
            <a:pathLst>
              <a:path w="654050" h="64770">
                <a:moveTo>
                  <a:pt x="0" y="63372"/>
                </a:moveTo>
                <a:lnTo>
                  <a:pt x="553504" y="64693"/>
                </a:lnTo>
                <a:lnTo>
                  <a:pt x="653719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1582511" y="5338890"/>
            <a:ext cx="372942" cy="94764"/>
          </a:xfrm>
          <a:custGeom>
            <a:avLst/>
            <a:gdLst/>
            <a:ahLst/>
            <a:cxnLst/>
            <a:rect l="l" t="t" r="r" b="b"/>
            <a:pathLst>
              <a:path w="387350" h="98425">
                <a:moveTo>
                  <a:pt x="0" y="0"/>
                </a:moveTo>
                <a:lnTo>
                  <a:pt x="202819" y="0"/>
                </a:lnTo>
                <a:lnTo>
                  <a:pt x="387019" y="98132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0" name="object 16"/>
          <p:cNvSpPr/>
          <p:nvPr/>
        </p:nvSpPr>
        <p:spPr>
          <a:xfrm>
            <a:off x="2656712" y="5460092"/>
            <a:ext cx="586313" cy="200532"/>
          </a:xfrm>
          <a:custGeom>
            <a:avLst/>
            <a:gdLst/>
            <a:ahLst/>
            <a:cxnLst/>
            <a:rect l="l" t="t" r="r" b="b"/>
            <a:pathLst>
              <a:path w="608964" h="208279">
                <a:moveTo>
                  <a:pt x="0" y="0"/>
                </a:moveTo>
                <a:lnTo>
                  <a:pt x="608495" y="20769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1" name="object 17"/>
          <p:cNvSpPr/>
          <p:nvPr/>
        </p:nvSpPr>
        <p:spPr>
          <a:xfrm>
            <a:off x="2480224" y="5917385"/>
            <a:ext cx="861434" cy="257391"/>
          </a:xfrm>
          <a:custGeom>
            <a:avLst/>
            <a:gdLst/>
            <a:ahLst/>
            <a:cxnLst/>
            <a:rect l="l" t="t" r="r" b="b"/>
            <a:pathLst>
              <a:path w="894714" h="267335">
                <a:moveTo>
                  <a:pt x="0" y="0"/>
                </a:moveTo>
                <a:lnTo>
                  <a:pt x="775627" y="266954"/>
                </a:lnTo>
                <a:lnTo>
                  <a:pt x="894664" y="26695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2" name="object 18"/>
          <p:cNvSpPr/>
          <p:nvPr/>
        </p:nvSpPr>
        <p:spPr>
          <a:xfrm>
            <a:off x="1598677" y="5630395"/>
            <a:ext cx="413292" cy="78257"/>
          </a:xfrm>
          <a:custGeom>
            <a:avLst/>
            <a:gdLst/>
            <a:ahLst/>
            <a:cxnLst/>
            <a:rect l="l" t="t" r="r" b="b"/>
            <a:pathLst>
              <a:path w="429259" h="81279">
                <a:moveTo>
                  <a:pt x="429234" y="0"/>
                </a:moveTo>
                <a:lnTo>
                  <a:pt x="186029" y="80937"/>
                </a:lnTo>
                <a:lnTo>
                  <a:pt x="0" y="80937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3" name="object 19"/>
          <p:cNvSpPr/>
          <p:nvPr/>
        </p:nvSpPr>
        <p:spPr>
          <a:xfrm>
            <a:off x="2790690" y="5908357"/>
            <a:ext cx="446307" cy="267173"/>
          </a:xfrm>
          <a:custGeom>
            <a:avLst/>
            <a:gdLst/>
            <a:ahLst/>
            <a:cxnLst/>
            <a:rect l="l" t="t" r="r" b="b"/>
            <a:pathLst>
              <a:path w="463550" h="277495">
                <a:moveTo>
                  <a:pt x="0" y="0"/>
                </a:moveTo>
                <a:lnTo>
                  <a:pt x="462965" y="277113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4" name="object 20"/>
          <p:cNvSpPr/>
          <p:nvPr/>
        </p:nvSpPr>
        <p:spPr>
          <a:xfrm>
            <a:off x="3915222" y="5659293"/>
            <a:ext cx="385781" cy="0"/>
          </a:xfrm>
          <a:custGeom>
            <a:avLst/>
            <a:gdLst/>
            <a:ahLst/>
            <a:cxnLst/>
            <a:rect l="l" t="t" r="r" b="b"/>
            <a:pathLst>
              <a:path w="400685">
                <a:moveTo>
                  <a:pt x="400570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5" name="object 21"/>
          <p:cNvSpPr/>
          <p:nvPr/>
        </p:nvSpPr>
        <p:spPr>
          <a:xfrm>
            <a:off x="4020427" y="5536514"/>
            <a:ext cx="382112" cy="124110"/>
          </a:xfrm>
          <a:custGeom>
            <a:avLst/>
            <a:gdLst/>
            <a:ahLst/>
            <a:cxnLst/>
            <a:rect l="l" t="t" r="r" b="b"/>
            <a:pathLst>
              <a:path w="396875" h="128904">
                <a:moveTo>
                  <a:pt x="396697" y="0"/>
                </a:moveTo>
                <a:lnTo>
                  <a:pt x="0" y="12832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6" name="object 22"/>
          <p:cNvSpPr/>
          <p:nvPr/>
        </p:nvSpPr>
        <p:spPr>
          <a:xfrm>
            <a:off x="3889027" y="6174402"/>
            <a:ext cx="885278" cy="11616"/>
          </a:xfrm>
          <a:custGeom>
            <a:avLst/>
            <a:gdLst/>
            <a:ahLst/>
            <a:cxnLst/>
            <a:rect l="l" t="t" r="r" b="b"/>
            <a:pathLst>
              <a:path w="919479" h="12064">
                <a:moveTo>
                  <a:pt x="919035" y="11709"/>
                </a:moveTo>
                <a:lnTo>
                  <a:pt x="119062" y="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7" name="object 23"/>
          <p:cNvSpPr/>
          <p:nvPr/>
        </p:nvSpPr>
        <p:spPr>
          <a:xfrm>
            <a:off x="3994225" y="5881753"/>
            <a:ext cx="622384" cy="293462"/>
          </a:xfrm>
          <a:custGeom>
            <a:avLst/>
            <a:gdLst/>
            <a:ahLst/>
            <a:cxnLst/>
            <a:rect l="l" t="t" r="r" b="b"/>
            <a:pathLst>
              <a:path w="646429" h="304800">
                <a:moveTo>
                  <a:pt x="646087" y="0"/>
                </a:moveTo>
                <a:lnTo>
                  <a:pt x="0" y="30474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8" name="object 24"/>
          <p:cNvSpPr/>
          <p:nvPr/>
        </p:nvSpPr>
        <p:spPr>
          <a:xfrm>
            <a:off x="5206165" y="4322306"/>
            <a:ext cx="515393" cy="0"/>
          </a:xfrm>
          <a:custGeom>
            <a:avLst/>
            <a:gdLst/>
            <a:ahLst/>
            <a:cxnLst/>
            <a:rect l="l" t="t" r="r" b="b"/>
            <a:pathLst>
              <a:path w="535304">
                <a:moveTo>
                  <a:pt x="0" y="0"/>
                </a:moveTo>
                <a:lnTo>
                  <a:pt x="535063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9" name="object 25"/>
          <p:cNvSpPr/>
          <p:nvPr/>
        </p:nvSpPr>
        <p:spPr>
          <a:xfrm>
            <a:off x="5272127" y="4125637"/>
            <a:ext cx="346041" cy="197475"/>
          </a:xfrm>
          <a:custGeom>
            <a:avLst/>
            <a:gdLst/>
            <a:ahLst/>
            <a:cxnLst/>
            <a:rect l="l" t="t" r="r" b="b"/>
            <a:pathLst>
              <a:path w="359410" h="205104">
                <a:moveTo>
                  <a:pt x="0" y="0"/>
                </a:moveTo>
                <a:lnTo>
                  <a:pt x="359397" y="20505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0" name="object 26"/>
          <p:cNvSpPr/>
          <p:nvPr/>
        </p:nvSpPr>
        <p:spPr>
          <a:xfrm>
            <a:off x="5023253" y="4578369"/>
            <a:ext cx="698195" cy="0"/>
          </a:xfrm>
          <a:custGeom>
            <a:avLst/>
            <a:gdLst/>
            <a:ahLst/>
            <a:cxnLst/>
            <a:rect l="l" t="t" r="r" b="b"/>
            <a:pathLst>
              <a:path w="725170">
                <a:moveTo>
                  <a:pt x="0" y="0"/>
                </a:moveTo>
                <a:lnTo>
                  <a:pt x="725043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1" name="object 27"/>
          <p:cNvSpPr/>
          <p:nvPr/>
        </p:nvSpPr>
        <p:spPr>
          <a:xfrm>
            <a:off x="5341027" y="4735654"/>
            <a:ext cx="380889" cy="0"/>
          </a:xfrm>
          <a:custGeom>
            <a:avLst/>
            <a:gdLst/>
            <a:ahLst/>
            <a:cxnLst/>
            <a:rect l="l" t="t" r="r" b="b"/>
            <a:pathLst>
              <a:path w="395604">
                <a:moveTo>
                  <a:pt x="0" y="0"/>
                </a:moveTo>
                <a:lnTo>
                  <a:pt x="394995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2" name="object 28"/>
          <p:cNvSpPr/>
          <p:nvPr/>
        </p:nvSpPr>
        <p:spPr>
          <a:xfrm>
            <a:off x="4949367" y="2201739"/>
            <a:ext cx="1094981" cy="448753"/>
          </a:xfrm>
          <a:custGeom>
            <a:avLst/>
            <a:gdLst/>
            <a:ahLst/>
            <a:cxnLst/>
            <a:rect l="l" t="t" r="r" b="b"/>
            <a:pathLst>
              <a:path w="1137285" h="466089">
                <a:moveTo>
                  <a:pt x="1136967" y="465569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3" name="object 29"/>
          <p:cNvSpPr/>
          <p:nvPr/>
        </p:nvSpPr>
        <p:spPr>
          <a:xfrm>
            <a:off x="5619419" y="2651267"/>
            <a:ext cx="526398" cy="0"/>
          </a:xfrm>
          <a:custGeom>
            <a:avLst/>
            <a:gdLst/>
            <a:ahLst/>
            <a:cxnLst/>
            <a:rect l="l" t="t" r="r" b="b"/>
            <a:pathLst>
              <a:path w="546735">
                <a:moveTo>
                  <a:pt x="0" y="0"/>
                </a:moveTo>
                <a:lnTo>
                  <a:pt x="546392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4" name="object 30"/>
          <p:cNvSpPr/>
          <p:nvPr/>
        </p:nvSpPr>
        <p:spPr>
          <a:xfrm>
            <a:off x="4151010" y="3747895"/>
            <a:ext cx="0" cy="740381"/>
          </a:xfrm>
          <a:custGeom>
            <a:avLst/>
            <a:gdLst/>
            <a:ahLst/>
            <a:cxnLst/>
            <a:rect l="l" t="t" r="r" b="b"/>
            <a:pathLst>
              <a:path h="768985">
                <a:moveTo>
                  <a:pt x="0" y="0"/>
                </a:moveTo>
                <a:lnTo>
                  <a:pt x="0" y="768451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5" name="object 31"/>
          <p:cNvSpPr/>
          <p:nvPr/>
        </p:nvSpPr>
        <p:spPr>
          <a:xfrm>
            <a:off x="4150244" y="3722031"/>
            <a:ext cx="176077" cy="372942"/>
          </a:xfrm>
          <a:custGeom>
            <a:avLst/>
            <a:gdLst/>
            <a:ahLst/>
            <a:cxnLst/>
            <a:rect l="l" t="t" r="r" b="b"/>
            <a:pathLst>
              <a:path w="182879" h="387350">
                <a:moveTo>
                  <a:pt x="182613" y="0"/>
                </a:moveTo>
                <a:lnTo>
                  <a:pt x="0" y="387248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6" name="object 32"/>
          <p:cNvSpPr/>
          <p:nvPr/>
        </p:nvSpPr>
        <p:spPr>
          <a:xfrm>
            <a:off x="6775429" y="6136718"/>
            <a:ext cx="165072" cy="263505"/>
          </a:xfrm>
          <a:custGeom>
            <a:avLst/>
            <a:gdLst/>
            <a:ahLst/>
            <a:cxnLst/>
            <a:rect l="l" t="t" r="r" b="b"/>
            <a:pathLst>
              <a:path w="171450" h="273685">
                <a:moveTo>
                  <a:pt x="0" y="0"/>
                </a:moveTo>
                <a:lnTo>
                  <a:pt x="171272" y="212928"/>
                </a:lnTo>
                <a:lnTo>
                  <a:pt x="171272" y="273697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7" name="object 33"/>
          <p:cNvSpPr/>
          <p:nvPr/>
        </p:nvSpPr>
        <p:spPr>
          <a:xfrm>
            <a:off x="1819603" y="6204756"/>
            <a:ext cx="435914" cy="25066"/>
          </a:xfrm>
          <a:custGeom>
            <a:avLst/>
            <a:gdLst/>
            <a:ahLst/>
            <a:cxnLst/>
            <a:rect l="l" t="t" r="r" b="b"/>
            <a:pathLst>
              <a:path w="452755" h="26035">
                <a:moveTo>
                  <a:pt x="452285" y="25996"/>
                </a:moveTo>
                <a:lnTo>
                  <a:pt x="119062" y="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8" name="object 34"/>
          <p:cNvSpPr/>
          <p:nvPr/>
        </p:nvSpPr>
        <p:spPr>
          <a:xfrm>
            <a:off x="5453033" y="1904202"/>
            <a:ext cx="966591" cy="344818"/>
          </a:xfrm>
          <a:custGeom>
            <a:avLst/>
            <a:gdLst/>
            <a:ahLst/>
            <a:cxnLst/>
            <a:rect l="l" t="t" r="r" b="b"/>
            <a:pathLst>
              <a:path w="1003935" h="358139">
                <a:moveTo>
                  <a:pt x="0" y="0"/>
                </a:moveTo>
                <a:lnTo>
                  <a:pt x="901992" y="357530"/>
                </a:lnTo>
                <a:lnTo>
                  <a:pt x="1003376" y="357530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9" name="object 35"/>
          <p:cNvSpPr/>
          <p:nvPr/>
        </p:nvSpPr>
        <p:spPr>
          <a:xfrm>
            <a:off x="1920167" y="5979621"/>
            <a:ext cx="309969" cy="143674"/>
          </a:xfrm>
          <a:custGeom>
            <a:avLst/>
            <a:gdLst/>
            <a:ahLst/>
            <a:cxnLst/>
            <a:rect l="l" t="t" r="r" b="b"/>
            <a:pathLst>
              <a:path w="321944" h="149225">
                <a:moveTo>
                  <a:pt x="0" y="0"/>
                </a:moveTo>
                <a:lnTo>
                  <a:pt x="321513" y="14875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40" name="object 36"/>
          <p:cNvSpPr/>
          <p:nvPr/>
        </p:nvSpPr>
        <p:spPr>
          <a:xfrm>
            <a:off x="1805535" y="5945519"/>
            <a:ext cx="393728" cy="34237"/>
          </a:xfrm>
          <a:custGeom>
            <a:avLst/>
            <a:gdLst/>
            <a:ahLst/>
            <a:cxnLst/>
            <a:rect l="l" t="t" r="r" b="b"/>
            <a:pathLst>
              <a:path w="408940" h="35560">
                <a:moveTo>
                  <a:pt x="408431" y="0"/>
                </a:moveTo>
                <a:lnTo>
                  <a:pt x="119062" y="35420"/>
                </a:lnTo>
                <a:lnTo>
                  <a:pt x="0" y="3542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42" name="object 18"/>
          <p:cNvSpPr txBox="1"/>
          <p:nvPr/>
        </p:nvSpPr>
        <p:spPr>
          <a:xfrm>
            <a:off x="4342918" y="436159"/>
            <a:ext cx="527834" cy="296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-120014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Compact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indent="-120014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3" name="object 17"/>
          <p:cNvSpPr txBox="1"/>
          <p:nvPr/>
        </p:nvSpPr>
        <p:spPr>
          <a:xfrm>
            <a:off x="4961651" y="436159"/>
            <a:ext cx="780947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Spongy bone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4" name="object 16"/>
          <p:cNvSpPr txBox="1"/>
          <p:nvPr/>
        </p:nvSpPr>
        <p:spPr>
          <a:xfrm>
            <a:off x="6453173" y="2169787"/>
            <a:ext cx="1107032" cy="296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905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Perforating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(</a:t>
            </a:r>
            <a:r>
              <a:rPr sz="1000" b="1" spc="-7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V</a:t>
            </a: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olkmann</a:t>
            </a:r>
            <a:r>
              <a:rPr sz="1000" b="1" spc="-3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’</a:t>
            </a: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s) canal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5" name="object 15"/>
          <p:cNvSpPr txBox="1"/>
          <p:nvPr/>
        </p:nvSpPr>
        <p:spPr>
          <a:xfrm>
            <a:off x="1418218" y="2177613"/>
            <a:ext cx="1017084" cy="296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905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Central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(Haversian) canal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6" name="object 14"/>
          <p:cNvSpPr txBox="1"/>
          <p:nvPr/>
        </p:nvSpPr>
        <p:spPr>
          <a:xfrm>
            <a:off x="6180253" y="2568040"/>
            <a:ext cx="1777968" cy="296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Endosteum lining bony canals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and covering trabeculae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7" name="object 13"/>
          <p:cNvSpPr txBox="1"/>
          <p:nvPr/>
        </p:nvSpPr>
        <p:spPr>
          <a:xfrm>
            <a:off x="1418218" y="2722474"/>
            <a:ext cx="1126664" cy="296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905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Osteon</a:t>
            </a:r>
            <a:endParaRPr sz="10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(Haversian system)</a:t>
            </a:r>
            <a:endParaRPr sz="10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8" name="object 12"/>
          <p:cNvSpPr txBox="1"/>
          <p:nvPr/>
        </p:nvSpPr>
        <p:spPr>
          <a:xfrm>
            <a:off x="1418218" y="3171105"/>
            <a:ext cx="902875" cy="296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Circumferential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lamellae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0" name="object 10"/>
          <p:cNvSpPr txBox="1"/>
          <p:nvPr/>
        </p:nvSpPr>
        <p:spPr>
          <a:xfrm>
            <a:off x="5743606" y="4246521"/>
            <a:ext cx="1725926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Perforating (Sharpey</a:t>
            </a:r>
            <a:r>
              <a:rPr sz="1000" b="1" spc="-3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’</a:t>
            </a: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s) fibers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1" name="object 9"/>
          <p:cNvSpPr txBox="1"/>
          <p:nvPr/>
        </p:nvSpPr>
        <p:spPr>
          <a:xfrm>
            <a:off x="3886846" y="4482025"/>
            <a:ext cx="524748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Lamellae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2" name="object 8"/>
          <p:cNvSpPr txBox="1"/>
          <p:nvPr/>
        </p:nvSpPr>
        <p:spPr>
          <a:xfrm>
            <a:off x="5743606" y="4498287"/>
            <a:ext cx="1364344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Periosteal blood vessel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3" name="object 7"/>
          <p:cNvSpPr txBox="1"/>
          <p:nvPr/>
        </p:nvSpPr>
        <p:spPr>
          <a:xfrm>
            <a:off x="1186627" y="5251140"/>
            <a:ext cx="359607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905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Nerve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4" name="object 6"/>
          <p:cNvSpPr txBox="1"/>
          <p:nvPr/>
        </p:nvSpPr>
        <p:spPr>
          <a:xfrm>
            <a:off x="3363016" y="5587155"/>
            <a:ext cx="524748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Lamellae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5" name="object 5"/>
          <p:cNvSpPr txBox="1"/>
          <p:nvPr/>
        </p:nvSpPr>
        <p:spPr>
          <a:xfrm>
            <a:off x="1195798" y="5901526"/>
            <a:ext cx="593891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4163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Canaliculi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6" name="object 4"/>
          <p:cNvSpPr txBox="1"/>
          <p:nvPr/>
        </p:nvSpPr>
        <p:spPr>
          <a:xfrm>
            <a:off x="6554051" y="6398088"/>
            <a:ext cx="1402928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Lacuna (with osteocyte)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7" name="object 3"/>
          <p:cNvSpPr txBox="1"/>
          <p:nvPr/>
        </p:nvSpPr>
        <p:spPr>
          <a:xfrm>
            <a:off x="5425444" y="6403835"/>
            <a:ext cx="1037148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Interstitial lamella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9" name="object 8"/>
          <p:cNvSpPr txBox="1"/>
          <p:nvPr/>
        </p:nvSpPr>
        <p:spPr>
          <a:xfrm>
            <a:off x="5743606" y="4669380"/>
            <a:ext cx="669825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err="1">
                <a:solidFill>
                  <a:prstClr val="black"/>
                </a:solidFill>
                <a:ea typeface="+mn-ea"/>
                <a:cs typeface="Arial" pitchFamily="34" charset="0"/>
              </a:rPr>
              <a:t>Periosteum</a:t>
            </a:r>
            <a:endParaRPr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60" name="object 7"/>
          <p:cNvSpPr txBox="1"/>
          <p:nvPr/>
        </p:nvSpPr>
        <p:spPr>
          <a:xfrm>
            <a:off x="1186627" y="5452619"/>
            <a:ext cx="271141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905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spc="-54" dirty="0">
                <a:solidFill>
                  <a:prstClr val="black"/>
                </a:solidFill>
                <a:ea typeface="+mn-ea"/>
                <a:cs typeface="Arial" pitchFamily="34" charset="0"/>
              </a:rPr>
              <a:t>V</a:t>
            </a: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ein</a:t>
            </a:r>
            <a:endParaRPr lang="en-US"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61" name="object 7"/>
          <p:cNvSpPr txBox="1"/>
          <p:nvPr/>
        </p:nvSpPr>
        <p:spPr>
          <a:xfrm>
            <a:off x="1189684" y="5635371"/>
            <a:ext cx="362693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Artery</a:t>
            </a:r>
            <a:endParaRPr lang="en-US"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62" name="object 5"/>
          <p:cNvSpPr txBox="1"/>
          <p:nvPr/>
        </p:nvSpPr>
        <p:spPr>
          <a:xfrm>
            <a:off x="1195798" y="6111921"/>
            <a:ext cx="634328" cy="296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Osteocyte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in a lacuna</a:t>
            </a:r>
            <a:endParaRPr lang="it-IT"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65" name="object 6"/>
          <p:cNvSpPr txBox="1"/>
          <p:nvPr/>
        </p:nvSpPr>
        <p:spPr>
          <a:xfrm>
            <a:off x="3363016" y="6099819"/>
            <a:ext cx="524748" cy="1481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905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Lacunae</a:t>
            </a:r>
            <a:endParaRPr lang="en-US"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66" name="object 6"/>
          <p:cNvSpPr txBox="1"/>
          <p:nvPr/>
        </p:nvSpPr>
        <p:spPr>
          <a:xfrm>
            <a:off x="3363016" y="5800368"/>
            <a:ext cx="424428" cy="296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Central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canal</a:t>
            </a:r>
            <a:endParaRPr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6.7 Microscopic anatomy of compact bone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4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Microscopic Anatomy of Bone (cont.)</a:t>
            </a:r>
          </a:p>
        </p:txBody>
      </p:sp>
      <p:sp>
        <p:nvSpPr>
          <p:cNvPr id="8192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Spongy bone</a:t>
            </a:r>
          </a:p>
          <a:p>
            <a:pPr lvl="1"/>
            <a:r>
              <a:rPr lang="en-US" altLang="en-US" dirty="0" smtClean="0"/>
              <a:t>Appears poorly organized but is actually organized along lines of stress to help bone resist any stress</a:t>
            </a:r>
          </a:p>
          <a:p>
            <a:pPr lvl="1"/>
            <a:r>
              <a:rPr lang="en-US" altLang="en-US" dirty="0" smtClean="0"/>
              <a:t>Trabeculae, like cables on a suspension bridge, confer strength to bone</a:t>
            </a:r>
          </a:p>
          <a:p>
            <a:pPr lvl="2"/>
            <a:r>
              <a:rPr lang="en-US" altLang="en-US" dirty="0" smtClean="0"/>
              <a:t>No osteons are present, but trabeculae do contain irregularly arranged lamellae and osteocytes interconnected by canaliculi</a:t>
            </a:r>
          </a:p>
          <a:p>
            <a:pPr lvl="2"/>
            <a:r>
              <a:rPr lang="en-US" altLang="en-US" dirty="0" smtClean="0"/>
              <a:t>Capillaries in endosteum supply nutrients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6.3 Flat bones consist of a layer of spongy bone sandwiched between two thin layers of compact bone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5144" y="219456"/>
            <a:ext cx="4553712" cy="64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4"/>
          <p:cNvSpPr/>
          <p:nvPr/>
        </p:nvSpPr>
        <p:spPr>
          <a:xfrm>
            <a:off x="5344995" y="3734669"/>
            <a:ext cx="275590" cy="0"/>
          </a:xfrm>
          <a:custGeom>
            <a:avLst/>
            <a:gdLst/>
            <a:ahLst/>
            <a:cxnLst/>
            <a:rect l="l" t="t" r="r" b="b"/>
            <a:pathLst>
              <a:path w="275589">
                <a:moveTo>
                  <a:pt x="0" y="0"/>
                </a:moveTo>
                <a:lnTo>
                  <a:pt x="275526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5325474" y="3172670"/>
            <a:ext cx="295275" cy="0"/>
          </a:xfrm>
          <a:custGeom>
            <a:avLst/>
            <a:gdLst/>
            <a:ahLst/>
            <a:cxnLst/>
            <a:rect l="l" t="t" r="r" b="b"/>
            <a:pathLst>
              <a:path w="295275">
                <a:moveTo>
                  <a:pt x="0" y="0"/>
                </a:moveTo>
                <a:lnTo>
                  <a:pt x="295046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5661070" y="3085766"/>
            <a:ext cx="1131720" cy="39754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53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Spongy bone</a:t>
            </a:r>
            <a:endParaRPr sz="14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26670"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(diploë)</a:t>
            </a:r>
            <a:endParaRPr sz="14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5" name="object 5"/>
          <p:cNvSpPr/>
          <p:nvPr/>
        </p:nvSpPr>
        <p:spPr>
          <a:xfrm>
            <a:off x="4081965" y="4623607"/>
            <a:ext cx="1510665" cy="682625"/>
          </a:xfrm>
          <a:custGeom>
            <a:avLst/>
            <a:gdLst/>
            <a:ahLst/>
            <a:cxnLst/>
            <a:rect l="l" t="t" r="r" b="b"/>
            <a:pathLst>
              <a:path w="1510664" h="682625">
                <a:moveTo>
                  <a:pt x="0" y="0"/>
                </a:moveTo>
                <a:lnTo>
                  <a:pt x="1510487" y="354279"/>
                </a:lnTo>
                <a:lnTo>
                  <a:pt x="600824" y="682218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2" name="object 3"/>
          <p:cNvSpPr txBox="1"/>
          <p:nvPr/>
        </p:nvSpPr>
        <p:spPr>
          <a:xfrm>
            <a:off x="5661781" y="3644947"/>
            <a:ext cx="779059" cy="39754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53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Compact</a:t>
            </a:r>
            <a:endParaRPr sz="14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26670"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</a:t>
            </a:r>
            <a:endParaRPr sz="14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5661781" y="4890436"/>
            <a:ext cx="1142685" cy="39754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53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7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</a:t>
            </a: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rabeculae of</a:t>
            </a:r>
            <a:endParaRPr sz="14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26670"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spongy bone</a:t>
            </a:r>
            <a:endParaRPr sz="14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4081966" y="4623607"/>
            <a:ext cx="1510665" cy="682625"/>
          </a:xfrm>
          <a:custGeom>
            <a:avLst/>
            <a:gdLst/>
            <a:ahLst/>
            <a:cxnLst/>
            <a:rect l="l" t="t" r="r" b="b"/>
            <a:pathLst>
              <a:path w="1510664" h="682625">
                <a:moveTo>
                  <a:pt x="0" y="0"/>
                </a:moveTo>
                <a:lnTo>
                  <a:pt x="1510487" y="354279"/>
                </a:lnTo>
                <a:lnTo>
                  <a:pt x="600824" y="682218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1082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Chemical Composition of Bone</a:t>
            </a:r>
          </a:p>
        </p:txBody>
      </p:sp>
      <p:sp>
        <p:nvSpPr>
          <p:cNvPr id="84994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Bone is made up of both </a:t>
            </a:r>
            <a:r>
              <a:rPr lang="en-US" altLang="en-US" b="1" dirty="0" smtClean="0"/>
              <a:t>organic</a:t>
            </a:r>
            <a:r>
              <a:rPr lang="en-US" altLang="en-US" dirty="0" smtClean="0"/>
              <a:t> and </a:t>
            </a:r>
            <a:r>
              <a:rPr lang="en-US" altLang="en-US" b="1" dirty="0" smtClean="0"/>
              <a:t>inorganic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components</a:t>
            </a:r>
          </a:p>
          <a:p>
            <a:pPr lvl="1"/>
            <a:r>
              <a:rPr lang="en-US" altLang="en-US" b="1" dirty="0" smtClean="0"/>
              <a:t>Organic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components</a:t>
            </a:r>
            <a:r>
              <a:rPr lang="en-US" altLang="en-US" dirty="0" smtClean="0"/>
              <a:t> </a:t>
            </a:r>
          </a:p>
          <a:p>
            <a:pPr lvl="2"/>
            <a:r>
              <a:rPr lang="en-US" altLang="en-US" dirty="0" smtClean="0"/>
              <a:t>Includes </a:t>
            </a:r>
            <a:r>
              <a:rPr lang="en-US" altLang="en-US" dirty="0" err="1" smtClean="0"/>
              <a:t>osteogenic</a:t>
            </a:r>
            <a:r>
              <a:rPr lang="en-US" altLang="en-US" dirty="0" smtClean="0"/>
              <a:t> cells, osteoblasts, osteocytes, bone-lining cells, osteoclasts, and osteoid</a:t>
            </a:r>
          </a:p>
          <a:p>
            <a:pPr lvl="3"/>
            <a:r>
              <a:rPr lang="en-US" altLang="en-US" b="1" dirty="0" smtClean="0"/>
              <a:t>Osteoid</a:t>
            </a:r>
            <a:r>
              <a:rPr lang="en-US" altLang="en-US" dirty="0" smtClean="0"/>
              <a:t>, which makes up one-third of organic bone matrix, is secreted by osteoblasts</a:t>
            </a:r>
          </a:p>
          <a:p>
            <a:pPr lvl="4"/>
            <a:r>
              <a:rPr lang="en-US" altLang="en-US" dirty="0" smtClean="0"/>
              <a:t>Consists of ground substance and collagen fibers, which contribute to high tensile strength and flexibility of bone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Chemical Composition of </a:t>
            </a:r>
            <a:r>
              <a:rPr lang="en-US" altLang="en-US" dirty="0" smtClean="0"/>
              <a:t>Bone (cont.)</a:t>
            </a:r>
            <a:endParaRPr lang="en-US" dirty="0"/>
          </a:p>
        </p:txBody>
      </p:sp>
      <p:sp>
        <p:nvSpPr>
          <p:cNvPr id="8704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Organic components (cont.)</a:t>
            </a:r>
          </a:p>
          <a:p>
            <a:pPr lvl="1"/>
            <a:r>
              <a:rPr lang="en-US" altLang="en-US" dirty="0" smtClean="0"/>
              <a:t>Resilience of bone is due to </a:t>
            </a:r>
            <a:r>
              <a:rPr lang="en-US" altLang="en-US" b="1" dirty="0" smtClean="0"/>
              <a:t>sacrificial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bonds</a:t>
            </a:r>
            <a:r>
              <a:rPr lang="en-US" altLang="en-US" dirty="0" smtClean="0"/>
              <a:t> in or between collagen molecules that stretch and break to dissipate energy and prevent fractures</a:t>
            </a:r>
          </a:p>
          <a:p>
            <a:pPr lvl="1"/>
            <a:r>
              <a:rPr lang="en-US" altLang="en-US" dirty="0" smtClean="0"/>
              <a:t>If no additional trauma, bonds re-form</a:t>
            </a:r>
          </a:p>
          <a:p>
            <a:r>
              <a:rPr lang="en-US" altLang="en-US" b="1" dirty="0" smtClean="0"/>
              <a:t>Inorganic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components</a:t>
            </a:r>
            <a:r>
              <a:rPr lang="en-US" altLang="en-US" dirty="0" smtClean="0"/>
              <a:t> </a:t>
            </a:r>
          </a:p>
          <a:p>
            <a:pPr lvl="1"/>
            <a:r>
              <a:rPr lang="en-US" altLang="en-US" b="1" dirty="0" smtClean="0"/>
              <a:t>Hydroxyapatites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mineral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salts</a:t>
            </a:r>
            <a:r>
              <a:rPr lang="en-US" altLang="en-US" dirty="0" smtClean="0"/>
              <a:t>)</a:t>
            </a:r>
          </a:p>
          <a:p>
            <a:pPr lvl="2"/>
            <a:r>
              <a:rPr lang="en-US" altLang="en-US" dirty="0" smtClean="0"/>
              <a:t>Makeup 65% of bone by mass</a:t>
            </a:r>
          </a:p>
          <a:p>
            <a:pPr lvl="2"/>
            <a:r>
              <a:rPr lang="en-US" altLang="en-US" dirty="0" smtClean="0"/>
              <a:t>Consist mainly of tiny calcium phosphate crystals in and around collagen fibers</a:t>
            </a:r>
          </a:p>
          <a:p>
            <a:pPr lvl="2"/>
            <a:r>
              <a:rPr lang="en-US" altLang="en-US" dirty="0" smtClean="0"/>
              <a:t>Responsible for hardness and resistance to compression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Chemical Composition of Bone (cont.)</a:t>
            </a:r>
            <a:endParaRPr lang="en-US" dirty="0"/>
          </a:p>
        </p:txBody>
      </p:sp>
      <p:sp>
        <p:nvSpPr>
          <p:cNvPr id="880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Inorganic components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(cont.)</a:t>
            </a:r>
          </a:p>
          <a:p>
            <a:pPr lvl="1"/>
            <a:r>
              <a:rPr lang="en-US" altLang="en-US" dirty="0" smtClean="0"/>
              <a:t>Bone is half as strong as steel in resisting compression and as strong as steel in resisting tension</a:t>
            </a:r>
          </a:p>
          <a:p>
            <a:pPr lvl="1"/>
            <a:r>
              <a:rPr lang="en-US" altLang="en-US" dirty="0" smtClean="0"/>
              <a:t>Lasts long after death because of mineral composition</a:t>
            </a:r>
          </a:p>
          <a:p>
            <a:pPr lvl="1"/>
            <a:r>
              <a:rPr lang="en-US" altLang="en-US" dirty="0" smtClean="0"/>
              <a:t>Can reveal information about ancient people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568" y="263846"/>
            <a:ext cx="7674864" cy="64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3"/>
          <p:cNvSpPr/>
          <p:nvPr/>
        </p:nvSpPr>
        <p:spPr>
          <a:xfrm>
            <a:off x="3366355" y="2393519"/>
            <a:ext cx="2167039" cy="1855469"/>
          </a:xfrm>
          <a:custGeom>
            <a:avLst/>
            <a:gdLst>
              <a:gd name="connsiteX0" fmla="*/ 2167039 w 2167039"/>
              <a:gd name="connsiteY0" fmla="*/ 1439570 h 1855469"/>
              <a:gd name="connsiteX1" fmla="*/ 2167039 w 2167039"/>
              <a:gd name="connsiteY1" fmla="*/ 1855469 h 1855469"/>
              <a:gd name="connsiteX2" fmla="*/ 1352677 w 2167039"/>
              <a:gd name="connsiteY2" fmla="*/ 1855469 h 1855469"/>
              <a:gd name="connsiteX3" fmla="*/ 0 w 2167039"/>
              <a:gd name="connsiteY3" fmla="*/ 0 h 185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039" h="1855469">
                <a:moveTo>
                  <a:pt x="2167039" y="1439570"/>
                </a:moveTo>
                <a:lnTo>
                  <a:pt x="2167039" y="1855469"/>
                </a:lnTo>
                <a:lnTo>
                  <a:pt x="1352677" y="1855469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6195256" y="444137"/>
            <a:ext cx="536575" cy="0"/>
          </a:xfrm>
          <a:custGeom>
            <a:avLst/>
            <a:gdLst/>
            <a:ahLst/>
            <a:cxnLst/>
            <a:rect l="l" t="t" r="r" b="b"/>
            <a:pathLst>
              <a:path w="536575">
                <a:moveTo>
                  <a:pt x="53615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0" name="object 5"/>
          <p:cNvSpPr/>
          <p:nvPr/>
        </p:nvSpPr>
        <p:spPr>
          <a:xfrm>
            <a:off x="6038613" y="703601"/>
            <a:ext cx="656590" cy="0"/>
          </a:xfrm>
          <a:custGeom>
            <a:avLst/>
            <a:gdLst/>
            <a:ahLst/>
            <a:cxnLst/>
            <a:rect l="l" t="t" r="r" b="b"/>
            <a:pathLst>
              <a:path w="656589">
                <a:moveTo>
                  <a:pt x="656361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1" name="object 6"/>
          <p:cNvSpPr/>
          <p:nvPr/>
        </p:nvSpPr>
        <p:spPr>
          <a:xfrm>
            <a:off x="5977074" y="977507"/>
            <a:ext cx="705485" cy="146685"/>
          </a:xfrm>
          <a:custGeom>
            <a:avLst/>
            <a:gdLst/>
            <a:ahLst/>
            <a:cxnLst/>
            <a:rect l="l" t="t" r="r" b="b"/>
            <a:pathLst>
              <a:path w="705485" h="146684">
                <a:moveTo>
                  <a:pt x="704976" y="0"/>
                </a:moveTo>
                <a:lnTo>
                  <a:pt x="173481" y="146532"/>
                </a:lnTo>
                <a:lnTo>
                  <a:pt x="0" y="146532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7533103" y="1458655"/>
            <a:ext cx="292100" cy="89535"/>
          </a:xfrm>
          <a:custGeom>
            <a:avLst/>
            <a:gdLst/>
            <a:ahLst/>
            <a:cxnLst/>
            <a:rect l="l" t="t" r="r" b="b"/>
            <a:pathLst>
              <a:path w="292100" h="89534">
                <a:moveTo>
                  <a:pt x="292023" y="0"/>
                </a:moveTo>
                <a:lnTo>
                  <a:pt x="183921" y="0"/>
                </a:lnTo>
                <a:lnTo>
                  <a:pt x="0" y="8950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3" name="object 8"/>
          <p:cNvSpPr/>
          <p:nvPr/>
        </p:nvSpPr>
        <p:spPr>
          <a:xfrm>
            <a:off x="6653798" y="1716153"/>
            <a:ext cx="321945" cy="240029"/>
          </a:xfrm>
          <a:custGeom>
            <a:avLst/>
            <a:gdLst/>
            <a:ahLst/>
            <a:cxnLst/>
            <a:rect l="l" t="t" r="r" b="b"/>
            <a:pathLst>
              <a:path w="321945" h="240030">
                <a:moveTo>
                  <a:pt x="0" y="0"/>
                </a:moveTo>
                <a:lnTo>
                  <a:pt x="136550" y="239712"/>
                </a:lnTo>
                <a:lnTo>
                  <a:pt x="321767" y="53263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4" name="object 9"/>
          <p:cNvSpPr/>
          <p:nvPr/>
        </p:nvSpPr>
        <p:spPr>
          <a:xfrm>
            <a:off x="6789330" y="1528654"/>
            <a:ext cx="0" cy="1649095"/>
          </a:xfrm>
          <a:custGeom>
            <a:avLst/>
            <a:gdLst/>
            <a:ahLst/>
            <a:cxnLst/>
            <a:rect l="l" t="t" r="r" b="b"/>
            <a:pathLst>
              <a:path h="1649095">
                <a:moveTo>
                  <a:pt x="0" y="0"/>
                </a:moveTo>
                <a:lnTo>
                  <a:pt x="0" y="1648637"/>
                </a:lnTo>
              </a:path>
            </a:pathLst>
          </a:custGeom>
          <a:ln w="3175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5" name="object 10"/>
          <p:cNvSpPr/>
          <p:nvPr/>
        </p:nvSpPr>
        <p:spPr>
          <a:xfrm>
            <a:off x="3475330" y="797064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4">
                <a:moveTo>
                  <a:pt x="35990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6" name="object 11"/>
          <p:cNvSpPr/>
          <p:nvPr/>
        </p:nvSpPr>
        <p:spPr>
          <a:xfrm>
            <a:off x="2773156" y="770760"/>
            <a:ext cx="212725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212420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7" name="object 12"/>
          <p:cNvSpPr/>
          <p:nvPr/>
        </p:nvSpPr>
        <p:spPr>
          <a:xfrm>
            <a:off x="1803410" y="2133367"/>
            <a:ext cx="1308735" cy="0"/>
          </a:xfrm>
          <a:custGeom>
            <a:avLst/>
            <a:gdLst/>
            <a:ahLst/>
            <a:cxnLst/>
            <a:rect l="l" t="t" r="r" b="b"/>
            <a:pathLst>
              <a:path w="1308735">
                <a:moveTo>
                  <a:pt x="1308608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8" name="object 13"/>
          <p:cNvSpPr/>
          <p:nvPr/>
        </p:nvSpPr>
        <p:spPr>
          <a:xfrm>
            <a:off x="3724978" y="1257873"/>
            <a:ext cx="448309" cy="187960"/>
          </a:xfrm>
          <a:custGeom>
            <a:avLst/>
            <a:gdLst/>
            <a:ahLst/>
            <a:cxnLst/>
            <a:rect l="l" t="t" r="r" b="b"/>
            <a:pathLst>
              <a:path w="448310" h="187959">
                <a:moveTo>
                  <a:pt x="447751" y="0"/>
                </a:moveTo>
                <a:lnTo>
                  <a:pt x="148691" y="0"/>
                </a:lnTo>
                <a:lnTo>
                  <a:pt x="0" y="18757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9" name="object 14"/>
          <p:cNvSpPr/>
          <p:nvPr/>
        </p:nvSpPr>
        <p:spPr>
          <a:xfrm>
            <a:off x="3365889" y="1920841"/>
            <a:ext cx="807720" cy="0"/>
          </a:xfrm>
          <a:custGeom>
            <a:avLst/>
            <a:gdLst/>
            <a:ahLst/>
            <a:cxnLst/>
            <a:rect l="l" t="t" r="r" b="b"/>
            <a:pathLst>
              <a:path w="807720">
                <a:moveTo>
                  <a:pt x="80718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0" name="object 15"/>
          <p:cNvSpPr/>
          <p:nvPr/>
        </p:nvSpPr>
        <p:spPr>
          <a:xfrm>
            <a:off x="2273372" y="3390909"/>
            <a:ext cx="782955" cy="675640"/>
          </a:xfrm>
          <a:custGeom>
            <a:avLst/>
            <a:gdLst/>
            <a:ahLst/>
            <a:cxnLst/>
            <a:rect l="l" t="t" r="r" b="b"/>
            <a:pathLst>
              <a:path w="782955" h="675639">
                <a:moveTo>
                  <a:pt x="782650" y="0"/>
                </a:moveTo>
                <a:lnTo>
                  <a:pt x="611301" y="675106"/>
                </a:lnTo>
                <a:lnTo>
                  <a:pt x="0" y="675106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1" name="object 16"/>
          <p:cNvSpPr/>
          <p:nvPr/>
        </p:nvSpPr>
        <p:spPr>
          <a:xfrm>
            <a:off x="2351693" y="4499369"/>
            <a:ext cx="411480" cy="224790"/>
          </a:xfrm>
          <a:custGeom>
            <a:avLst/>
            <a:gdLst/>
            <a:ahLst/>
            <a:cxnLst/>
            <a:rect l="l" t="t" r="r" b="b"/>
            <a:pathLst>
              <a:path w="411480" h="224789">
                <a:moveTo>
                  <a:pt x="0" y="0"/>
                </a:moveTo>
                <a:lnTo>
                  <a:pt x="227266" y="0"/>
                </a:lnTo>
                <a:lnTo>
                  <a:pt x="411302" y="224218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2" name="object 17"/>
          <p:cNvSpPr/>
          <p:nvPr/>
        </p:nvSpPr>
        <p:spPr>
          <a:xfrm>
            <a:off x="2501600" y="4739815"/>
            <a:ext cx="447040" cy="533400"/>
          </a:xfrm>
          <a:custGeom>
            <a:avLst/>
            <a:gdLst/>
            <a:ahLst/>
            <a:cxnLst/>
            <a:rect l="l" t="t" r="r" b="b"/>
            <a:pathLst>
              <a:path w="447039" h="533400">
                <a:moveTo>
                  <a:pt x="0" y="532803"/>
                </a:moveTo>
                <a:lnTo>
                  <a:pt x="447040" y="0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3" name="object 18"/>
          <p:cNvSpPr/>
          <p:nvPr/>
        </p:nvSpPr>
        <p:spPr>
          <a:xfrm>
            <a:off x="7049635" y="392804"/>
            <a:ext cx="73025" cy="623570"/>
          </a:xfrm>
          <a:custGeom>
            <a:avLst/>
            <a:gdLst/>
            <a:ahLst/>
            <a:cxnLst/>
            <a:rect l="l" t="t" r="r" b="b"/>
            <a:pathLst>
              <a:path w="73025" h="623570">
                <a:moveTo>
                  <a:pt x="2006" y="0"/>
                </a:moveTo>
                <a:lnTo>
                  <a:pt x="72821" y="0"/>
                </a:lnTo>
                <a:lnTo>
                  <a:pt x="72821" y="623252"/>
                </a:lnTo>
                <a:lnTo>
                  <a:pt x="0" y="623252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4" name="object 19"/>
          <p:cNvSpPr/>
          <p:nvPr/>
        </p:nvSpPr>
        <p:spPr>
          <a:xfrm>
            <a:off x="7124468" y="695825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847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5" name="object 20"/>
          <p:cNvSpPr/>
          <p:nvPr/>
        </p:nvSpPr>
        <p:spPr>
          <a:xfrm>
            <a:off x="6899565" y="1024964"/>
            <a:ext cx="60960" cy="491490"/>
          </a:xfrm>
          <a:custGeom>
            <a:avLst/>
            <a:gdLst/>
            <a:ahLst/>
            <a:cxnLst/>
            <a:rect l="l" t="t" r="r" b="b"/>
            <a:pathLst>
              <a:path w="60960" h="491490">
                <a:moveTo>
                  <a:pt x="2057" y="0"/>
                </a:moveTo>
                <a:lnTo>
                  <a:pt x="60693" y="0"/>
                </a:lnTo>
                <a:lnTo>
                  <a:pt x="60693" y="491464"/>
                </a:lnTo>
                <a:lnTo>
                  <a:pt x="0" y="49146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6" name="object 21"/>
          <p:cNvSpPr/>
          <p:nvPr/>
        </p:nvSpPr>
        <p:spPr>
          <a:xfrm>
            <a:off x="6962270" y="1225900"/>
            <a:ext cx="622935" cy="0"/>
          </a:xfrm>
          <a:custGeom>
            <a:avLst/>
            <a:gdLst/>
            <a:ahLst/>
            <a:cxnLst/>
            <a:rect l="l" t="t" r="r" b="b"/>
            <a:pathLst>
              <a:path w="622934">
                <a:moveTo>
                  <a:pt x="0" y="0"/>
                </a:moveTo>
                <a:lnTo>
                  <a:pt x="622617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27320" y="311090"/>
            <a:ext cx="3135630" cy="35204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bject 12"/>
          <p:cNvSpPr txBox="1"/>
          <p:nvPr/>
        </p:nvSpPr>
        <p:spPr>
          <a:xfrm>
            <a:off x="5330003" y="351161"/>
            <a:ext cx="814325" cy="19236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53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Epiglottis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2" name="object 11"/>
          <p:cNvSpPr txBox="1"/>
          <p:nvPr/>
        </p:nvSpPr>
        <p:spPr>
          <a:xfrm>
            <a:off x="7223928" y="606292"/>
            <a:ext cx="599523" cy="19236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53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Larynx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3" name="object 10"/>
          <p:cNvSpPr txBox="1"/>
          <p:nvPr/>
        </p:nvSpPr>
        <p:spPr>
          <a:xfrm>
            <a:off x="1759779" y="672268"/>
            <a:ext cx="1005083" cy="3847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 in</a:t>
            </a:r>
            <a:endParaRPr lang="en-US" sz="14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external ear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4" name="object 9"/>
          <p:cNvSpPr txBox="1"/>
          <p:nvPr/>
        </p:nvSpPr>
        <p:spPr>
          <a:xfrm>
            <a:off x="3882355" y="715295"/>
            <a:ext cx="1088760" cy="3847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4344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Cartilages in</a:t>
            </a:r>
            <a:endParaRPr lang="en-US" sz="14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14344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nose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5" name="object 8"/>
          <p:cNvSpPr txBox="1"/>
          <p:nvPr/>
        </p:nvSpPr>
        <p:spPr>
          <a:xfrm>
            <a:off x="7619355" y="1127258"/>
            <a:ext cx="676211" cy="19236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53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Trachea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6" name="object 7"/>
          <p:cNvSpPr txBox="1"/>
          <p:nvPr/>
        </p:nvSpPr>
        <p:spPr>
          <a:xfrm>
            <a:off x="780634" y="2023192"/>
            <a:ext cx="1144544" cy="57708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 in</a:t>
            </a:r>
            <a:endParaRPr lang="en-US" sz="14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intervertebral</a:t>
            </a:r>
            <a:endParaRPr lang="en-US" sz="14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disc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7" name="object 6"/>
          <p:cNvSpPr txBox="1"/>
          <p:nvPr/>
        </p:nvSpPr>
        <p:spPr>
          <a:xfrm>
            <a:off x="6282076" y="3206327"/>
            <a:ext cx="1589218" cy="57708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324780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Respiratory</a:t>
            </a:r>
            <a:endParaRPr lang="en-US" sz="14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324780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tube cartilages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in neck and thorax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8" name="object 5"/>
          <p:cNvSpPr txBox="1"/>
          <p:nvPr/>
        </p:nvSpPr>
        <p:spPr>
          <a:xfrm>
            <a:off x="776545" y="3977214"/>
            <a:ext cx="1504773" cy="19236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53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Pubic symphysis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9" name="object 4"/>
          <p:cNvSpPr txBox="1"/>
          <p:nvPr/>
        </p:nvSpPr>
        <p:spPr>
          <a:xfrm>
            <a:off x="776545" y="4394511"/>
            <a:ext cx="1538883" cy="57708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Meniscus (</a:t>
            </a:r>
            <a:r>
              <a:rPr sz="1400" b="1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padlike</a:t>
            </a:r>
            <a:endParaRPr lang="en-US" sz="14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 in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17967" defTabSz="914400" fontAlgn="auto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knee joint)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0" name="object 3"/>
          <p:cNvSpPr txBox="1"/>
          <p:nvPr/>
        </p:nvSpPr>
        <p:spPr>
          <a:xfrm>
            <a:off x="5796218" y="4826019"/>
            <a:ext cx="971804" cy="19236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6286" defTabSz="914400" fontAlgn="auto">
              <a:lnSpc>
                <a:spcPts val="1515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Cartilages</a:t>
            </a:r>
            <a:endParaRPr sz="13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41" name="object 2"/>
          <p:cNvSpPr txBox="1"/>
          <p:nvPr/>
        </p:nvSpPr>
        <p:spPr>
          <a:xfrm>
            <a:off x="780456" y="5174875"/>
            <a:ext cx="1522853" cy="3847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Articular cartilage</a:t>
            </a:r>
            <a:endParaRPr lang="en-US" sz="14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of a joint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2" name="object 9"/>
          <p:cNvSpPr txBox="1"/>
          <p:nvPr/>
        </p:nvSpPr>
        <p:spPr>
          <a:xfrm>
            <a:off x="4227322" y="1163207"/>
            <a:ext cx="743793" cy="57708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Articular</a:t>
            </a:r>
          </a:p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</a:t>
            </a:r>
          </a:p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of a joint</a:t>
            </a:r>
            <a:endParaRPr lang="en-US"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3" name="object 9"/>
          <p:cNvSpPr txBox="1"/>
          <p:nvPr/>
        </p:nvSpPr>
        <p:spPr>
          <a:xfrm>
            <a:off x="4214622" y="1819241"/>
            <a:ext cx="747962" cy="3847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2102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Costal</a:t>
            </a:r>
          </a:p>
          <a:p>
            <a:pPr marR="12102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</a:t>
            </a:r>
            <a:endParaRPr lang="en-US"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4" name="object 12"/>
          <p:cNvSpPr txBox="1"/>
          <p:nvPr/>
        </p:nvSpPr>
        <p:spPr>
          <a:xfrm>
            <a:off x="5325240" y="604654"/>
            <a:ext cx="823623" cy="3847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87270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Thyroid</a:t>
            </a:r>
          </a:p>
          <a:p>
            <a:pPr marR="87270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</a:t>
            </a:r>
            <a:endParaRPr lang="en-US"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5" name="object 12"/>
          <p:cNvSpPr txBox="1"/>
          <p:nvPr/>
        </p:nvSpPr>
        <p:spPr>
          <a:xfrm>
            <a:off x="5330003" y="1037937"/>
            <a:ext cx="823623" cy="3847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87270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solidFill>
                  <a:prstClr val="black"/>
                </a:solidFill>
                <a:latin typeface="Arial"/>
                <a:ea typeface="+mn-ea"/>
                <a:cs typeface="Arial"/>
              </a:rPr>
              <a:t>Cricoid</a:t>
            </a:r>
          </a:p>
          <a:p>
            <a:pPr marR="87270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</a:t>
            </a:r>
            <a:endParaRPr lang="en-US"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6" name="object 8"/>
          <p:cNvSpPr txBox="1"/>
          <p:nvPr/>
        </p:nvSpPr>
        <p:spPr>
          <a:xfrm>
            <a:off x="7846345" y="1349447"/>
            <a:ext cx="437940" cy="20685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769"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Lung</a:t>
            </a:r>
            <a:endParaRPr lang="en-US"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0" name="object 6"/>
          <p:cNvSpPr txBox="1"/>
          <p:nvPr/>
        </p:nvSpPr>
        <p:spPr>
          <a:xfrm>
            <a:off x="6063221" y="4246990"/>
            <a:ext cx="1060868" cy="17729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6670"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Axial skeleton</a:t>
            </a:r>
            <a:endParaRPr lang="en-US"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1" name="object 6"/>
          <p:cNvSpPr txBox="1"/>
          <p:nvPr/>
        </p:nvSpPr>
        <p:spPr>
          <a:xfrm>
            <a:off x="6063221" y="4475730"/>
            <a:ext cx="1678023" cy="17729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6670"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Appendicular skeleton</a:t>
            </a:r>
            <a:endParaRPr lang="en-US"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6" name="object 9"/>
          <p:cNvSpPr txBox="1"/>
          <p:nvPr/>
        </p:nvSpPr>
        <p:spPr>
          <a:xfrm>
            <a:off x="5800905" y="3924264"/>
            <a:ext cx="1652825" cy="19236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2102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Bones of skeleton</a:t>
            </a:r>
            <a:endParaRPr lang="en-US" sz="13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7" name="object 6"/>
          <p:cNvSpPr txBox="1"/>
          <p:nvPr/>
        </p:nvSpPr>
        <p:spPr>
          <a:xfrm>
            <a:off x="6063221" y="5089551"/>
            <a:ext cx="1306448" cy="17729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Hyaline cartilages</a:t>
            </a:r>
            <a:endParaRPr lang="en-US"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8" name="object 6"/>
          <p:cNvSpPr txBox="1"/>
          <p:nvPr/>
        </p:nvSpPr>
        <p:spPr>
          <a:xfrm>
            <a:off x="6063221" y="5351338"/>
            <a:ext cx="1281441" cy="17729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6286"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Elastic cartilages</a:t>
            </a:r>
            <a:endParaRPr lang="en-US"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9" name="object 6"/>
          <p:cNvSpPr txBox="1"/>
          <p:nvPr/>
        </p:nvSpPr>
        <p:spPr>
          <a:xfrm>
            <a:off x="6063221" y="5604303"/>
            <a:ext cx="1129155" cy="17729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6286" defTabSz="9144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Fibrocartilages</a:t>
            </a:r>
            <a:endParaRPr lang="en-US"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343150" y="5271234"/>
            <a:ext cx="161925" cy="0"/>
          </a:xfrm>
          <a:custGeom>
            <a:avLst/>
            <a:gdLst>
              <a:gd name="connsiteX0" fmla="*/ 161925 w 161925"/>
              <a:gd name="connsiteY0" fmla="*/ 0 h 0"/>
              <a:gd name="connsiteX1" fmla="*/ 0 w 1619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925">
                <a:moveTo>
                  <a:pt x="16192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6.1 The bones and cartilages of the human skeleton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Growth of Cartilage</a:t>
            </a:r>
          </a:p>
        </p:txBody>
      </p:sp>
      <p:sp>
        <p:nvSpPr>
          <p:cNvPr id="19458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Cartilage grows in two ways:</a:t>
            </a:r>
          </a:p>
          <a:p>
            <a:pPr lvl="1"/>
            <a:r>
              <a:rPr lang="en-US" altLang="en-US" b="1" dirty="0" smtClean="0"/>
              <a:t>Appositional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growth</a:t>
            </a:r>
          </a:p>
          <a:p>
            <a:pPr lvl="2"/>
            <a:r>
              <a:rPr lang="en-US" altLang="en-US" dirty="0" smtClean="0"/>
              <a:t>Cartilage-forming cells in perichondrium secrete matrix against external face of existing cartilage</a:t>
            </a:r>
          </a:p>
          <a:p>
            <a:pPr lvl="3"/>
            <a:r>
              <a:rPr lang="en-US" altLang="en-US" dirty="0" smtClean="0"/>
              <a:t>New matrix laid down on surface of cartilage</a:t>
            </a:r>
          </a:p>
          <a:p>
            <a:pPr lvl="1"/>
            <a:r>
              <a:rPr lang="en-US" altLang="en-US" b="1" dirty="0" smtClean="0"/>
              <a:t>Interstitial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growth</a:t>
            </a:r>
          </a:p>
          <a:p>
            <a:pPr lvl="2"/>
            <a:r>
              <a:rPr lang="en-US" altLang="en-US" dirty="0" smtClean="0"/>
              <a:t>Chondrocytes within lacunae divide and secrete new matrix, expanding cartilage from within</a:t>
            </a:r>
          </a:p>
          <a:p>
            <a:pPr lvl="3"/>
            <a:r>
              <a:rPr lang="en-US" altLang="en-US" dirty="0" smtClean="0"/>
              <a:t>New matrix made within cartilage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Growth of Cartilage (cont.)</a:t>
            </a:r>
          </a:p>
        </p:txBody>
      </p:sp>
      <p:sp>
        <p:nvSpPr>
          <p:cNvPr id="19458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Calcification of cartilage occurs during normal bone growth in youth, but can also occur in old age</a:t>
            </a:r>
          </a:p>
          <a:p>
            <a:pPr lvl="1"/>
            <a:r>
              <a:rPr lang="en-US" altLang="en-US" dirty="0" smtClean="0"/>
              <a:t>Hardened cartilage is not the same as bone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7663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6.2  Functions of Bones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There are seven important functions of bones: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Support</a:t>
            </a:r>
          </a:p>
          <a:p>
            <a:pPr lvl="2"/>
            <a:r>
              <a:rPr lang="en-US" altLang="en-US" dirty="0" smtClean="0"/>
              <a:t>For body and soft organs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Protection</a:t>
            </a:r>
          </a:p>
          <a:p>
            <a:pPr lvl="2"/>
            <a:r>
              <a:rPr lang="en-US" altLang="en-US" dirty="0" smtClean="0"/>
              <a:t>Protect brain, spinal cord, and vital organs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Movement</a:t>
            </a:r>
          </a:p>
          <a:p>
            <a:pPr lvl="2"/>
            <a:r>
              <a:rPr lang="en-US" altLang="en-US" dirty="0" smtClean="0"/>
              <a:t>Levers for muscle action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Mineral and growth factor storage</a:t>
            </a:r>
          </a:p>
          <a:p>
            <a:pPr lvl="2"/>
            <a:r>
              <a:rPr lang="en-US" altLang="en-US" dirty="0" smtClean="0"/>
              <a:t>Calcium and phosphorus, and growth factors reservoir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6.2  Functions of Bones</a:t>
            </a:r>
            <a:endParaRPr lang="en-US" dirty="0"/>
          </a:p>
        </p:txBody>
      </p:sp>
      <p:sp>
        <p:nvSpPr>
          <p:cNvPr id="2252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 startAt="5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Blood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cell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formation</a:t>
            </a:r>
            <a:r>
              <a:rPr lang="en-US" altLang="en-US" dirty="0" smtClean="0"/>
              <a:t> </a:t>
            </a:r>
          </a:p>
          <a:p>
            <a:pPr lvl="2"/>
            <a:r>
              <a:rPr lang="en-US" altLang="en-US" b="1" dirty="0" smtClean="0"/>
              <a:t>Hematopoiesis</a:t>
            </a:r>
            <a:r>
              <a:rPr lang="en-US" altLang="en-US" dirty="0" smtClean="0"/>
              <a:t> occurs in red marrow cavities of certain bones </a:t>
            </a:r>
          </a:p>
          <a:p>
            <a:pPr marL="971550" lvl="1" indent="-514350">
              <a:buFont typeface="+mj-lt"/>
              <a:buAutoNum type="arabicPeriod" startAt="5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Triglyceride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fat</a:t>
            </a:r>
            <a:r>
              <a:rPr lang="en-US" altLang="en-US" dirty="0" smtClean="0"/>
              <a:t>) </a:t>
            </a:r>
            <a:r>
              <a:rPr lang="en-US" altLang="en-US" b="1" dirty="0" smtClean="0"/>
              <a:t>storage</a:t>
            </a:r>
          </a:p>
          <a:p>
            <a:pPr lvl="2"/>
            <a:r>
              <a:rPr lang="en-US" altLang="en-US" dirty="0" smtClean="0"/>
              <a:t>Fat, used for an energy source, is stored in bone cavities</a:t>
            </a:r>
          </a:p>
          <a:p>
            <a:pPr marL="971550" lvl="1" indent="-514350">
              <a:buFont typeface="+mj-lt"/>
              <a:buAutoNum type="arabicPeriod" startAt="5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Hormone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production</a:t>
            </a:r>
          </a:p>
          <a:p>
            <a:pPr lvl="2"/>
            <a:r>
              <a:rPr lang="en-US" altLang="en-US" b="1" dirty="0" err="1" smtClean="0"/>
              <a:t>Osteocalcin</a:t>
            </a:r>
            <a:r>
              <a:rPr lang="en-US" altLang="en-US" dirty="0" smtClean="0"/>
              <a:t> secreted by bones helps to regulate insulin secretion, glucose levels, and metabolism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arieb_HAP10">
  <a:themeElements>
    <a:clrScheme name="ch_11_lecture_presentation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_11_lecture_presentation_b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8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8" charset="0"/>
            <a:ea typeface="ＭＳ Ｐゴシック" pitchFamily="28" charset="-128"/>
          </a:defRPr>
        </a:defPPr>
      </a:lstStyle>
    </a:lnDef>
  </a:objectDefaults>
  <a:extraClrSchemeLst>
    <a:extraClrScheme>
      <a:clrScheme name="ch_11_lecture_presentation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Marieb_HAP10" id="{489B1BA8-2199-4CF3-A19D-C2FFDDD645D5}" vid="{78E7D9BB-2F4B-4C40-8153-3041FDBDC148}"/>
    </a:ext>
  </a:extLst>
</a:theme>
</file>

<file path=ppt/theme/theme10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</TotalTime>
  <Words>2736</Words>
  <Application>Microsoft Office PowerPoint</Application>
  <PresentationFormat>On-screen Show (4:3)</PresentationFormat>
  <Paragraphs>480</Paragraphs>
  <Slides>49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49</vt:i4>
      </vt:variant>
    </vt:vector>
  </HeadingPairs>
  <TitlesOfParts>
    <vt:vector size="64" baseType="lpstr">
      <vt:lpstr>Marieb_HAP10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10_Office Theme</vt:lpstr>
      <vt:lpstr>9_Office Theme</vt:lpstr>
      <vt:lpstr>11_Office Theme</vt:lpstr>
      <vt:lpstr>12_Office Theme</vt:lpstr>
      <vt:lpstr>13_Office Theme</vt:lpstr>
      <vt:lpstr>Ch 6 Skeletal System:  Cartilage, Bone Classification,  Gross Anatomy, and  Microscopic Anatomy</vt:lpstr>
      <vt:lpstr>6.1  Skeletal Cartilages</vt:lpstr>
      <vt:lpstr>Basic Structure, Types, and Locations</vt:lpstr>
      <vt:lpstr>Basic Structure, Types, and Locations (cont.)</vt:lpstr>
      <vt:lpstr>Figure 6.1 The bones and cartilages of the human skeleton.</vt:lpstr>
      <vt:lpstr>Growth of Cartilage</vt:lpstr>
      <vt:lpstr>Growth of Cartilage (cont.)</vt:lpstr>
      <vt:lpstr>6.2  Functions of Bones</vt:lpstr>
      <vt:lpstr>6.2  Functions of Bones</vt:lpstr>
      <vt:lpstr>6.3  Classification of Bones</vt:lpstr>
      <vt:lpstr>Figure 6.1 The bones and cartilages of the human skeleton.</vt:lpstr>
      <vt:lpstr>6.3  Classification of Bones</vt:lpstr>
      <vt:lpstr>6.3  Classification of Bones</vt:lpstr>
      <vt:lpstr>Figure 6.2 Classification of bones on the basis of shape.</vt:lpstr>
      <vt:lpstr>6.4  Bone Structure</vt:lpstr>
      <vt:lpstr>Gross Anatomy</vt:lpstr>
      <vt:lpstr>Gross Anatomy (cont.)</vt:lpstr>
      <vt:lpstr>Figure 6.3 Flat bones consist of a layer of spongy bone sandwiched between two thin layers of compact bone.</vt:lpstr>
      <vt:lpstr>Gross Anatomy (cont.)</vt:lpstr>
      <vt:lpstr>Figure 6.4a The structure of a long bone (humerus of arm).</vt:lpstr>
      <vt:lpstr>Figure 6.4b The structure of a long bone (humerus of arm).</vt:lpstr>
      <vt:lpstr>Gross Anatomy (cont.)</vt:lpstr>
      <vt:lpstr>Gross Anatomy (cont.)</vt:lpstr>
      <vt:lpstr>Figure 6.4c The structure of a long bone (humerus of arm).</vt:lpstr>
      <vt:lpstr>Gross Anatomy (cont.)</vt:lpstr>
      <vt:lpstr>Gross Anatomy (cont.)</vt:lpstr>
      <vt:lpstr>Gross Anatomy (cont.)</vt:lpstr>
      <vt:lpstr>Table 6.1-1 Bone Markings</vt:lpstr>
      <vt:lpstr>Table 6.1-2 Bone Markings (continued)</vt:lpstr>
      <vt:lpstr>Microscopic Anatomy of Bone</vt:lpstr>
      <vt:lpstr>Microscopic Anatomy of Bone (cont.)</vt:lpstr>
      <vt:lpstr>Microscopic Anatomy of Bone (cont.)</vt:lpstr>
      <vt:lpstr>Figure 6.5ab Comparison of different types of bone cells. </vt:lpstr>
      <vt:lpstr>Microscopic Anatomy of Bone (cont.)</vt:lpstr>
      <vt:lpstr>Microscopic Anatomy of Bone (cont.)</vt:lpstr>
      <vt:lpstr>Microscopic Anatomy of Bone (cont.)</vt:lpstr>
      <vt:lpstr>Figure 6.5cd Comparison of different types of bone cells. </vt:lpstr>
      <vt:lpstr>Microscopic Anatomy of Bone (cont.)</vt:lpstr>
      <vt:lpstr>Microscopic Anatomy of Bone (cont.)</vt:lpstr>
      <vt:lpstr>Figure 6.6 A single osteon.</vt:lpstr>
      <vt:lpstr>Microscopic Anatomy of Bone (cont.)</vt:lpstr>
      <vt:lpstr>Microscopic Anatomy of Bone (cont.)</vt:lpstr>
      <vt:lpstr>Microscopic Anatomy of Bone (cont.)</vt:lpstr>
      <vt:lpstr>Figure 6.7 Microscopic anatomy of compact bone.</vt:lpstr>
      <vt:lpstr>Microscopic Anatomy of Bone (cont.)</vt:lpstr>
      <vt:lpstr>Figure 6.3 Flat bones consist of a layer of spongy bone sandwiched between two thin layers of compact bone.</vt:lpstr>
      <vt:lpstr>Chemical Composition of Bone</vt:lpstr>
      <vt:lpstr>Chemical Composition of Bone (cont.)</vt:lpstr>
      <vt:lpstr>Chemical Composition of Bone (cont.)</vt:lpstr>
    </vt:vector>
  </TitlesOfParts>
  <Company>Atlantic Cape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</dc:title>
  <dc:creator>Barbara Heard</dc:creator>
  <cp:lastModifiedBy>Shelley laptop</cp:lastModifiedBy>
  <cp:revision>204</cp:revision>
  <dcterms:created xsi:type="dcterms:W3CDTF">2011-09-29T23:05:28Z</dcterms:created>
  <dcterms:modified xsi:type="dcterms:W3CDTF">2016-02-07T01:31:41Z</dcterms:modified>
</cp:coreProperties>
</file>