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  <p:sldMasterId id="2147483779" r:id="rId2"/>
    <p:sldMasterId id="2147483781" r:id="rId3"/>
    <p:sldMasterId id="2147483783" r:id="rId4"/>
    <p:sldMasterId id="2147483785" r:id="rId5"/>
    <p:sldMasterId id="2147483789" r:id="rId6"/>
    <p:sldMasterId id="2147483791" r:id="rId7"/>
    <p:sldMasterId id="2147483793" r:id="rId8"/>
    <p:sldMasterId id="2147483795" r:id="rId9"/>
    <p:sldMasterId id="2147483797" r:id="rId10"/>
    <p:sldMasterId id="2147483799" r:id="rId11"/>
    <p:sldMasterId id="2147483801" r:id="rId12"/>
    <p:sldMasterId id="2147483805" r:id="rId13"/>
    <p:sldMasterId id="2147483807" r:id="rId14"/>
    <p:sldMasterId id="2147483809" r:id="rId15"/>
    <p:sldMasterId id="2147483811" r:id="rId16"/>
    <p:sldMasterId id="2147483813" r:id="rId17"/>
    <p:sldMasterId id="2147483815" r:id="rId18"/>
    <p:sldMasterId id="2147483817" r:id="rId19"/>
    <p:sldMasterId id="2147483819" r:id="rId20"/>
  </p:sldMasterIdLst>
  <p:notesMasterIdLst>
    <p:notesMasterId r:id="rId121"/>
  </p:notesMasterIdLst>
  <p:handoutMasterIdLst>
    <p:handoutMasterId r:id="rId122"/>
  </p:handoutMasterIdLst>
  <p:sldIdLst>
    <p:sldId id="422" r:id="rId21"/>
    <p:sldId id="423" r:id="rId22"/>
    <p:sldId id="424" r:id="rId23"/>
    <p:sldId id="356" r:id="rId24"/>
    <p:sldId id="431" r:id="rId25"/>
    <p:sldId id="357" r:id="rId26"/>
    <p:sldId id="425" r:id="rId27"/>
    <p:sldId id="426" r:id="rId28"/>
    <p:sldId id="427" r:id="rId29"/>
    <p:sldId id="430" r:id="rId30"/>
    <p:sldId id="438" r:id="rId31"/>
    <p:sldId id="394" r:id="rId32"/>
    <p:sldId id="260" r:id="rId33"/>
    <p:sldId id="360" r:id="rId34"/>
    <p:sldId id="359" r:id="rId35"/>
    <p:sldId id="439" r:id="rId36"/>
    <p:sldId id="262" r:id="rId37"/>
    <p:sldId id="263" r:id="rId38"/>
    <p:sldId id="264" r:id="rId39"/>
    <p:sldId id="265" r:id="rId40"/>
    <p:sldId id="266" r:id="rId41"/>
    <p:sldId id="395" r:id="rId42"/>
    <p:sldId id="396" r:id="rId43"/>
    <p:sldId id="268" r:id="rId44"/>
    <p:sldId id="397" r:id="rId45"/>
    <p:sldId id="270" r:id="rId46"/>
    <p:sldId id="324" r:id="rId47"/>
    <p:sldId id="398" r:id="rId48"/>
    <p:sldId id="271" r:id="rId49"/>
    <p:sldId id="364" r:id="rId50"/>
    <p:sldId id="400" r:id="rId51"/>
    <p:sldId id="326" r:id="rId52"/>
    <p:sldId id="401" r:id="rId53"/>
    <p:sldId id="365" r:id="rId54"/>
    <p:sldId id="402" r:id="rId55"/>
    <p:sldId id="366" r:id="rId56"/>
    <p:sldId id="329" r:id="rId57"/>
    <p:sldId id="367" r:id="rId58"/>
    <p:sldId id="368" r:id="rId59"/>
    <p:sldId id="403" r:id="rId60"/>
    <p:sldId id="432" r:id="rId61"/>
    <p:sldId id="428" r:id="rId62"/>
    <p:sldId id="369" r:id="rId63"/>
    <p:sldId id="285" r:id="rId64"/>
    <p:sldId id="370" r:id="rId65"/>
    <p:sldId id="404" r:id="rId66"/>
    <p:sldId id="405" r:id="rId67"/>
    <p:sldId id="288" r:id="rId68"/>
    <p:sldId id="372" r:id="rId69"/>
    <p:sldId id="406" r:id="rId70"/>
    <p:sldId id="292" r:id="rId71"/>
    <p:sldId id="374" r:id="rId72"/>
    <p:sldId id="294" r:id="rId73"/>
    <p:sldId id="375" r:id="rId74"/>
    <p:sldId id="429" r:id="rId75"/>
    <p:sldId id="433" r:id="rId76"/>
    <p:sldId id="376" r:id="rId77"/>
    <p:sldId id="378" r:id="rId78"/>
    <p:sldId id="407" r:id="rId79"/>
    <p:sldId id="434" r:id="rId80"/>
    <p:sldId id="379" r:id="rId81"/>
    <p:sldId id="331" r:id="rId82"/>
    <p:sldId id="408" r:id="rId83"/>
    <p:sldId id="281" r:id="rId84"/>
    <p:sldId id="409" r:id="rId85"/>
    <p:sldId id="282" r:id="rId86"/>
    <p:sldId id="421" r:id="rId87"/>
    <p:sldId id="382" r:id="rId88"/>
    <p:sldId id="411" r:id="rId89"/>
    <p:sldId id="435" r:id="rId90"/>
    <p:sldId id="383" r:id="rId91"/>
    <p:sldId id="337" r:id="rId92"/>
    <p:sldId id="384" r:id="rId93"/>
    <p:sldId id="298" r:id="rId94"/>
    <p:sldId id="338" r:id="rId95"/>
    <p:sldId id="299" r:id="rId96"/>
    <p:sldId id="300" r:id="rId97"/>
    <p:sldId id="412" r:id="rId98"/>
    <p:sldId id="385" r:id="rId99"/>
    <p:sldId id="386" r:id="rId100"/>
    <p:sldId id="413" r:id="rId101"/>
    <p:sldId id="436" r:id="rId102"/>
    <p:sldId id="387" r:id="rId103"/>
    <p:sldId id="388" r:id="rId104"/>
    <p:sldId id="303" r:id="rId105"/>
    <p:sldId id="414" r:id="rId106"/>
    <p:sldId id="305" r:id="rId107"/>
    <p:sldId id="415" r:id="rId108"/>
    <p:sldId id="307" r:id="rId109"/>
    <p:sldId id="416" r:id="rId110"/>
    <p:sldId id="437" r:id="rId111"/>
    <p:sldId id="310" r:id="rId112"/>
    <p:sldId id="417" r:id="rId113"/>
    <p:sldId id="313" r:id="rId114"/>
    <p:sldId id="418" r:id="rId115"/>
    <p:sldId id="419" r:id="rId116"/>
    <p:sldId id="317" r:id="rId117"/>
    <p:sldId id="392" r:id="rId118"/>
    <p:sldId id="420" r:id="rId119"/>
    <p:sldId id="320" r:id="rId120"/>
  </p:sldIdLst>
  <p:sldSz cx="9144000" cy="6858000" type="screen4x3"/>
  <p:notesSz cx="7102475" cy="9388475"/>
  <p:custDataLst>
    <p:tags r:id="rId1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D4C0"/>
    <a:srgbClr val="4AD0F0"/>
    <a:srgbClr val="8EE2F6"/>
    <a:srgbClr val="92B2F2"/>
    <a:srgbClr val="729BEE"/>
    <a:srgbClr val="7FC0E1"/>
    <a:srgbClr val="82D3DE"/>
    <a:srgbClr val="83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-2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4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120" Type="http://schemas.openxmlformats.org/officeDocument/2006/relationships/slide" Target="slides/slide100.xml"/><Relationship Id="rId121" Type="http://schemas.openxmlformats.org/officeDocument/2006/relationships/notesMaster" Target="notesMasters/notesMaster1.xml"/><Relationship Id="rId122" Type="http://schemas.openxmlformats.org/officeDocument/2006/relationships/handoutMaster" Target="handoutMasters/handoutMaster1.xml"/><Relationship Id="rId123" Type="http://schemas.openxmlformats.org/officeDocument/2006/relationships/printerSettings" Target="printerSettings/printerSettings1.bin"/><Relationship Id="rId124" Type="http://schemas.openxmlformats.org/officeDocument/2006/relationships/tags" Target="tags/tag1.xml"/><Relationship Id="rId125" Type="http://schemas.openxmlformats.org/officeDocument/2006/relationships/presProps" Target="presProps.xml"/><Relationship Id="rId126" Type="http://schemas.openxmlformats.org/officeDocument/2006/relationships/viewProps" Target="viewProps.xml"/><Relationship Id="rId127" Type="http://schemas.openxmlformats.org/officeDocument/2006/relationships/theme" Target="theme/theme1.xml"/><Relationship Id="rId128" Type="http://schemas.openxmlformats.org/officeDocument/2006/relationships/tableStyles" Target="tableStyles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90" Type="http://schemas.openxmlformats.org/officeDocument/2006/relationships/slide" Target="slides/slide70.xml"/><Relationship Id="rId91" Type="http://schemas.openxmlformats.org/officeDocument/2006/relationships/slide" Target="slides/slide71.xml"/><Relationship Id="rId92" Type="http://schemas.openxmlformats.org/officeDocument/2006/relationships/slide" Target="slides/slide72.xml"/><Relationship Id="rId93" Type="http://schemas.openxmlformats.org/officeDocument/2006/relationships/slide" Target="slides/slide73.xml"/><Relationship Id="rId94" Type="http://schemas.openxmlformats.org/officeDocument/2006/relationships/slide" Target="slides/slide74.xml"/><Relationship Id="rId95" Type="http://schemas.openxmlformats.org/officeDocument/2006/relationships/slide" Target="slides/slide75.xml"/><Relationship Id="rId96" Type="http://schemas.openxmlformats.org/officeDocument/2006/relationships/slide" Target="slides/slide76.xml"/><Relationship Id="rId101" Type="http://schemas.openxmlformats.org/officeDocument/2006/relationships/slide" Target="slides/slide81.xml"/><Relationship Id="rId102" Type="http://schemas.openxmlformats.org/officeDocument/2006/relationships/slide" Target="slides/slide82.xml"/><Relationship Id="rId103" Type="http://schemas.openxmlformats.org/officeDocument/2006/relationships/slide" Target="slides/slide83.xml"/><Relationship Id="rId104" Type="http://schemas.openxmlformats.org/officeDocument/2006/relationships/slide" Target="slides/slide84.xml"/><Relationship Id="rId105" Type="http://schemas.openxmlformats.org/officeDocument/2006/relationships/slide" Target="slides/slide85.xml"/><Relationship Id="rId106" Type="http://schemas.openxmlformats.org/officeDocument/2006/relationships/slide" Target="slides/slide86.xml"/><Relationship Id="rId107" Type="http://schemas.openxmlformats.org/officeDocument/2006/relationships/slide" Target="slides/slide87.xml"/><Relationship Id="rId108" Type="http://schemas.openxmlformats.org/officeDocument/2006/relationships/slide" Target="slides/slide88.xml"/><Relationship Id="rId109" Type="http://schemas.openxmlformats.org/officeDocument/2006/relationships/slide" Target="slides/slide89.xml"/><Relationship Id="rId97" Type="http://schemas.openxmlformats.org/officeDocument/2006/relationships/slide" Target="slides/slide77.xml"/><Relationship Id="rId98" Type="http://schemas.openxmlformats.org/officeDocument/2006/relationships/slide" Target="slides/slide78.xml"/><Relationship Id="rId99" Type="http://schemas.openxmlformats.org/officeDocument/2006/relationships/slide" Target="slides/slide79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100" Type="http://schemas.openxmlformats.org/officeDocument/2006/relationships/slide" Target="slides/slide80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110" Type="http://schemas.openxmlformats.org/officeDocument/2006/relationships/slide" Target="slides/slide90.xml"/><Relationship Id="rId111" Type="http://schemas.openxmlformats.org/officeDocument/2006/relationships/slide" Target="slides/slide91.xml"/><Relationship Id="rId112" Type="http://schemas.openxmlformats.org/officeDocument/2006/relationships/slide" Target="slides/slide92.xml"/><Relationship Id="rId113" Type="http://schemas.openxmlformats.org/officeDocument/2006/relationships/slide" Target="slides/slide93.xml"/><Relationship Id="rId114" Type="http://schemas.openxmlformats.org/officeDocument/2006/relationships/slide" Target="slides/slide94.xml"/><Relationship Id="rId115" Type="http://schemas.openxmlformats.org/officeDocument/2006/relationships/slide" Target="slides/slide95.xml"/><Relationship Id="rId116" Type="http://schemas.openxmlformats.org/officeDocument/2006/relationships/slide" Target="slides/slide96.xml"/><Relationship Id="rId117" Type="http://schemas.openxmlformats.org/officeDocument/2006/relationships/slide" Target="slides/slide97.xml"/><Relationship Id="rId118" Type="http://schemas.openxmlformats.org/officeDocument/2006/relationships/slide" Target="slides/slide98.xml"/><Relationship Id="rId119" Type="http://schemas.openxmlformats.org/officeDocument/2006/relationships/slide" Target="slides/slide9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slide" Target="slides/slide62.xml"/><Relationship Id="rId83" Type="http://schemas.openxmlformats.org/officeDocument/2006/relationships/slide" Target="slides/slide63.xml"/><Relationship Id="rId84" Type="http://schemas.openxmlformats.org/officeDocument/2006/relationships/slide" Target="slides/slide64.xml"/><Relationship Id="rId85" Type="http://schemas.openxmlformats.org/officeDocument/2006/relationships/slide" Target="slides/slide65.xml"/><Relationship Id="rId86" Type="http://schemas.openxmlformats.org/officeDocument/2006/relationships/slide" Target="slides/slide66.xml"/><Relationship Id="rId87" Type="http://schemas.openxmlformats.org/officeDocument/2006/relationships/slide" Target="slides/slide67.xml"/><Relationship Id="rId88" Type="http://schemas.openxmlformats.org/officeDocument/2006/relationships/slide" Target="slides/slide68.xml"/><Relationship Id="rId89" Type="http://schemas.openxmlformats.org/officeDocument/2006/relationships/slide" Target="slides/slide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8D3ABD-69A4-4C3F-87CB-8D7EB12D3532}" type="datetimeFigureOut">
              <a:rPr lang="en-US" smtClean="0"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B7BB00-BC22-4867-8067-556FE17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D22354-7F09-4057-8B55-7FE08536E5DF}" type="datetime1">
              <a:rPr lang="en-US" altLang="en-US"/>
              <a:pPr/>
              <a:t>1/25/16</a:t>
            </a:fld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1E59A-85D0-4EA4-8ABC-873B19AA9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0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E59A-85D0-4EA4-8ABC-873B19AA951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8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6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5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49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77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4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82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3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35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21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6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27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96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03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95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37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19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17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3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59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75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47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955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78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11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514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618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54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583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blurRad="63500"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401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ffectLst>
            <a:outerShdw blurRad="63500"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319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1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3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1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9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43241" y="1219200"/>
            <a:ext cx="3724559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5</a:t>
            </a: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The Integumentary System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3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6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4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2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9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1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4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9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280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32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2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321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83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2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3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46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321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7925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5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1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49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2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32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1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444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91200"/>
          </a:xfrm>
          <a:solidFill>
            <a:srgbClr val="FFC000"/>
          </a:solidFill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67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23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821" r:id="rId9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43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12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2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57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1425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26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15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3203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39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2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1553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052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151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851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057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331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929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39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861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532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664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2123658"/>
          </a:xfrm>
        </p:spPr>
        <p:txBody>
          <a:bodyPr/>
          <a:lstStyle/>
          <a:p>
            <a:pPr algn="ctr"/>
            <a:r>
              <a:rPr lang="en-US" sz="6600" dirty="0" err="1" smtClean="0"/>
              <a:t>Ch</a:t>
            </a:r>
            <a:r>
              <a:rPr lang="en-US" sz="6600" dirty="0" smtClean="0"/>
              <a:t> 5 Integumentary System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612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Meissner’s</a:t>
            </a:r>
            <a:r>
              <a:rPr lang="en-US" dirty="0"/>
              <a:t> corpuscle- on surface of </a:t>
            </a:r>
            <a:r>
              <a:rPr lang="en-US" dirty="0" smtClean="0"/>
              <a:t>skin in dermal papillae; </a:t>
            </a:r>
            <a:r>
              <a:rPr lang="en-US" dirty="0"/>
              <a:t>light touch</a:t>
            </a:r>
          </a:p>
          <a:p>
            <a:r>
              <a:rPr lang="en-US" dirty="0" err="1"/>
              <a:t>Pacinian</a:t>
            </a:r>
            <a:r>
              <a:rPr lang="en-US" dirty="0"/>
              <a:t> corpuscle- deep in </a:t>
            </a:r>
            <a:r>
              <a:rPr lang="en-US" dirty="0" smtClean="0"/>
              <a:t>dermis or in hypodermis</a:t>
            </a:r>
            <a:r>
              <a:rPr lang="en-US" dirty="0" smtClean="0"/>
              <a:t>; </a:t>
            </a:r>
            <a:r>
              <a:rPr lang="en-US" dirty="0"/>
              <a:t>pressure</a:t>
            </a:r>
          </a:p>
          <a:p>
            <a:r>
              <a:rPr lang="en-US" dirty="0"/>
              <a:t>Free nerve endings- detect </a:t>
            </a:r>
            <a:r>
              <a:rPr lang="en-US" dirty="0" smtClean="0"/>
              <a:t>pain; in epidermis</a:t>
            </a:r>
            <a:endParaRPr lang="en-US" dirty="0"/>
          </a:p>
          <a:p>
            <a:r>
              <a:rPr lang="en-US" dirty="0"/>
              <a:t>Krause’s end bulbs- low frequency &amp; </a:t>
            </a:r>
            <a:r>
              <a:rPr lang="en-US" dirty="0" smtClean="0"/>
              <a:t>cold; in dermis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376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Developmental Aspects of the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Integumentary System</a:t>
            </a:r>
            <a:endParaRPr lang="en-US" dirty="0"/>
          </a:p>
        </p:txBody>
      </p:sp>
      <p:sp>
        <p:nvSpPr>
          <p:cNvPr id="11776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dirty="0" smtClean="0"/>
              <a:t>Aging skin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/>
              <a:t>Epidermal replacement slows; skin becomes thin, dry, and itchy (decreased sebaceous gland activity)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/>
              <a:t>Subcutaneous fat and elasticity decrease, leading to cold intolerance and wrinkles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/>
              <a:t>Increased risk of cancer due to decreased numbers of melanocytes and dendritic cells 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/>
              <a:t>Hair thinning</a:t>
            </a:r>
          </a:p>
          <a:p>
            <a:pPr>
              <a:spcBef>
                <a:spcPts val="200"/>
              </a:spcBef>
            </a:pPr>
            <a:r>
              <a:rPr lang="en-US" altLang="en-US" dirty="0" smtClean="0"/>
              <a:t>Ways to delay aging: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/>
              <a:t>UV protection, good nutrition, lots of fluids, good hygiene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Meissner’s corpuscle- on surface of skin; light touch</a:t>
            </a:r>
          </a:p>
          <a:p>
            <a:r>
              <a:rPr lang="en-US"/>
              <a:t>Pacinian corpuscle- deep in skin; pressure</a:t>
            </a:r>
          </a:p>
          <a:p>
            <a:r>
              <a:rPr lang="en-US"/>
              <a:t>Free nerve endings- detect pain</a:t>
            </a:r>
          </a:p>
          <a:p>
            <a:r>
              <a:rPr lang="en-US"/>
              <a:t>Krause’s end bulbs- low frequency &amp; cold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1" y="838200"/>
            <a:ext cx="9144000" cy="619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4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02-figure_05_0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527304"/>
            <a:ext cx="8546592" cy="58033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5.1 Skin structure.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39304" y="2257419"/>
            <a:ext cx="110839" cy="1938343"/>
            <a:chOff x="1039304" y="2257419"/>
            <a:chExt cx="110839" cy="1938343"/>
          </a:xfrm>
        </p:grpSpPr>
        <p:sp>
          <p:nvSpPr>
            <p:cNvPr id="27" name="Freeform 26"/>
            <p:cNvSpPr/>
            <p:nvPr/>
          </p:nvSpPr>
          <p:spPr>
            <a:xfrm rot="10800000">
              <a:off x="1098308" y="2257419"/>
              <a:ext cx="51835" cy="1938343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0800000">
              <a:off x="1039304" y="3226113"/>
              <a:ext cx="5486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23886" y="2431257"/>
            <a:ext cx="152564" cy="1759744"/>
            <a:chOff x="1923886" y="2431257"/>
            <a:chExt cx="152564" cy="1759744"/>
          </a:xfrm>
        </p:grpSpPr>
        <p:sp>
          <p:nvSpPr>
            <p:cNvPr id="31" name="Freeform 30"/>
            <p:cNvSpPr/>
            <p:nvPr/>
          </p:nvSpPr>
          <p:spPr>
            <a:xfrm rot="10800000">
              <a:off x="2000408" y="2431257"/>
              <a:ext cx="76042" cy="1759744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1923886" y="3310695"/>
              <a:ext cx="73152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8707" y="1884357"/>
            <a:ext cx="736726" cy="338328"/>
            <a:chOff x="1338707" y="1884357"/>
            <a:chExt cx="736726" cy="338328"/>
          </a:xfrm>
        </p:grpSpPr>
        <p:sp>
          <p:nvSpPr>
            <p:cNvPr id="35" name="Freeform 34"/>
            <p:cNvSpPr/>
            <p:nvPr/>
          </p:nvSpPr>
          <p:spPr>
            <a:xfrm rot="10800000">
              <a:off x="1998460" y="1884357"/>
              <a:ext cx="76973" cy="338328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1338707" y="2060581"/>
              <a:ext cx="65836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18917" y="2264574"/>
            <a:ext cx="151656" cy="128016"/>
            <a:chOff x="1921298" y="2264574"/>
            <a:chExt cx="151656" cy="128016"/>
          </a:xfrm>
        </p:grpSpPr>
        <p:sp>
          <p:nvSpPr>
            <p:cNvPr id="38" name="Freeform 37"/>
            <p:cNvSpPr/>
            <p:nvPr/>
          </p:nvSpPr>
          <p:spPr>
            <a:xfrm rot="10800000">
              <a:off x="2000257" y="2264574"/>
              <a:ext cx="72697" cy="12801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1921298" y="2328550"/>
              <a:ext cx="73152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18151" y="4236238"/>
            <a:ext cx="555915" cy="228600"/>
            <a:chOff x="1520532" y="4238619"/>
            <a:chExt cx="555915" cy="228600"/>
          </a:xfrm>
        </p:grpSpPr>
        <p:sp>
          <p:nvSpPr>
            <p:cNvPr id="42" name="Freeform 41"/>
            <p:cNvSpPr/>
            <p:nvPr/>
          </p:nvSpPr>
          <p:spPr>
            <a:xfrm rot="10800000">
              <a:off x="2001226" y="4238619"/>
              <a:ext cx="75221" cy="22860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140494 w 140494"/>
                <a:gd name="connsiteY0" fmla="*/ 0 h 1109662"/>
                <a:gd name="connsiteX1" fmla="*/ 140494 w 140494"/>
                <a:gd name="connsiteY1" fmla="*/ 1109662 h 1109662"/>
                <a:gd name="connsiteX2" fmla="*/ 0 w 140494"/>
                <a:gd name="connsiteY2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1109662">
                  <a:moveTo>
                    <a:pt x="140494" y="0"/>
                  </a:move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1520532" y="4344925"/>
              <a:ext cx="47548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 rot="5400000">
            <a:off x="1980374" y="4502183"/>
            <a:ext cx="365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5400000">
            <a:off x="1975802" y="4568668"/>
            <a:ext cx="45720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rot="5400000">
            <a:off x="1980390" y="4637923"/>
            <a:ext cx="365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 rot="5400000">
            <a:off x="1991741" y="4688510"/>
            <a:ext cx="9144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1262853" y="1228613"/>
            <a:ext cx="8255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shaft</a:t>
            </a: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6900860" y="173820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 papillae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328610" y="1946956"/>
            <a:ext cx="9867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Epidermis</a:t>
            </a: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1172366" y="2226353"/>
            <a:ext cx="746999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53" name="TextBox 7"/>
          <p:cNvSpPr txBox="1">
            <a:spLocks noChangeArrowheads="1"/>
          </p:cNvSpPr>
          <p:nvPr/>
        </p:nvSpPr>
        <p:spPr bwMode="auto">
          <a:xfrm>
            <a:off x="6900860" y="2075541"/>
            <a:ext cx="1074012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Subpapillary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plexus</a:t>
            </a: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6900860" y="241130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 pore</a:t>
            </a:r>
          </a:p>
        </p:txBody>
      </p: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6900860" y="2985181"/>
            <a:ext cx="1944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Appendages of skin</a:t>
            </a: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6900860" y="3154251"/>
            <a:ext cx="18322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Eccrine sweat gland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6900860" y="3328082"/>
            <a:ext cx="178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Arrector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pili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muscle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6900860" y="3504295"/>
            <a:ext cx="1958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Sebaceous (oil) gland</a:t>
            </a:r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6900860" y="3682888"/>
            <a:ext cx="10772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follicle</a:t>
            </a: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6900860" y="3856720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root</a:t>
            </a: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327817" y="3109799"/>
            <a:ext cx="696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62" name="TextBox 17"/>
          <p:cNvSpPr txBox="1">
            <a:spLocks noChangeArrowheads="1"/>
          </p:cNvSpPr>
          <p:nvPr/>
        </p:nvSpPr>
        <p:spPr bwMode="auto">
          <a:xfrm>
            <a:off x="1159666" y="3221734"/>
            <a:ext cx="766235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Reticular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330991" y="4214699"/>
            <a:ext cx="1175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Hypodermis</a:t>
            </a:r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335753" y="4412341"/>
            <a:ext cx="129041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(subcutaneous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tissue; not part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skin)</a:t>
            </a:r>
          </a:p>
        </p:txBody>
      </p:sp>
      <p:sp>
        <p:nvSpPr>
          <p:cNvPr id="65" name="TextBox 22"/>
          <p:cNvSpPr txBox="1">
            <a:spLocks noChangeArrowheads="1"/>
          </p:cNvSpPr>
          <p:nvPr/>
        </p:nvSpPr>
        <p:spPr bwMode="auto">
          <a:xfrm>
            <a:off x="6130922" y="4997338"/>
            <a:ext cx="15388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Cutaneous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plexus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646110" y="5185456"/>
            <a:ext cx="19014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Nervous structures</a:t>
            </a:r>
          </a:p>
        </p:txBody>
      </p: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624681" y="5390241"/>
            <a:ext cx="2108269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Sensory nerve fiber</a:t>
            </a:r>
          </a:p>
          <a:p>
            <a:pPr indent="109728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with free nerve endings</a:t>
            </a:r>
          </a:p>
        </p:txBody>
      </p:sp>
      <p:sp>
        <p:nvSpPr>
          <p:cNvPr id="68" name="TextBox 26"/>
          <p:cNvSpPr txBox="1">
            <a:spLocks noChangeArrowheads="1"/>
          </p:cNvSpPr>
          <p:nvPr/>
        </p:nvSpPr>
        <p:spPr bwMode="auto">
          <a:xfrm>
            <a:off x="622300" y="5706951"/>
            <a:ext cx="17440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Lamellar corpuscle</a:t>
            </a:r>
          </a:p>
        </p:txBody>
      </p:sp>
      <p:sp>
        <p:nvSpPr>
          <p:cNvPr id="69" name="TextBox 27"/>
          <p:cNvSpPr txBox="1">
            <a:spLocks noChangeArrowheads="1"/>
          </p:cNvSpPr>
          <p:nvPr/>
        </p:nvSpPr>
        <p:spPr bwMode="auto">
          <a:xfrm>
            <a:off x="619919" y="5916497"/>
            <a:ext cx="1843453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follicle receptor</a:t>
            </a:r>
          </a:p>
          <a:p>
            <a:pPr indent="118872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(root hair plexus)</a:t>
            </a:r>
          </a:p>
        </p:txBody>
      </p:sp>
      <p:sp>
        <p:nvSpPr>
          <p:cNvPr id="70" name="TextBox 30"/>
          <p:cNvSpPr txBox="1">
            <a:spLocks noChangeArrowheads="1"/>
          </p:cNvSpPr>
          <p:nvPr/>
        </p:nvSpPr>
        <p:spPr bwMode="auto">
          <a:xfrm>
            <a:off x="5483222" y="5439457"/>
            <a:ext cx="1271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74" name="Freeform 73"/>
          <p:cNvSpPr/>
          <p:nvPr/>
        </p:nvSpPr>
        <p:spPr>
          <a:xfrm>
            <a:off x="2430346" y="4366286"/>
            <a:ext cx="1164983" cy="1123606"/>
          </a:xfrm>
          <a:custGeom>
            <a:avLst/>
            <a:gdLst>
              <a:gd name="connsiteX0" fmla="*/ 6350 w 1164983"/>
              <a:gd name="connsiteY0" fmla="*/ 1117256 h 1123606"/>
              <a:gd name="connsiteX1" fmla="*/ 248424 w 1164983"/>
              <a:gd name="connsiteY1" fmla="*/ 1111173 h 1123606"/>
              <a:gd name="connsiteX2" fmla="*/ 1158633 w 1164983"/>
              <a:gd name="connsiteY2" fmla="*/ 6350 h 1123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4983" h="1123606">
                <a:moveTo>
                  <a:pt x="6350" y="1117256"/>
                </a:moveTo>
                <a:lnTo>
                  <a:pt x="248424" y="1111173"/>
                </a:lnTo>
                <a:lnTo>
                  <a:pt x="115863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2380003" y="4461143"/>
            <a:ext cx="1615084" cy="1385951"/>
          </a:xfrm>
          <a:custGeom>
            <a:avLst/>
            <a:gdLst>
              <a:gd name="connsiteX0" fmla="*/ 6350 w 1615084"/>
              <a:gd name="connsiteY0" fmla="*/ 1379601 h 1385951"/>
              <a:gd name="connsiteX1" fmla="*/ 345109 w 1615084"/>
              <a:gd name="connsiteY1" fmla="*/ 1379601 h 1385951"/>
              <a:gd name="connsiteX2" fmla="*/ 1608734 w 1615084"/>
              <a:gd name="connsiteY2" fmla="*/ 6350 h 1385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5084" h="1385951">
                <a:moveTo>
                  <a:pt x="6350" y="1379601"/>
                </a:moveTo>
                <a:lnTo>
                  <a:pt x="345109" y="1379601"/>
                </a:lnTo>
                <a:lnTo>
                  <a:pt x="160873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2469513" y="4432923"/>
            <a:ext cx="1996414" cy="1594002"/>
          </a:xfrm>
          <a:custGeom>
            <a:avLst/>
            <a:gdLst>
              <a:gd name="connsiteX0" fmla="*/ 6350 w 1996414"/>
              <a:gd name="connsiteY0" fmla="*/ 1587652 h 1594002"/>
              <a:gd name="connsiteX1" fmla="*/ 284340 w 1996414"/>
              <a:gd name="connsiteY1" fmla="*/ 1587652 h 1594002"/>
              <a:gd name="connsiteX2" fmla="*/ 1990064 w 1996414"/>
              <a:gd name="connsiteY2" fmla="*/ 6350 h 1594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6414" h="1594002">
                <a:moveTo>
                  <a:pt x="6350" y="1587652"/>
                </a:moveTo>
                <a:lnTo>
                  <a:pt x="284340" y="1587652"/>
                </a:lnTo>
                <a:lnTo>
                  <a:pt x="199006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9352" y="5124934"/>
            <a:ext cx="507250" cy="167538"/>
            <a:chOff x="5270741" y="4634395"/>
            <a:chExt cx="507250" cy="167538"/>
          </a:xfrm>
        </p:grpSpPr>
        <p:sp>
          <p:nvSpPr>
            <p:cNvPr id="78" name="Freeform 3"/>
            <p:cNvSpPr/>
            <p:nvPr/>
          </p:nvSpPr>
          <p:spPr>
            <a:xfrm>
              <a:off x="5428272" y="4634395"/>
              <a:ext cx="349719" cy="25400"/>
            </a:xfrm>
            <a:custGeom>
              <a:avLst/>
              <a:gdLst>
                <a:gd name="connsiteX0" fmla="*/ 343369 w 349719"/>
                <a:gd name="connsiteY0" fmla="*/ 6350 h 25400"/>
                <a:gd name="connsiteX1" fmla="*/ 6350 w 34971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49719" h="25400">
                  <a:moveTo>
                    <a:pt x="343369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"/>
            <p:cNvSpPr/>
            <p:nvPr/>
          </p:nvSpPr>
          <p:spPr>
            <a:xfrm>
              <a:off x="5270741" y="4634395"/>
              <a:ext cx="359943" cy="167538"/>
            </a:xfrm>
            <a:custGeom>
              <a:avLst/>
              <a:gdLst>
                <a:gd name="connsiteX0" fmla="*/ 353593 w 359943"/>
                <a:gd name="connsiteY0" fmla="*/ 6350 h 167538"/>
                <a:gd name="connsiteX1" fmla="*/ 6350 w 359943"/>
                <a:gd name="connsiteY1" fmla="*/ 161188 h 1675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59943" h="167538">
                  <a:moveTo>
                    <a:pt x="353593" y="6350"/>
                  </a:moveTo>
                  <a:lnTo>
                    <a:pt x="6350" y="16118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Freeform 3"/>
          <p:cNvSpPr/>
          <p:nvPr/>
        </p:nvSpPr>
        <p:spPr>
          <a:xfrm>
            <a:off x="4867641" y="3974784"/>
            <a:ext cx="2013470" cy="478739"/>
          </a:xfrm>
          <a:custGeom>
            <a:avLst/>
            <a:gdLst>
              <a:gd name="connsiteX0" fmla="*/ 6350 w 2013470"/>
              <a:gd name="connsiteY0" fmla="*/ 472388 h 478739"/>
              <a:gd name="connsiteX1" fmla="*/ 1969186 w 2013470"/>
              <a:gd name="connsiteY1" fmla="*/ 6350 h 478739"/>
              <a:gd name="connsiteX2" fmla="*/ 2007120 w 2013470"/>
              <a:gd name="connsiteY2" fmla="*/ 6350 h 478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13470" h="478739">
                <a:moveTo>
                  <a:pt x="6350" y="472388"/>
                </a:moveTo>
                <a:lnTo>
                  <a:pt x="1969186" y="6350"/>
                </a:lnTo>
                <a:lnTo>
                  <a:pt x="20071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4976036" y="3798342"/>
            <a:ext cx="1905075" cy="366102"/>
          </a:xfrm>
          <a:custGeom>
            <a:avLst/>
            <a:gdLst>
              <a:gd name="connsiteX0" fmla="*/ 6350 w 1905075"/>
              <a:gd name="connsiteY0" fmla="*/ 359752 h 366102"/>
              <a:gd name="connsiteX1" fmla="*/ 1857997 w 1905075"/>
              <a:gd name="connsiteY1" fmla="*/ 6350 h 366102"/>
              <a:gd name="connsiteX2" fmla="*/ 1898726 w 1905075"/>
              <a:gd name="connsiteY2" fmla="*/ 6350 h 366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5075" h="366102">
                <a:moveTo>
                  <a:pt x="6350" y="359752"/>
                </a:moveTo>
                <a:lnTo>
                  <a:pt x="1857997" y="6350"/>
                </a:lnTo>
                <a:lnTo>
                  <a:pt x="189872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4817984" y="5567719"/>
            <a:ext cx="640854" cy="25400"/>
          </a:xfrm>
          <a:custGeom>
            <a:avLst/>
            <a:gdLst>
              <a:gd name="connsiteX0" fmla="*/ 6350 w 640854"/>
              <a:gd name="connsiteY0" fmla="*/ 6350 h 25400"/>
              <a:gd name="connsiteX1" fmla="*/ 634504 w 64085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0854" h="25400">
                <a:moveTo>
                  <a:pt x="6350" y="6350"/>
                </a:moveTo>
                <a:lnTo>
                  <a:pt x="63450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2105493" y="1335584"/>
            <a:ext cx="620750" cy="25400"/>
          </a:xfrm>
          <a:custGeom>
            <a:avLst/>
            <a:gdLst>
              <a:gd name="connsiteX0" fmla="*/ 6350 w 620750"/>
              <a:gd name="connsiteY0" fmla="*/ 6350 h 25400"/>
              <a:gd name="connsiteX1" fmla="*/ 614400 w 6207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0750" h="25400">
                <a:moveTo>
                  <a:pt x="6350" y="6350"/>
                </a:moveTo>
                <a:lnTo>
                  <a:pt x="61440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5506185" y="2288897"/>
            <a:ext cx="1355509" cy="244220"/>
          </a:xfrm>
          <a:custGeom>
            <a:avLst/>
            <a:gdLst>
              <a:gd name="connsiteX0" fmla="*/ 6350 w 1355509"/>
              <a:gd name="connsiteY0" fmla="*/ 6350 h 244220"/>
              <a:gd name="connsiteX1" fmla="*/ 1242250 w 1355509"/>
              <a:gd name="connsiteY1" fmla="*/ 237870 h 244220"/>
              <a:gd name="connsiteX2" fmla="*/ 1349159 w 1355509"/>
              <a:gd name="connsiteY2" fmla="*/ 237870 h 244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55509" h="244220">
                <a:moveTo>
                  <a:pt x="6350" y="6350"/>
                </a:moveTo>
                <a:lnTo>
                  <a:pt x="1242250" y="237870"/>
                </a:lnTo>
                <a:lnTo>
                  <a:pt x="1349159" y="23787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4581612" y="3621889"/>
            <a:ext cx="2300643" cy="187985"/>
          </a:xfrm>
          <a:custGeom>
            <a:avLst/>
            <a:gdLst>
              <a:gd name="connsiteX0" fmla="*/ 6350 w 2300643"/>
              <a:gd name="connsiteY0" fmla="*/ 181635 h 187985"/>
              <a:gd name="connsiteX1" fmla="*/ 2255215 w 2300643"/>
              <a:gd name="connsiteY1" fmla="*/ 6350 h 187985"/>
              <a:gd name="connsiteX2" fmla="*/ 2294292 w 2300643"/>
              <a:gd name="connsiteY2" fmla="*/ 6350 h 187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00643" h="187985">
                <a:moveTo>
                  <a:pt x="6350" y="181635"/>
                </a:moveTo>
                <a:lnTo>
                  <a:pt x="2255215" y="6350"/>
                </a:lnTo>
                <a:lnTo>
                  <a:pt x="229429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5282626" y="3447441"/>
            <a:ext cx="1599629" cy="104978"/>
          </a:xfrm>
          <a:custGeom>
            <a:avLst/>
            <a:gdLst>
              <a:gd name="connsiteX0" fmla="*/ 6350 w 1599629"/>
              <a:gd name="connsiteY0" fmla="*/ 98628 h 104978"/>
              <a:gd name="connsiteX1" fmla="*/ 1549895 w 1599629"/>
              <a:gd name="connsiteY1" fmla="*/ 6350 h 104978"/>
              <a:gd name="connsiteX2" fmla="*/ 1593278 w 1599629"/>
              <a:gd name="connsiteY2" fmla="*/ 6350 h 104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9629" h="104978">
                <a:moveTo>
                  <a:pt x="6350" y="98628"/>
                </a:moveTo>
                <a:lnTo>
                  <a:pt x="1549895" y="6350"/>
                </a:lnTo>
                <a:lnTo>
                  <a:pt x="159327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6023913" y="3269857"/>
            <a:ext cx="858088" cy="25400"/>
          </a:xfrm>
          <a:custGeom>
            <a:avLst/>
            <a:gdLst>
              <a:gd name="connsiteX0" fmla="*/ 6350 w 858088"/>
              <a:gd name="connsiteY0" fmla="*/ 6350 h 25400"/>
              <a:gd name="connsiteX1" fmla="*/ 851738 w 8580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8088" h="25400">
                <a:moveTo>
                  <a:pt x="6350" y="6350"/>
                </a:moveTo>
                <a:lnTo>
                  <a:pt x="85173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6525830" y="2175676"/>
            <a:ext cx="337540" cy="25400"/>
          </a:xfrm>
          <a:custGeom>
            <a:avLst/>
            <a:gdLst>
              <a:gd name="connsiteX0" fmla="*/ 6350 w 337540"/>
              <a:gd name="connsiteY0" fmla="*/ 6350 h 25400"/>
              <a:gd name="connsiteX1" fmla="*/ 331190 w 3375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7540" h="25400">
                <a:moveTo>
                  <a:pt x="6350" y="6350"/>
                </a:moveTo>
                <a:lnTo>
                  <a:pt x="33119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240727" y="1866304"/>
            <a:ext cx="620966" cy="121094"/>
            <a:chOff x="5912116" y="1375765"/>
            <a:chExt cx="620966" cy="121094"/>
          </a:xfrm>
        </p:grpSpPr>
        <p:sp>
          <p:nvSpPr>
            <p:cNvPr id="90" name="Freeform 3"/>
            <p:cNvSpPr/>
            <p:nvPr/>
          </p:nvSpPr>
          <p:spPr>
            <a:xfrm>
              <a:off x="6090513" y="1375765"/>
              <a:ext cx="442569" cy="121094"/>
            </a:xfrm>
            <a:custGeom>
              <a:avLst/>
              <a:gdLst>
                <a:gd name="connsiteX0" fmla="*/ 436219 w 442569"/>
                <a:gd name="connsiteY0" fmla="*/ 6350 h 121094"/>
                <a:gd name="connsiteX1" fmla="*/ 121513 w 442569"/>
                <a:gd name="connsiteY1" fmla="*/ 6350 h 121094"/>
                <a:gd name="connsiteX2" fmla="*/ 6350 w 442569"/>
                <a:gd name="connsiteY2" fmla="*/ 114744 h 1210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42569" h="121094">
                  <a:moveTo>
                    <a:pt x="436219" y="6350"/>
                  </a:moveTo>
                  <a:lnTo>
                    <a:pt x="121513" y="6350"/>
                  </a:lnTo>
                  <a:lnTo>
                    <a:pt x="6350" y="11474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"/>
            <p:cNvSpPr/>
            <p:nvPr/>
          </p:nvSpPr>
          <p:spPr>
            <a:xfrm>
              <a:off x="5912116" y="1375765"/>
              <a:ext cx="306260" cy="98501"/>
            </a:xfrm>
            <a:custGeom>
              <a:avLst/>
              <a:gdLst>
                <a:gd name="connsiteX0" fmla="*/ 299910 w 306260"/>
                <a:gd name="connsiteY0" fmla="*/ 6350 h 98501"/>
                <a:gd name="connsiteX1" fmla="*/ 6350 w 306260"/>
                <a:gd name="connsiteY1" fmla="*/ 92151 h 9850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06260" h="98501">
                  <a:moveTo>
                    <a:pt x="299910" y="6350"/>
                  </a:moveTo>
                  <a:lnTo>
                    <a:pt x="6350" y="9215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5.2  Epidermis</a:t>
            </a:r>
            <a:endParaRPr lang="en-US" dirty="0"/>
          </a:p>
        </p:txBody>
      </p:sp>
      <p:sp>
        <p:nvSpPr>
          <p:cNvPr id="1741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Cells of the Epidermis</a:t>
            </a:r>
          </a:p>
          <a:p>
            <a:r>
              <a:rPr lang="en-US" altLang="en-US" b="1" dirty="0" smtClean="0"/>
              <a:t>Epidermis</a:t>
            </a:r>
            <a:r>
              <a:rPr lang="en-US" altLang="en-US" dirty="0" smtClean="0"/>
              <a:t> consists mostly of keratinized stratified squamous epithelium</a:t>
            </a:r>
          </a:p>
          <a:p>
            <a:r>
              <a:rPr lang="en-US" altLang="en-US" dirty="0" smtClean="0"/>
              <a:t>Four cell types found in epidermis: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Keratinocytes</a:t>
            </a:r>
          </a:p>
          <a:p>
            <a:pPr lvl="2"/>
            <a:r>
              <a:rPr lang="en-US" altLang="en-US" dirty="0" smtClean="0"/>
              <a:t>Produce fibrous </a:t>
            </a:r>
            <a:r>
              <a:rPr lang="en-US" altLang="en-US" b="1" dirty="0" smtClean="0"/>
              <a:t>keratin</a:t>
            </a:r>
            <a:r>
              <a:rPr lang="en-US" altLang="en-US" dirty="0" smtClean="0"/>
              <a:t> (protein that gives skin its protective properties)</a:t>
            </a:r>
          </a:p>
          <a:p>
            <a:pPr lvl="2"/>
            <a:r>
              <a:rPr lang="en-US" altLang="en-US" dirty="0" smtClean="0"/>
              <a:t>Major cells of epidermis</a:t>
            </a:r>
          </a:p>
          <a:p>
            <a:pPr lvl="2"/>
            <a:r>
              <a:rPr lang="en-US" altLang="en-US" dirty="0" smtClean="0"/>
              <a:t>Tightly connected by desmosomes</a:t>
            </a:r>
          </a:p>
          <a:p>
            <a:pPr lvl="2"/>
            <a:r>
              <a:rPr lang="en-US" altLang="en-US" dirty="0" smtClean="0"/>
              <a:t>Millions slough off every day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/>
              <a:t>Cells of the </a:t>
            </a:r>
            <a:r>
              <a:rPr lang="en-US" dirty="0" smtClean="0"/>
              <a:t>Epidermis (cont.)</a:t>
            </a:r>
            <a:endParaRPr lang="en-US" dirty="0"/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Melanocytes</a:t>
            </a:r>
          </a:p>
          <a:p>
            <a:pPr lvl="2"/>
            <a:r>
              <a:rPr lang="en-US" altLang="en-US" dirty="0" smtClean="0"/>
              <a:t>Spider-shaped cells located in deepest epidermis</a:t>
            </a:r>
          </a:p>
          <a:p>
            <a:pPr lvl="2"/>
            <a:r>
              <a:rPr lang="en-US" altLang="en-US" dirty="0" smtClean="0"/>
              <a:t>Produce pigment </a:t>
            </a:r>
            <a:r>
              <a:rPr lang="en-US" altLang="en-US" b="1" dirty="0" smtClean="0"/>
              <a:t>melanin</a:t>
            </a:r>
            <a:r>
              <a:rPr lang="en-US" altLang="en-US" dirty="0" smtClean="0"/>
              <a:t>, which is packaged into </a:t>
            </a:r>
            <a:r>
              <a:rPr lang="en-US" altLang="en-US" dirty="0" err="1" smtClean="0"/>
              <a:t>melanosomes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Melanosomes</a:t>
            </a:r>
            <a:r>
              <a:rPr lang="en-US" altLang="en-US" dirty="0" smtClean="0"/>
              <a:t> are transferred to keratinocytes, where they protect nucleus from UV damage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Dendritic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Langerhans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cells</a:t>
            </a:r>
          </a:p>
          <a:p>
            <a:pPr lvl="2"/>
            <a:r>
              <a:rPr lang="en-US" altLang="en-US" dirty="0" smtClean="0"/>
              <a:t>Star-shaped macrophages that patrol deep epidermis</a:t>
            </a:r>
          </a:p>
          <a:p>
            <a:pPr lvl="3"/>
            <a:r>
              <a:rPr lang="en-US" altLang="en-US" dirty="0" smtClean="0"/>
              <a:t>Are key activators of immune system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Tactile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Merkel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cells</a:t>
            </a:r>
          </a:p>
          <a:p>
            <a:pPr lvl="2"/>
            <a:r>
              <a:rPr lang="en-US" altLang="en-US" dirty="0" smtClean="0"/>
              <a:t>Sensory receptors that sense touch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Layers of the Epidermis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 smtClean="0"/>
              <a:t>Variation in epidermal thickness determines if skin is </a:t>
            </a:r>
            <a:r>
              <a:rPr lang="en-US" altLang="en-US" b="1" i="1" dirty="0" smtClean="0"/>
              <a:t>thick</a:t>
            </a:r>
            <a:r>
              <a:rPr lang="en-US" altLang="en-US" dirty="0" smtClean="0"/>
              <a:t> or </a:t>
            </a:r>
            <a:r>
              <a:rPr lang="en-US" altLang="en-US" b="1" i="1" dirty="0" smtClean="0"/>
              <a:t>thin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Epidermis </a:t>
            </a:r>
            <a:r>
              <a:rPr lang="en-US" altLang="en-US" dirty="0" smtClean="0"/>
              <a:t>is made up of four or five distinct layers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 smtClean="0"/>
              <a:t>Thick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skin</a:t>
            </a:r>
            <a:r>
              <a:rPr lang="en-US" altLang="en-US" dirty="0" smtClean="0"/>
              <a:t> contains five layers (strata) and is found in high-abrasion areas </a:t>
            </a:r>
            <a:r>
              <a:rPr lang="en-US" altLang="en-US" dirty="0" smtClean="0"/>
              <a:t>(</a:t>
            </a:r>
            <a:r>
              <a:rPr lang="en-US" altLang="en-US" dirty="0" smtClean="0"/>
              <a:t>palms, fingers</a:t>
            </a:r>
            <a:r>
              <a:rPr lang="en-US" altLang="en-US" dirty="0" smtClean="0"/>
              <a:t>, soles)</a:t>
            </a:r>
            <a:endParaRPr lang="en-US" altLang="en-US" dirty="0" smtClean="0"/>
          </a:p>
          <a:p>
            <a:pPr lvl="1">
              <a:spcBef>
                <a:spcPts val="600"/>
              </a:spcBef>
            </a:pPr>
            <a:r>
              <a:rPr lang="en-US" altLang="en-US" b="1" dirty="0" smtClean="0"/>
              <a:t>Thin skin </a:t>
            </a:r>
            <a:r>
              <a:rPr lang="en-US" altLang="en-US" dirty="0" smtClean="0"/>
              <a:t>contains only four </a:t>
            </a:r>
            <a:r>
              <a:rPr lang="en-US" altLang="en-US" dirty="0" smtClean="0"/>
              <a:t>strata; found covering rest of body</a:t>
            </a:r>
          </a:p>
          <a:p>
            <a:pPr lvl="1">
              <a:spcBef>
                <a:spcPts val="600"/>
              </a:spcBef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Layers of the Epidermis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 smtClean="0"/>
              <a:t>Five </a:t>
            </a:r>
            <a:r>
              <a:rPr lang="en-US" altLang="en-US" dirty="0" smtClean="0"/>
              <a:t>layers of skin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basale</a:t>
            </a:r>
            <a:endParaRPr lang="en-US" altLang="en-US" b="1" dirty="0" smtClean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spinosum</a:t>
            </a:r>
            <a:endParaRPr lang="en-US" altLang="en-US" b="1" dirty="0" smtClean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granulosum</a:t>
            </a:r>
            <a:endParaRPr lang="en-US" altLang="en-US" b="1" dirty="0" smtClean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lucidum</a:t>
            </a:r>
            <a:r>
              <a:rPr lang="en-US" altLang="en-US" dirty="0" smtClean="0"/>
              <a:t> (only in thick skin)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corneum</a:t>
            </a:r>
            <a:endParaRPr lang="en-US" alt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674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</a:t>
            </a:r>
            <a:r>
              <a:rPr lang="en-US" altLang="en-US" dirty="0" smtClean="0"/>
              <a:t>Epidermis (cont.)</a:t>
            </a:r>
            <a:endParaRPr 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Stratum</a:t>
            </a:r>
            <a:r>
              <a:rPr lang="en-US" altLang="en-US" sz="2800" dirty="0" smtClean="0"/>
              <a:t> </a:t>
            </a:r>
            <a:r>
              <a:rPr lang="en-US" altLang="en-US" sz="2800" b="1" dirty="0" err="1" smtClean="0"/>
              <a:t>basale</a:t>
            </a:r>
            <a:r>
              <a:rPr lang="en-US" altLang="en-US" sz="2800" dirty="0" smtClean="0"/>
              <a:t> (</a:t>
            </a:r>
            <a:r>
              <a:rPr lang="en-US" altLang="en-US" sz="2800" b="1" dirty="0" smtClean="0"/>
              <a:t>basal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layer</a:t>
            </a:r>
            <a:r>
              <a:rPr lang="en-US" altLang="en-US" sz="2800" dirty="0" smtClean="0"/>
              <a:t>)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Deepest of all epidermal layers (base layer)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Layer that is firmly attached to dermis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Consists of a single row of stem cells that actively divide (mitotic), producing two daughter cells each time</a:t>
            </a:r>
          </a:p>
          <a:p>
            <a:pPr lvl="2">
              <a:spcBef>
                <a:spcPts val="400"/>
              </a:spcBef>
            </a:pPr>
            <a:r>
              <a:rPr lang="en-US" altLang="en-US" sz="2200" dirty="0" smtClean="0"/>
              <a:t>One daughter cell journeys from basal layer to surface, taking 25–45 days to reach surface</a:t>
            </a:r>
          </a:p>
          <a:p>
            <a:pPr lvl="3">
              <a:spcBef>
                <a:spcPts val="400"/>
              </a:spcBef>
            </a:pPr>
            <a:r>
              <a:rPr lang="en-US" altLang="en-US" dirty="0" smtClean="0"/>
              <a:t>Cell dies as it moves toward surface</a:t>
            </a:r>
          </a:p>
          <a:p>
            <a:pPr lvl="2">
              <a:spcBef>
                <a:spcPts val="400"/>
              </a:spcBef>
            </a:pPr>
            <a:r>
              <a:rPr lang="en-US" altLang="en-US" sz="2200" dirty="0" smtClean="0"/>
              <a:t>Other daughter cell remains in stratum </a:t>
            </a:r>
            <a:r>
              <a:rPr lang="en-US" altLang="en-US" sz="2200" dirty="0" err="1" smtClean="0"/>
              <a:t>basale</a:t>
            </a:r>
            <a:r>
              <a:rPr lang="en-US" altLang="en-US" sz="2200" dirty="0" smtClean="0"/>
              <a:t> as stem cell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Layer also known as </a:t>
            </a:r>
            <a:r>
              <a:rPr lang="en-US" altLang="en-US" sz="2600" b="1" dirty="0" smtClean="0"/>
              <a:t>stratum</a:t>
            </a:r>
            <a:r>
              <a:rPr lang="en-US" altLang="en-US" sz="2600" dirty="0" smtClean="0"/>
              <a:t> </a:t>
            </a:r>
            <a:r>
              <a:rPr lang="en-US" altLang="en-US" sz="2600" b="1" dirty="0" err="1" smtClean="0"/>
              <a:t>germinativum</a:t>
            </a:r>
            <a:r>
              <a:rPr lang="en-US" altLang="en-US" sz="2600" dirty="0" smtClean="0"/>
              <a:t> because of active mitosis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10–25% of layer also composed of melanocytes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spinosum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prickly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Several cell layers thick</a:t>
            </a:r>
          </a:p>
          <a:p>
            <a:pPr lvl="1"/>
            <a:r>
              <a:rPr lang="en-US" altLang="en-US" dirty="0" smtClean="0"/>
              <a:t>Cells contain </a:t>
            </a:r>
            <a:r>
              <a:rPr lang="en-US" altLang="en-US" dirty="0" err="1" smtClean="0"/>
              <a:t>weblike</a:t>
            </a:r>
            <a:r>
              <a:rPr lang="en-US" altLang="en-US" dirty="0" smtClean="0"/>
              <a:t> system of intermediate </a:t>
            </a:r>
            <a:r>
              <a:rPr lang="en-US" altLang="en-US" dirty="0" err="1" smtClean="0"/>
              <a:t>prekeratin</a:t>
            </a:r>
            <a:r>
              <a:rPr lang="en-US" altLang="en-US" dirty="0" smtClean="0"/>
              <a:t> filaments attached to desmosomes</a:t>
            </a:r>
          </a:p>
          <a:p>
            <a:pPr lvl="2"/>
            <a:r>
              <a:rPr lang="en-US" altLang="en-US" dirty="0" smtClean="0"/>
              <a:t>Allows them to resist tension and pulling</a:t>
            </a:r>
          </a:p>
          <a:p>
            <a:pPr lvl="1"/>
            <a:r>
              <a:rPr lang="en-US" altLang="en-US" dirty="0" smtClean="0"/>
              <a:t>Keratinocytes in this layer appear spikey, so they are called </a:t>
            </a:r>
            <a:r>
              <a:rPr lang="en-US" altLang="en-US" i="1" dirty="0" smtClean="0"/>
              <a:t>prickle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cells</a:t>
            </a:r>
          </a:p>
          <a:p>
            <a:pPr lvl="1"/>
            <a:r>
              <a:rPr lang="en-US" altLang="en-US" dirty="0" smtClean="0"/>
              <a:t>Scattered among keratinocytes are abundant </a:t>
            </a:r>
            <a:r>
              <a:rPr lang="en-US" altLang="en-US" dirty="0" err="1" smtClean="0"/>
              <a:t>melanosomes</a:t>
            </a:r>
            <a:r>
              <a:rPr lang="en-US" altLang="en-US" dirty="0" smtClean="0"/>
              <a:t> and dendritic cells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56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granulosum</a:t>
            </a:r>
            <a:r>
              <a:rPr lang="en-US" altLang="en-US" dirty="0" smtClean="0"/>
              <a:t> (</a:t>
            </a:r>
            <a:r>
              <a:rPr lang="en-US" altLang="en-US" b="1" dirty="0"/>
              <a:t>g</a:t>
            </a:r>
            <a:r>
              <a:rPr lang="en-US" altLang="en-US" b="1" dirty="0" smtClean="0"/>
              <a:t>ranular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Four to six cells thick, but cells are flattened, so layer is thin</a:t>
            </a:r>
          </a:p>
          <a:p>
            <a:pPr lvl="1"/>
            <a:r>
              <a:rPr lang="en-US" altLang="en-US" dirty="0" smtClean="0"/>
              <a:t>Cell appearance changes</a:t>
            </a:r>
          </a:p>
          <a:p>
            <a:pPr lvl="2"/>
            <a:r>
              <a:rPr lang="en-US" altLang="en-US" dirty="0" smtClean="0"/>
              <a:t>Cells flatten, nuclei and organelles disintegrate</a:t>
            </a:r>
          </a:p>
          <a:p>
            <a:pPr lvl="2"/>
            <a:r>
              <a:rPr lang="en-US" altLang="en-US" dirty="0" smtClean="0"/>
              <a:t>Keratinization begins</a:t>
            </a:r>
          </a:p>
          <a:p>
            <a:pPr lvl="3"/>
            <a:r>
              <a:rPr lang="en-US" altLang="en-US" dirty="0" smtClean="0"/>
              <a:t>Cells accumulate </a:t>
            </a:r>
            <a:r>
              <a:rPr lang="en-US" altLang="en-US" dirty="0" err="1" smtClean="0"/>
              <a:t>keratohyaline</a:t>
            </a:r>
            <a:r>
              <a:rPr lang="en-US" altLang="en-US" dirty="0" smtClean="0"/>
              <a:t> granules that help form keratin fibers in upper layers</a:t>
            </a:r>
          </a:p>
          <a:p>
            <a:pPr lvl="2"/>
            <a:r>
              <a:rPr lang="en-US" altLang="en-US" dirty="0" smtClean="0"/>
              <a:t>Cells also accumulate lamellar granules, a water-resistant glycolipid that slows water loss</a:t>
            </a:r>
          </a:p>
          <a:p>
            <a:pPr lvl="1"/>
            <a:r>
              <a:rPr lang="en-US" altLang="en-US" dirty="0" smtClean="0"/>
              <a:t>Cells above this layer die</a:t>
            </a:r>
          </a:p>
          <a:p>
            <a:pPr lvl="2"/>
            <a:r>
              <a:rPr lang="en-US" altLang="en-US" dirty="0" smtClean="0"/>
              <a:t>Too far from dermal capillaries to survive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Skin						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largest organ in the body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1.  protection- keratin &amp; melanin</a:t>
            </a:r>
          </a:p>
          <a:p>
            <a:pPr lvl="1"/>
            <a:r>
              <a:rPr lang="en-US" dirty="0"/>
              <a:t>2.  regulate temp- sweat; large blood supply</a:t>
            </a:r>
          </a:p>
          <a:p>
            <a:pPr lvl="1"/>
            <a:r>
              <a:rPr lang="en-US" dirty="0"/>
              <a:t>3. sense organ- </a:t>
            </a:r>
            <a:r>
              <a:rPr lang="en-US" dirty="0" err="1"/>
              <a:t>Meissner’s</a:t>
            </a:r>
            <a:r>
              <a:rPr lang="en-US" dirty="0"/>
              <a:t> (touch); </a:t>
            </a:r>
            <a:r>
              <a:rPr lang="en-US" dirty="0" err="1"/>
              <a:t>Pacinian</a:t>
            </a:r>
            <a:r>
              <a:rPr lang="en-US" dirty="0"/>
              <a:t> (pressure); Krause’s end bulbs (low frequency &amp; cold); and free nerve endings (pain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4.  metabolic functions</a:t>
            </a:r>
          </a:p>
          <a:p>
            <a:pPr lvl="1"/>
            <a:r>
              <a:rPr lang="en-US" dirty="0" smtClean="0"/>
              <a:t>5.  blood reservoir</a:t>
            </a:r>
          </a:p>
          <a:p>
            <a:pPr lvl="1"/>
            <a:r>
              <a:rPr lang="en-US" dirty="0" smtClean="0"/>
              <a:t>6.  excretion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01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lucidum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clear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Found only in thick skin</a:t>
            </a:r>
          </a:p>
          <a:p>
            <a:pPr lvl="1"/>
            <a:r>
              <a:rPr lang="en-US" altLang="en-US" dirty="0" smtClean="0"/>
              <a:t>Consists of thin, translucent band of two to three rows of clear, flat, dead keratinocytes</a:t>
            </a:r>
          </a:p>
          <a:p>
            <a:pPr lvl="1"/>
            <a:r>
              <a:rPr lang="en-US" altLang="en-US" dirty="0" smtClean="0"/>
              <a:t>Lies superficial to the stratum </a:t>
            </a:r>
            <a:r>
              <a:rPr lang="en-US" altLang="en-US" dirty="0" err="1" smtClean="0"/>
              <a:t>granulosum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Stratum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corneum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horny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layer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20–30 rows of flat, </a:t>
            </a:r>
            <a:r>
              <a:rPr lang="en-US" altLang="en-US" dirty="0" err="1" smtClean="0"/>
              <a:t>anucleated</a:t>
            </a:r>
            <a:r>
              <a:rPr lang="en-US" altLang="en-US" dirty="0" smtClean="0"/>
              <a:t>, keratinized dead cells</a:t>
            </a:r>
          </a:p>
          <a:p>
            <a:pPr lvl="1"/>
            <a:r>
              <a:rPr lang="en-US" altLang="en-US" dirty="0" smtClean="0"/>
              <a:t>Accounts for three-quarters of epidermal thickness</a:t>
            </a:r>
          </a:p>
          <a:p>
            <a:pPr lvl="1"/>
            <a:r>
              <a:rPr lang="en-US" altLang="en-US" dirty="0" smtClean="0"/>
              <a:t>Though dead, cells still function to:</a:t>
            </a:r>
          </a:p>
          <a:p>
            <a:pPr lvl="2"/>
            <a:r>
              <a:rPr lang="en-US" altLang="en-US" dirty="0" smtClean="0"/>
              <a:t>Protect deeper cells from the environment</a:t>
            </a:r>
          </a:p>
          <a:p>
            <a:pPr lvl="2"/>
            <a:r>
              <a:rPr lang="en-US" altLang="en-US" dirty="0" smtClean="0"/>
              <a:t>Prevent water loss</a:t>
            </a:r>
          </a:p>
          <a:p>
            <a:pPr lvl="2"/>
            <a:r>
              <a:rPr lang="en-US" altLang="en-US" dirty="0" smtClean="0"/>
              <a:t>Protect from abrasion and penetration</a:t>
            </a:r>
          </a:p>
          <a:p>
            <a:pPr lvl="2"/>
            <a:r>
              <a:rPr lang="en-US" altLang="en-US" dirty="0" smtClean="0"/>
              <a:t>Act as a barrier against biological, chemical, and physical assaults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Cells change by going through </a:t>
            </a:r>
            <a:r>
              <a:rPr lang="en-US" altLang="en-US" b="1" dirty="0" smtClean="0"/>
              <a:t>apoptosis</a:t>
            </a:r>
            <a:r>
              <a:rPr lang="en-US" altLang="en-US" dirty="0" smtClean="0"/>
              <a:t> (controlled cell death)</a:t>
            </a:r>
          </a:p>
          <a:p>
            <a:pPr lvl="1"/>
            <a:r>
              <a:rPr lang="en-US" altLang="en-US" dirty="0" smtClean="0"/>
              <a:t>Dead cells slough off as dandruff and dander</a:t>
            </a:r>
          </a:p>
          <a:p>
            <a:pPr lvl="1"/>
            <a:r>
              <a:rPr lang="en-US" altLang="en-US" dirty="0" smtClean="0"/>
              <a:t>Humans can shed ~50,000 cells every minute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934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03-figure_05_02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68" y="204216"/>
            <a:ext cx="645566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5.2 Epidermal cells and layers of the epidermis.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231856" y="1433513"/>
            <a:ext cx="211932" cy="3024187"/>
            <a:chOff x="7231856" y="1433513"/>
            <a:chExt cx="211932" cy="3024187"/>
          </a:xfrm>
        </p:grpSpPr>
        <p:sp>
          <p:nvSpPr>
            <p:cNvPr id="8" name="Freeform 7"/>
            <p:cNvSpPr/>
            <p:nvPr/>
          </p:nvSpPr>
          <p:spPr>
            <a:xfrm>
              <a:off x="7439025" y="1433513"/>
              <a:ext cx="4763" cy="2824162"/>
            </a:xfrm>
            <a:custGeom>
              <a:avLst/>
              <a:gdLst>
                <a:gd name="connsiteX0" fmla="*/ 4763 w 4763"/>
                <a:gd name="connsiteY0" fmla="*/ 0 h 2824162"/>
                <a:gd name="connsiteX1" fmla="*/ 0 w 4763"/>
                <a:gd name="connsiteY1" fmla="*/ 2824162 h 282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2824162">
                  <a:moveTo>
                    <a:pt x="4763" y="0"/>
                  </a:moveTo>
                  <a:cubicBezTo>
                    <a:pt x="3175" y="941387"/>
                    <a:pt x="1588" y="1882775"/>
                    <a:pt x="0" y="2824162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231856" y="3838575"/>
              <a:ext cx="207169" cy="619125"/>
            </a:xfrm>
            <a:custGeom>
              <a:avLst/>
              <a:gdLst>
                <a:gd name="connsiteX0" fmla="*/ 0 w 207169"/>
                <a:gd name="connsiteY0" fmla="*/ 619125 h 619125"/>
                <a:gd name="connsiteX1" fmla="*/ 207169 w 207169"/>
                <a:gd name="connsiteY1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169" h="619125">
                  <a:moveTo>
                    <a:pt x="0" y="619125"/>
                  </a:moveTo>
                  <a:lnTo>
                    <a:pt x="20716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90903" y="1404937"/>
            <a:ext cx="198849" cy="2359152"/>
            <a:chOff x="3390903" y="1404937"/>
            <a:chExt cx="198849" cy="2359152"/>
          </a:xfrm>
        </p:grpSpPr>
        <p:sp>
          <p:nvSpPr>
            <p:cNvPr id="20" name="Freeform 19"/>
            <p:cNvSpPr/>
            <p:nvPr/>
          </p:nvSpPr>
          <p:spPr>
            <a:xfrm>
              <a:off x="3390903" y="1404937"/>
              <a:ext cx="112173" cy="2359152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98312" y="2586544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90886" y="3800476"/>
            <a:ext cx="203612" cy="594360"/>
            <a:chOff x="3390886" y="3800476"/>
            <a:chExt cx="203612" cy="594360"/>
          </a:xfrm>
        </p:grpSpPr>
        <p:sp>
          <p:nvSpPr>
            <p:cNvPr id="23" name="Freeform 22"/>
            <p:cNvSpPr/>
            <p:nvPr/>
          </p:nvSpPr>
          <p:spPr>
            <a:xfrm>
              <a:off x="3390886" y="3800476"/>
              <a:ext cx="112173" cy="59436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3058" y="4071888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90900" y="4433887"/>
            <a:ext cx="203612" cy="585216"/>
            <a:chOff x="3390900" y="4433887"/>
            <a:chExt cx="203612" cy="585216"/>
          </a:xfrm>
        </p:grpSpPr>
        <p:sp>
          <p:nvSpPr>
            <p:cNvPr id="26" name="Freeform 25"/>
            <p:cNvSpPr/>
            <p:nvPr/>
          </p:nvSpPr>
          <p:spPr>
            <a:xfrm>
              <a:off x="3390900" y="4433887"/>
              <a:ext cx="112173" cy="58521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03072" y="4638911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2556234" y="5258883"/>
            <a:ext cx="9509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61960" y="5053013"/>
            <a:ext cx="1034949" cy="210312"/>
            <a:chOff x="2561960" y="5053013"/>
            <a:chExt cx="1034949" cy="210312"/>
          </a:xfrm>
        </p:grpSpPr>
        <p:sp>
          <p:nvSpPr>
            <p:cNvPr id="29" name="Freeform 28"/>
            <p:cNvSpPr/>
            <p:nvPr/>
          </p:nvSpPr>
          <p:spPr>
            <a:xfrm>
              <a:off x="2561960" y="5053013"/>
              <a:ext cx="944366" cy="210312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0 w 135731"/>
                <a:gd name="connsiteY0" fmla="*/ 0 h 1109662"/>
                <a:gd name="connsiteX1" fmla="*/ 135731 w 135731"/>
                <a:gd name="connsiteY1" fmla="*/ 0 h 1109662"/>
                <a:gd name="connsiteX2" fmla="*/ 135731 w 135731"/>
                <a:gd name="connsiteY2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731" h="1109662">
                  <a:moveTo>
                    <a:pt x="0" y="0"/>
                  </a:moveTo>
                  <a:lnTo>
                    <a:pt x="135731" y="0"/>
                  </a:lnTo>
                  <a:lnTo>
                    <a:pt x="135731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05469" y="5184176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32531" y="1420336"/>
            <a:ext cx="1209453" cy="2560320"/>
            <a:chOff x="4532531" y="1420336"/>
            <a:chExt cx="1209453" cy="2560320"/>
          </a:xfrm>
        </p:grpSpPr>
        <p:sp>
          <p:nvSpPr>
            <p:cNvPr id="35" name="Freeform 34"/>
            <p:cNvSpPr/>
            <p:nvPr/>
          </p:nvSpPr>
          <p:spPr>
            <a:xfrm rot="10800000">
              <a:off x="5629811" y="1420336"/>
              <a:ext cx="112173" cy="256032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4532531" y="2588036"/>
              <a:ext cx="109728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68897" y="4011170"/>
            <a:ext cx="1072293" cy="484632"/>
            <a:chOff x="4668897" y="4011170"/>
            <a:chExt cx="1072293" cy="484632"/>
          </a:xfrm>
        </p:grpSpPr>
        <p:sp>
          <p:nvSpPr>
            <p:cNvPr id="38" name="Freeform 37"/>
            <p:cNvSpPr/>
            <p:nvPr/>
          </p:nvSpPr>
          <p:spPr>
            <a:xfrm rot="10800000">
              <a:off x="5629017" y="4011170"/>
              <a:ext cx="112173" cy="484632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4668897" y="4074747"/>
              <a:ext cx="96012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68299" y="4525563"/>
            <a:ext cx="1172877" cy="512064"/>
            <a:chOff x="4568299" y="4525563"/>
            <a:chExt cx="1172877" cy="512064"/>
          </a:xfrm>
        </p:grpSpPr>
        <p:sp>
          <p:nvSpPr>
            <p:cNvPr id="42" name="Freeform 41"/>
            <p:cNvSpPr/>
            <p:nvPr/>
          </p:nvSpPr>
          <p:spPr>
            <a:xfrm rot="10800000">
              <a:off x="5629003" y="4525563"/>
              <a:ext cx="112173" cy="512064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4568299" y="4633216"/>
              <a:ext cx="106070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21067" y="5069695"/>
            <a:ext cx="2388484" cy="173736"/>
            <a:chOff x="4421067" y="5069695"/>
            <a:chExt cx="2388484" cy="173736"/>
          </a:xfrm>
        </p:grpSpPr>
        <p:sp>
          <p:nvSpPr>
            <p:cNvPr id="49" name="Freeform 48"/>
            <p:cNvSpPr/>
            <p:nvPr/>
          </p:nvSpPr>
          <p:spPr>
            <a:xfrm rot="10800000">
              <a:off x="5628690" y="5069695"/>
              <a:ext cx="1180861" cy="17373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0 w 140647"/>
                <a:gd name="connsiteY0" fmla="*/ 20279 h 1109662"/>
                <a:gd name="connsiteX1" fmla="*/ 140647 w 140647"/>
                <a:gd name="connsiteY1" fmla="*/ 0 h 1109662"/>
                <a:gd name="connsiteX2" fmla="*/ 140647 w 140647"/>
                <a:gd name="connsiteY2" fmla="*/ 1109662 h 1109662"/>
                <a:gd name="connsiteX3" fmla="*/ 153 w 140647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47" h="1109662">
                  <a:moveTo>
                    <a:pt x="0" y="20279"/>
                  </a:moveTo>
                  <a:lnTo>
                    <a:pt x="140647" y="0"/>
                  </a:lnTo>
                  <a:lnTo>
                    <a:pt x="140647" y="1109662"/>
                  </a:lnTo>
                  <a:lnTo>
                    <a:pt x="153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0800000">
              <a:off x="4421067" y="5184722"/>
              <a:ext cx="120700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54862" y="1320007"/>
            <a:ext cx="628377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Keratinocytes</a:t>
            </a:r>
            <a:endParaRPr lang="en-US" sz="742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7593" y="2533650"/>
            <a:ext cx="905697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corneum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07593" y="2651124"/>
            <a:ext cx="195085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Most superficial layer; 20–30 layers of dead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cells, essentially flat membranous sacs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filled with keratin.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Glycolipids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in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extracellular space.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07593" y="4019550"/>
            <a:ext cx="1059585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granulosum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09974" y="4136230"/>
            <a:ext cx="194123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Typically one to five layers of flattened</a:t>
            </a:r>
          </a:p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cells, organelles deteriorating; cytoplasm</a:t>
            </a:r>
          </a:p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full of lamellar granules (release lipids) and</a:t>
            </a:r>
          </a:p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keratohyaline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granules.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450" y="4575175"/>
            <a:ext cx="947375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spinosum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7593" y="4690268"/>
            <a:ext cx="188192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Several layers of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keratinocytes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unified by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desmosomes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. Cells contain thick bundles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intermediate filaments made of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pre-keratin.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0450" y="5121275"/>
            <a:ext cx="795089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basale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6006" y="5236368"/>
            <a:ext cx="199894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Deepest epidermal layer; one row of actively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mitotic stem cells; some newly formed cells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become part of the more superficial layers.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See occasional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melanocytes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and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dendritic</a:t>
            </a:r>
            <a:endParaRPr lang="en-US" sz="742" b="1" dirty="0">
              <a:solidFill>
                <a:srgbClr val="231F20"/>
              </a:solidFill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25687" y="5888038"/>
            <a:ext cx="322204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93593" y="5889626"/>
            <a:ext cx="351058" cy="228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Melanin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granule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95280" y="5513388"/>
            <a:ext cx="322204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65912" y="5906293"/>
            <a:ext cx="37510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Sensory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nerve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ending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01693" y="5887245"/>
            <a:ext cx="363882" cy="3425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Tactile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(Merkel)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21324" y="6284119"/>
            <a:ext cx="618759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Desmosomes</a:t>
            </a:r>
            <a:endParaRPr lang="en-US" sz="742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95305" y="6301582"/>
            <a:ext cx="593111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Dendritic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cell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24582" y="6286506"/>
            <a:ext cx="516167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Melanocyte</a:t>
            </a:r>
            <a:endParaRPr lang="en-US" sz="74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7264" y="5725715"/>
            <a:ext cx="0" cy="1647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3"/>
          <p:cNvSpPr/>
          <p:nvPr/>
        </p:nvSpPr>
        <p:spPr>
          <a:xfrm>
            <a:off x="7050016" y="5580993"/>
            <a:ext cx="224256" cy="388607"/>
          </a:xfrm>
          <a:custGeom>
            <a:avLst/>
            <a:gdLst>
              <a:gd name="connsiteX0" fmla="*/ 6350 w 224256"/>
              <a:gd name="connsiteY0" fmla="*/ 382257 h 388607"/>
              <a:gd name="connsiteX1" fmla="*/ 76517 w 224256"/>
              <a:gd name="connsiteY1" fmla="*/ 382257 h 388607"/>
              <a:gd name="connsiteX2" fmla="*/ 217906 w 224256"/>
              <a:gd name="connsiteY2" fmla="*/ 6350 h 38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256" h="388607">
                <a:moveTo>
                  <a:pt x="6350" y="382257"/>
                </a:moveTo>
                <a:lnTo>
                  <a:pt x="76517" y="382257"/>
                </a:lnTo>
                <a:lnTo>
                  <a:pt x="217906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6055797" y="5455034"/>
            <a:ext cx="22225" cy="459320"/>
          </a:xfrm>
          <a:custGeom>
            <a:avLst/>
            <a:gdLst>
              <a:gd name="connsiteX0" fmla="*/ 6350 w 22225"/>
              <a:gd name="connsiteY0" fmla="*/ 6350 h 459320"/>
              <a:gd name="connsiteX1" fmla="*/ 6350 w 22225"/>
              <a:gd name="connsiteY1" fmla="*/ 452970 h 459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59320">
                <a:moveTo>
                  <a:pt x="6350" y="6350"/>
                </a:moveTo>
                <a:lnTo>
                  <a:pt x="6350" y="45297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6480205" y="5372890"/>
            <a:ext cx="22225" cy="943292"/>
          </a:xfrm>
          <a:custGeom>
            <a:avLst/>
            <a:gdLst>
              <a:gd name="connsiteX0" fmla="*/ 6350 w 22225"/>
              <a:gd name="connsiteY0" fmla="*/ 6350 h 943292"/>
              <a:gd name="connsiteX1" fmla="*/ 6350 w 22225"/>
              <a:gd name="connsiteY1" fmla="*/ 936942 h 943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943292">
                <a:moveTo>
                  <a:pt x="6350" y="6350"/>
                </a:moveTo>
                <a:lnTo>
                  <a:pt x="6350" y="93694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7489284" y="4874238"/>
            <a:ext cx="118719" cy="1500847"/>
          </a:xfrm>
          <a:custGeom>
            <a:avLst/>
            <a:gdLst>
              <a:gd name="connsiteX0" fmla="*/ 6350 w 118719"/>
              <a:gd name="connsiteY0" fmla="*/ 1494497 h 1500847"/>
              <a:gd name="connsiteX1" fmla="*/ 112369 w 118719"/>
              <a:gd name="connsiteY1" fmla="*/ 1494497 h 1500847"/>
              <a:gd name="connsiteX2" fmla="*/ 112369 w 118719"/>
              <a:gd name="connsiteY2" fmla="*/ 6350 h 1500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719" h="1500847">
                <a:moveTo>
                  <a:pt x="6350" y="1494497"/>
                </a:moveTo>
                <a:lnTo>
                  <a:pt x="112369" y="1494497"/>
                </a:lnTo>
                <a:lnTo>
                  <a:pt x="112369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7361687" y="5551554"/>
            <a:ext cx="22225" cy="354279"/>
          </a:xfrm>
          <a:custGeom>
            <a:avLst/>
            <a:gdLst>
              <a:gd name="connsiteX0" fmla="*/ 6350 w 22225"/>
              <a:gd name="connsiteY0" fmla="*/ 6350 h 354279"/>
              <a:gd name="connsiteX1" fmla="*/ 6350 w 22225"/>
              <a:gd name="connsiteY1" fmla="*/ 347929 h 354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54279">
                <a:moveTo>
                  <a:pt x="6350" y="6350"/>
                </a:moveTo>
                <a:lnTo>
                  <a:pt x="6350" y="34792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5803106" y="5355431"/>
            <a:ext cx="95250" cy="928688"/>
          </a:xfrm>
          <a:custGeom>
            <a:avLst/>
            <a:gdLst>
              <a:gd name="connsiteX0" fmla="*/ 0 w 95250"/>
              <a:gd name="connsiteY0" fmla="*/ 928688 h 928688"/>
              <a:gd name="connsiteX1" fmla="*/ 2382 w 95250"/>
              <a:gd name="connsiteY1" fmla="*/ 528638 h 928688"/>
              <a:gd name="connsiteX2" fmla="*/ 95250 w 95250"/>
              <a:gd name="connsiteY2" fmla="*/ 0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928688">
                <a:moveTo>
                  <a:pt x="0" y="928688"/>
                </a:moveTo>
                <a:lnTo>
                  <a:pt x="2382" y="528638"/>
                </a:lnTo>
                <a:lnTo>
                  <a:pt x="952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5805488" y="5438775"/>
            <a:ext cx="169068" cy="445294"/>
          </a:xfrm>
          <a:custGeom>
            <a:avLst/>
            <a:gdLst>
              <a:gd name="connsiteX0" fmla="*/ 0 w 169068"/>
              <a:gd name="connsiteY0" fmla="*/ 445294 h 445294"/>
              <a:gd name="connsiteX1" fmla="*/ 169068 w 169068"/>
              <a:gd name="connsiteY1" fmla="*/ 0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068" h="445294">
                <a:moveTo>
                  <a:pt x="0" y="445294"/>
                </a:moveTo>
                <a:lnTo>
                  <a:pt x="16906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5.3  Dermis</a:t>
            </a:r>
            <a:endParaRPr lang="en-US" dirty="0"/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sz="2800" dirty="0" smtClean="0"/>
              <a:t>Strong, flexible connective tissue</a:t>
            </a:r>
          </a:p>
          <a:p>
            <a:pPr>
              <a:spcBef>
                <a:spcPts val="300"/>
              </a:spcBef>
            </a:pPr>
            <a:r>
              <a:rPr lang="en-US" altLang="en-US" sz="2800" dirty="0" smtClean="0"/>
              <a:t>Cells include fibroblasts, macrophages, and occasionally mast cells and white blood cells</a:t>
            </a:r>
          </a:p>
          <a:p>
            <a:pPr>
              <a:spcBef>
                <a:spcPts val="300"/>
              </a:spcBef>
            </a:pPr>
            <a:r>
              <a:rPr lang="en-US" altLang="en-US" sz="2800" dirty="0" smtClean="0"/>
              <a:t>Fibers in matrix bind body together</a:t>
            </a:r>
          </a:p>
          <a:p>
            <a:pPr lvl="1">
              <a:spcBef>
                <a:spcPts val="300"/>
              </a:spcBef>
            </a:pPr>
            <a:r>
              <a:rPr lang="en-US" altLang="en-US" sz="2600" dirty="0" smtClean="0"/>
              <a:t>Makes up the </a:t>
            </a:r>
            <a:r>
              <a:rPr lang="ja-JP" altLang="en-US" sz="2600" dirty="0" smtClean="0"/>
              <a:t>“</a:t>
            </a:r>
            <a:r>
              <a:rPr lang="en-US" altLang="ja-JP" sz="2600" dirty="0" smtClean="0"/>
              <a:t>hide” that is used to make leather</a:t>
            </a:r>
          </a:p>
          <a:p>
            <a:pPr>
              <a:spcBef>
                <a:spcPts val="300"/>
              </a:spcBef>
            </a:pPr>
            <a:r>
              <a:rPr lang="en-US" altLang="en-US" sz="2800" dirty="0" smtClean="0"/>
              <a:t>Contains nerves, blood vessels, and lymphatic vessels</a:t>
            </a:r>
          </a:p>
          <a:p>
            <a:pPr>
              <a:spcBef>
                <a:spcPts val="300"/>
              </a:spcBef>
            </a:pPr>
            <a:r>
              <a:rPr lang="en-US" altLang="en-US" sz="2800" dirty="0" smtClean="0"/>
              <a:t>Contains epidermal hair follicles, oil glands, and sweat glands</a:t>
            </a:r>
          </a:p>
          <a:p>
            <a:pPr>
              <a:spcBef>
                <a:spcPts val="300"/>
              </a:spcBef>
            </a:pPr>
            <a:r>
              <a:rPr lang="en-US" altLang="en-US" sz="2800" dirty="0" smtClean="0"/>
              <a:t>Two layers </a:t>
            </a:r>
          </a:p>
          <a:p>
            <a:pPr lvl="1">
              <a:spcBef>
                <a:spcPts val="300"/>
              </a:spcBef>
            </a:pPr>
            <a:r>
              <a:rPr lang="en-US" altLang="en-US" sz="2600" b="1" dirty="0" smtClean="0"/>
              <a:t>Papillary</a:t>
            </a:r>
          </a:p>
          <a:p>
            <a:pPr lvl="1">
              <a:spcBef>
                <a:spcPts val="300"/>
              </a:spcBef>
            </a:pPr>
            <a:r>
              <a:rPr lang="en-US" altLang="en-US" sz="2600" b="1" dirty="0" smtClean="0"/>
              <a:t>Reticular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06-figure_05_03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08" y="204216"/>
            <a:ext cx="642518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5.3 Light micrograph of the dermis.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3600450" y="3733800"/>
            <a:ext cx="1873250" cy="0"/>
          </a:xfrm>
          <a:custGeom>
            <a:avLst/>
            <a:gdLst>
              <a:gd name="connsiteX0" fmla="*/ 0 w 1873250"/>
              <a:gd name="connsiteY0" fmla="*/ 0 h 0"/>
              <a:gd name="connsiteX1" fmla="*/ 1873250 w 1873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3250">
                <a:moveTo>
                  <a:pt x="0" y="0"/>
                </a:moveTo>
                <a:lnTo>
                  <a:pt x="18732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27550" y="5372100"/>
            <a:ext cx="952500" cy="0"/>
          </a:xfrm>
          <a:custGeom>
            <a:avLst/>
            <a:gdLst>
              <a:gd name="connsiteX0" fmla="*/ 0 w 952500"/>
              <a:gd name="connsiteY0" fmla="*/ 0 h 0"/>
              <a:gd name="connsiteX1" fmla="*/ 95250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64150" y="365125"/>
            <a:ext cx="498387" cy="3108960"/>
            <a:chOff x="5267325" y="368300"/>
            <a:chExt cx="498387" cy="3108960"/>
          </a:xfrm>
        </p:grpSpPr>
        <p:sp>
          <p:nvSpPr>
            <p:cNvPr id="11" name="Freeform 10"/>
            <p:cNvSpPr/>
            <p:nvPr/>
          </p:nvSpPr>
          <p:spPr>
            <a:xfrm>
              <a:off x="5267325" y="368300"/>
              <a:ext cx="117514" cy="310896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81664" y="1856386"/>
              <a:ext cx="38404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04289" y="3530168"/>
            <a:ext cx="223652" cy="2212848"/>
            <a:chOff x="6604289" y="3530168"/>
            <a:chExt cx="223652" cy="2212848"/>
          </a:xfrm>
        </p:grpSpPr>
        <p:sp>
          <p:nvSpPr>
            <p:cNvPr id="15" name="Freeform 14"/>
            <p:cNvSpPr/>
            <p:nvPr/>
          </p:nvSpPr>
          <p:spPr>
            <a:xfrm>
              <a:off x="6604289" y="3530168"/>
              <a:ext cx="128016" cy="2212848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27357" y="4679359"/>
              <a:ext cx="10058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3171825" y="3425825"/>
            <a:ext cx="428625" cy="438150"/>
          </a:xfrm>
          <a:custGeom>
            <a:avLst/>
            <a:gdLst>
              <a:gd name="connsiteX0" fmla="*/ 0 w 428625"/>
              <a:gd name="connsiteY0" fmla="*/ 3175 h 438150"/>
              <a:gd name="connsiteX1" fmla="*/ 0 w 428625"/>
              <a:gd name="connsiteY1" fmla="*/ 438150 h 438150"/>
              <a:gd name="connsiteX2" fmla="*/ 425450 w 428625"/>
              <a:gd name="connsiteY2" fmla="*/ 438150 h 438150"/>
              <a:gd name="connsiteX3" fmla="*/ 428625 w 428625"/>
              <a:gd name="connsiteY3" fmla="*/ 0 h 438150"/>
              <a:gd name="connsiteX4" fmla="*/ 0 w 428625"/>
              <a:gd name="connsiteY4" fmla="*/ 317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438150">
                <a:moveTo>
                  <a:pt x="0" y="3175"/>
                </a:moveTo>
                <a:lnTo>
                  <a:pt x="0" y="438150"/>
                </a:lnTo>
                <a:lnTo>
                  <a:pt x="425450" y="438150"/>
                </a:lnTo>
                <a:cubicBezTo>
                  <a:pt x="426508" y="292100"/>
                  <a:pt x="427567" y="146050"/>
                  <a:pt x="428625" y="0"/>
                </a:cubicBezTo>
                <a:lnTo>
                  <a:pt x="0" y="3175"/>
                </a:lnTo>
                <a:close/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95750" y="5108575"/>
            <a:ext cx="428625" cy="438150"/>
          </a:xfrm>
          <a:custGeom>
            <a:avLst/>
            <a:gdLst>
              <a:gd name="connsiteX0" fmla="*/ 0 w 428625"/>
              <a:gd name="connsiteY0" fmla="*/ 3175 h 438150"/>
              <a:gd name="connsiteX1" fmla="*/ 0 w 428625"/>
              <a:gd name="connsiteY1" fmla="*/ 438150 h 438150"/>
              <a:gd name="connsiteX2" fmla="*/ 425450 w 428625"/>
              <a:gd name="connsiteY2" fmla="*/ 438150 h 438150"/>
              <a:gd name="connsiteX3" fmla="*/ 428625 w 428625"/>
              <a:gd name="connsiteY3" fmla="*/ 0 h 438150"/>
              <a:gd name="connsiteX4" fmla="*/ 0 w 428625"/>
              <a:gd name="connsiteY4" fmla="*/ 317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438150">
                <a:moveTo>
                  <a:pt x="0" y="3175"/>
                </a:moveTo>
                <a:lnTo>
                  <a:pt x="0" y="438150"/>
                </a:lnTo>
                <a:lnTo>
                  <a:pt x="425450" y="438150"/>
                </a:lnTo>
                <a:cubicBezTo>
                  <a:pt x="426508" y="292100"/>
                  <a:pt x="427567" y="146050"/>
                  <a:pt x="428625" y="0"/>
                </a:cubicBezTo>
                <a:lnTo>
                  <a:pt x="0" y="3175"/>
                </a:lnTo>
                <a:close/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806281" y="1720850"/>
            <a:ext cx="1115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Epidermis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503068" y="3618701"/>
            <a:ext cx="1114536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Papillary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6857206" y="4526755"/>
            <a:ext cx="896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505449" y="5244301"/>
            <a:ext cx="1148391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Reticular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Papillary Layer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Superficial layer of areolar connective tissue consisting of loose, interlacing collagen and elastic fibers and blood vessels</a:t>
            </a:r>
          </a:p>
          <a:p>
            <a:r>
              <a:rPr lang="en-US" altLang="en-US" dirty="0" smtClean="0"/>
              <a:t>Loose fibers allow phagocytes to patrol for microorganisms</a:t>
            </a:r>
          </a:p>
          <a:p>
            <a:r>
              <a:rPr lang="en-US" altLang="en-US" b="1" dirty="0" smtClean="0"/>
              <a:t>Dermal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papillae</a:t>
            </a:r>
            <a:r>
              <a:rPr lang="en-US" altLang="en-US" dirty="0" smtClean="0"/>
              <a:t>: superficial region of dermis that sends fingerlike projections up into epidermis</a:t>
            </a:r>
          </a:p>
          <a:p>
            <a:pPr lvl="1"/>
            <a:r>
              <a:rPr lang="en-US" altLang="en-US" dirty="0" smtClean="0"/>
              <a:t>Projections contains capillary loops, free nerve endings, and touch receptors (</a:t>
            </a:r>
            <a:r>
              <a:rPr lang="en-US" i="1" dirty="0"/>
              <a:t>tactile corpuscles</a:t>
            </a:r>
            <a:r>
              <a:rPr lang="en-US" dirty="0"/>
              <a:t>, also </a:t>
            </a:r>
            <a:r>
              <a:rPr lang="en-US" dirty="0" smtClean="0"/>
              <a:t>called </a:t>
            </a:r>
            <a:r>
              <a:rPr lang="en-US" altLang="en-US" i="1" dirty="0" smtClean="0"/>
              <a:t>Meissner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i="1" dirty="0" smtClean="0"/>
              <a:t>corpuscles</a:t>
            </a:r>
            <a:r>
              <a:rPr lang="en-US" altLang="ja-JP" dirty="0" smtClean="0"/>
              <a:t>)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Papillary </a:t>
            </a:r>
            <a:r>
              <a:rPr lang="en-US" altLang="en-US" dirty="0" smtClean="0"/>
              <a:t>Layer (cont.)</a:t>
            </a:r>
            <a:endParaRPr lang="en-US" dirty="0"/>
          </a:p>
        </p:txBody>
      </p:sp>
      <p:sp>
        <p:nvSpPr>
          <p:cNvPr id="3789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thick skin, dermal papillae lie on top of </a:t>
            </a:r>
            <a:r>
              <a:rPr lang="en-US" altLang="en-US" i="1" dirty="0" smtClean="0"/>
              <a:t>dermal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ridges</a:t>
            </a:r>
            <a:r>
              <a:rPr lang="en-US" altLang="en-US" dirty="0" smtClean="0"/>
              <a:t>, which give rise to </a:t>
            </a:r>
            <a:r>
              <a:rPr lang="en-US" altLang="en-US" i="1" dirty="0" smtClean="0"/>
              <a:t>epidermal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ridges</a:t>
            </a:r>
          </a:p>
          <a:p>
            <a:pPr lvl="1"/>
            <a:r>
              <a:rPr lang="en-US" altLang="en-US" dirty="0" smtClean="0"/>
              <a:t>Collectively ridges are called </a:t>
            </a:r>
            <a:r>
              <a:rPr lang="en-US" altLang="en-US" b="1" dirty="0" smtClean="0"/>
              <a:t>friction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ridges</a:t>
            </a:r>
          </a:p>
          <a:p>
            <a:pPr lvl="2"/>
            <a:r>
              <a:rPr lang="en-US" altLang="en-US" dirty="0" smtClean="0"/>
              <a:t>Enhance gripping ability</a:t>
            </a:r>
          </a:p>
          <a:p>
            <a:pPr lvl="2"/>
            <a:r>
              <a:rPr lang="en-US" altLang="en-US" dirty="0" smtClean="0"/>
              <a:t>Contribute to sense of touch</a:t>
            </a:r>
          </a:p>
          <a:p>
            <a:pPr lvl="2"/>
            <a:r>
              <a:rPr lang="en-US" altLang="en-US" dirty="0" smtClean="0"/>
              <a:t>Sweat pores in ridges leave unique fingerprint pattern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8-figure_05_04a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88" y="204216"/>
            <a:ext cx="392582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5.4a Dermal modifications result in characteristic skin markings.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95675" y="1095375"/>
            <a:ext cx="557212" cy="1907382"/>
            <a:chOff x="3495675" y="1095375"/>
            <a:chExt cx="557212" cy="1907382"/>
          </a:xfrm>
        </p:grpSpPr>
        <p:sp>
          <p:nvSpPr>
            <p:cNvPr id="11" name="Freeform 10"/>
            <p:cNvSpPr/>
            <p:nvPr/>
          </p:nvSpPr>
          <p:spPr>
            <a:xfrm>
              <a:off x="3495675" y="1095375"/>
              <a:ext cx="2382" cy="1124712"/>
            </a:xfrm>
            <a:custGeom>
              <a:avLst/>
              <a:gdLst>
                <a:gd name="connsiteX0" fmla="*/ 2382 w 2382"/>
                <a:gd name="connsiteY0" fmla="*/ 0 h 1133475"/>
                <a:gd name="connsiteX1" fmla="*/ 0 w 2382"/>
                <a:gd name="connsiteY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2" h="1133475">
                  <a:moveTo>
                    <a:pt x="2382" y="0"/>
                  </a:moveTo>
                  <a:lnTo>
                    <a:pt x="0" y="11334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98056" y="1524000"/>
              <a:ext cx="554831" cy="1478757"/>
            </a:xfrm>
            <a:custGeom>
              <a:avLst/>
              <a:gdLst>
                <a:gd name="connsiteX0" fmla="*/ 0 w 564356"/>
                <a:gd name="connsiteY0" fmla="*/ 0 h 1478756"/>
                <a:gd name="connsiteX1" fmla="*/ 564356 w 564356"/>
                <a:gd name="connsiteY1" fmla="*/ 1478756 h 147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4356" h="1478756">
                  <a:moveTo>
                    <a:pt x="0" y="0"/>
                  </a:moveTo>
                  <a:lnTo>
                    <a:pt x="564356" y="147875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5393" y="1095375"/>
            <a:ext cx="738189" cy="1952625"/>
            <a:chOff x="5055393" y="1095375"/>
            <a:chExt cx="738189" cy="1952625"/>
          </a:xfrm>
        </p:grpSpPr>
        <p:sp>
          <p:nvSpPr>
            <p:cNvPr id="13" name="Freeform 12"/>
            <p:cNvSpPr/>
            <p:nvPr/>
          </p:nvSpPr>
          <p:spPr>
            <a:xfrm>
              <a:off x="5055393" y="1095375"/>
              <a:ext cx="450055" cy="1952625"/>
            </a:xfrm>
            <a:custGeom>
              <a:avLst/>
              <a:gdLst>
                <a:gd name="connsiteX0" fmla="*/ 447675 w 452438"/>
                <a:gd name="connsiteY0" fmla="*/ 0 h 1966913"/>
                <a:gd name="connsiteX1" fmla="*/ 452438 w 452438"/>
                <a:gd name="connsiteY1" fmla="*/ 752475 h 1966913"/>
                <a:gd name="connsiteX2" fmla="*/ 0 w 452438"/>
                <a:gd name="connsiteY2" fmla="*/ 1966913 h 196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8" h="1966913">
                  <a:moveTo>
                    <a:pt x="447675" y="0"/>
                  </a:moveTo>
                  <a:cubicBezTo>
                    <a:pt x="449263" y="250825"/>
                    <a:pt x="450850" y="501650"/>
                    <a:pt x="452438" y="752475"/>
                  </a:cubicBezTo>
                  <a:lnTo>
                    <a:pt x="0" y="196691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05450" y="1840707"/>
              <a:ext cx="288132" cy="1064419"/>
            </a:xfrm>
            <a:custGeom>
              <a:avLst/>
              <a:gdLst>
                <a:gd name="connsiteX0" fmla="*/ 0 w 288132"/>
                <a:gd name="connsiteY0" fmla="*/ 0 h 1064419"/>
                <a:gd name="connsiteX1" fmla="*/ 288132 w 288132"/>
                <a:gd name="connsiteY1" fmla="*/ 1064419 h 106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132" h="1064419">
                  <a:moveTo>
                    <a:pt x="0" y="0"/>
                  </a:moveTo>
                  <a:lnTo>
                    <a:pt x="288132" y="106441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81012" y="207003"/>
            <a:ext cx="1561325" cy="884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Openings of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 gland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6958" y="473710"/>
            <a:ext cx="981038" cy="5899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Friction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ridges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7037" y="6049803"/>
            <a:ext cx="2826602" cy="5944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Friction ridges of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fingertip (SEM 12</a:t>
            </a:r>
            <a:r>
              <a:rPr lang="en-US" sz="2092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209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Reticular Layer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Makes up ~80% of dermal thickness</a:t>
            </a:r>
          </a:p>
          <a:p>
            <a:r>
              <a:rPr lang="en-US" altLang="en-US" dirty="0" smtClean="0"/>
              <a:t>Consists of coarse, dense fibrous connective tissue</a:t>
            </a:r>
          </a:p>
          <a:p>
            <a:pPr lvl="1"/>
            <a:r>
              <a:rPr lang="en-US" altLang="en-US" dirty="0" smtClean="0"/>
              <a:t>Many elastic fibers provide stretch-recoil properties</a:t>
            </a:r>
          </a:p>
          <a:p>
            <a:pPr lvl="1"/>
            <a:r>
              <a:rPr lang="en-US" altLang="en-US" dirty="0" smtClean="0"/>
              <a:t>Collagen fibers provide strength and resiliency</a:t>
            </a:r>
          </a:p>
          <a:p>
            <a:pPr lvl="2"/>
            <a:r>
              <a:rPr lang="en-US" altLang="en-US" dirty="0" smtClean="0"/>
              <a:t>Bind water, keeping skin hydrated</a:t>
            </a:r>
          </a:p>
          <a:p>
            <a:r>
              <a:rPr lang="en-US" altLang="en-US" i="1" dirty="0" smtClean="0"/>
              <a:t>Cutaneous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plexus</a:t>
            </a:r>
            <a:r>
              <a:rPr lang="en-US" altLang="en-US" dirty="0" smtClean="0"/>
              <a:t>: network of blood vessels between reticular layer and hypodermis</a:t>
            </a:r>
          </a:p>
          <a:p>
            <a:r>
              <a:rPr lang="en-US" altLang="en-US" dirty="0" smtClean="0"/>
              <a:t>Extracellular matrix contains pockets of adipose cells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1 square inch….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You will find:</a:t>
            </a:r>
          </a:p>
          <a:p>
            <a:pPr lvl="1">
              <a:lnSpc>
                <a:spcPct val="90000"/>
              </a:lnSpc>
            </a:pPr>
            <a:r>
              <a:rPr lang="en-US"/>
              <a:t>More than 1000 nerve endings</a:t>
            </a:r>
          </a:p>
          <a:p>
            <a:pPr lvl="1">
              <a:lnSpc>
                <a:spcPct val="90000"/>
              </a:lnSpc>
            </a:pPr>
            <a:r>
              <a:rPr lang="en-US"/>
              <a:t>Yards of capillaries</a:t>
            </a:r>
          </a:p>
          <a:p>
            <a:pPr lvl="1">
              <a:lnSpc>
                <a:spcPct val="90000"/>
              </a:lnSpc>
            </a:pPr>
            <a:r>
              <a:rPr lang="en-US"/>
              <a:t>100 oil (sebaceous) glands</a:t>
            </a:r>
          </a:p>
          <a:p>
            <a:pPr lvl="1">
              <a:lnSpc>
                <a:spcPct val="90000"/>
              </a:lnSpc>
            </a:pPr>
            <a:r>
              <a:rPr lang="en-US"/>
              <a:t>150 pressure sensors (Pacinian- deep; Meissner’s- surface)</a:t>
            </a:r>
          </a:p>
          <a:p>
            <a:pPr lvl="1">
              <a:lnSpc>
                <a:spcPct val="90000"/>
              </a:lnSpc>
            </a:pPr>
            <a:r>
              <a:rPr lang="en-US"/>
              <a:t>75 heat sensors</a:t>
            </a:r>
          </a:p>
          <a:p>
            <a:pPr lvl="1">
              <a:lnSpc>
                <a:spcPct val="90000"/>
              </a:lnSpc>
            </a:pPr>
            <a:r>
              <a:rPr lang="en-US"/>
              <a:t>10 cold sensors (Krause’s end bulbs)</a:t>
            </a:r>
          </a:p>
          <a:p>
            <a:pPr lvl="1">
              <a:lnSpc>
                <a:spcPct val="90000"/>
              </a:lnSpc>
            </a:pPr>
            <a:r>
              <a:rPr lang="en-US"/>
              <a:t>Millions of cells</a:t>
            </a:r>
          </a:p>
        </p:txBody>
      </p:sp>
    </p:spTree>
    <p:extLst>
      <p:ext uri="{BB962C8B-B14F-4D97-AF65-F5344CB8AC3E}">
        <p14:creationId xmlns:p14="http://schemas.microsoft.com/office/powerpoint/2010/main" val="2162070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Reticular </a:t>
            </a:r>
            <a:r>
              <a:rPr lang="en-US" altLang="en-US" dirty="0" smtClean="0"/>
              <a:t>Layer (cont.)</a:t>
            </a:r>
            <a:endParaRPr lang="en-US" dirty="0"/>
          </a:p>
        </p:txBody>
      </p:sp>
      <p:sp>
        <p:nvSpPr>
          <p:cNvPr id="419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Cleavage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tension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lines</a:t>
            </a:r>
            <a:r>
              <a:rPr lang="en-US" altLang="en-US" dirty="0" smtClean="0"/>
              <a:t> in reticular layer are caused by many collagen fibers running parallel to skin surface</a:t>
            </a:r>
          </a:p>
          <a:p>
            <a:pPr lvl="1"/>
            <a:r>
              <a:rPr lang="en-US" altLang="en-US" dirty="0" smtClean="0"/>
              <a:t>Externally invisible</a:t>
            </a:r>
          </a:p>
          <a:p>
            <a:pPr lvl="1"/>
            <a:r>
              <a:rPr lang="en-US" altLang="en-US" dirty="0" smtClean="0"/>
              <a:t>Important to surgeons because incisions parallel to cleavage lines heal more readily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-figure_05_04b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624" y="204216"/>
            <a:ext cx="2968752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5.4b Dermal modifications result in characteristic skin markings.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4184" y="6211724"/>
            <a:ext cx="2362634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4" dirty="0">
                <a:solidFill>
                  <a:srgbClr val="231F20"/>
                </a:solidFill>
                <a:latin typeface="Arial Black" pitchFamily="34" charset="0"/>
                <a:ea typeface="+mn-ea"/>
              </a:rPr>
              <a:t>Cleavage lines in the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4" dirty="0">
                <a:solidFill>
                  <a:srgbClr val="231F20"/>
                </a:solidFill>
                <a:latin typeface="Arial Black" pitchFamily="34" charset="0"/>
                <a:ea typeface="+mn-ea"/>
              </a:rPr>
              <a:t>reticular dermis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Reticular Layer (cont.)</a:t>
            </a:r>
            <a:endParaRPr lang="en-US" dirty="0"/>
          </a:p>
        </p:txBody>
      </p:sp>
      <p:sp>
        <p:nvSpPr>
          <p:cNvPr id="4301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Flexure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lines</a:t>
            </a:r>
            <a:r>
              <a:rPr lang="en-US" altLang="en-US" dirty="0" smtClean="0"/>
              <a:t> of reticular layer are dermal folds at or near joints</a:t>
            </a:r>
          </a:p>
          <a:p>
            <a:pPr lvl="1"/>
            <a:r>
              <a:rPr lang="en-US" altLang="en-US" dirty="0" smtClean="0"/>
              <a:t>Dermis is tightly secured to deeper structures</a:t>
            </a:r>
          </a:p>
          <a:p>
            <a:pPr lvl="1"/>
            <a:r>
              <a:rPr lang="en-US" altLang="en-US" dirty="0" smtClean="0"/>
              <a:t>Skin’s inability to slide easily for joint movement causes deep creases</a:t>
            </a:r>
          </a:p>
          <a:p>
            <a:pPr lvl="1"/>
            <a:r>
              <a:rPr lang="en-US" altLang="en-US" dirty="0" smtClean="0"/>
              <a:t>Visible on hands, wrists, fingers, soles, toes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0-figure_05_04c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88" y="286512"/>
            <a:ext cx="5602224" cy="62849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5.4c Dermal modifications result in characteristic skin markings.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914650" y="2289175"/>
            <a:ext cx="1216025" cy="644525"/>
            <a:chOff x="2914650" y="2289175"/>
            <a:chExt cx="1216025" cy="644525"/>
          </a:xfrm>
        </p:grpSpPr>
        <p:sp>
          <p:nvSpPr>
            <p:cNvPr id="8" name="Freeform 7"/>
            <p:cNvSpPr/>
            <p:nvPr/>
          </p:nvSpPr>
          <p:spPr>
            <a:xfrm>
              <a:off x="2914650" y="2559050"/>
              <a:ext cx="1216025" cy="371475"/>
            </a:xfrm>
            <a:custGeom>
              <a:avLst/>
              <a:gdLst>
                <a:gd name="connsiteX0" fmla="*/ 0 w 1216025"/>
                <a:gd name="connsiteY0" fmla="*/ 368300 h 371475"/>
                <a:gd name="connsiteX1" fmla="*/ 669925 w 1216025"/>
                <a:gd name="connsiteY1" fmla="*/ 371475 h 371475"/>
                <a:gd name="connsiteX2" fmla="*/ 1216025 w 1216025"/>
                <a:gd name="connsiteY2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025" h="371475">
                  <a:moveTo>
                    <a:pt x="0" y="368300"/>
                  </a:moveTo>
                  <a:lnTo>
                    <a:pt x="669925" y="371475"/>
                  </a:lnTo>
                  <a:lnTo>
                    <a:pt x="12160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578225" y="2289175"/>
              <a:ext cx="498475" cy="644525"/>
            </a:xfrm>
            <a:custGeom>
              <a:avLst/>
              <a:gdLst>
                <a:gd name="connsiteX0" fmla="*/ 0 w 498475"/>
                <a:gd name="connsiteY0" fmla="*/ 644525 h 644525"/>
                <a:gd name="connsiteX1" fmla="*/ 498475 w 498475"/>
                <a:gd name="connsiteY1" fmla="*/ 0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8475" h="644525">
                  <a:moveTo>
                    <a:pt x="0" y="644525"/>
                  </a:moveTo>
                  <a:lnTo>
                    <a:pt x="49847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14650" y="3438525"/>
            <a:ext cx="2381250" cy="765175"/>
            <a:chOff x="2914650" y="3438525"/>
            <a:chExt cx="2381250" cy="765175"/>
          </a:xfrm>
        </p:grpSpPr>
        <p:sp>
          <p:nvSpPr>
            <p:cNvPr id="14" name="Freeform 13"/>
            <p:cNvSpPr/>
            <p:nvPr/>
          </p:nvSpPr>
          <p:spPr>
            <a:xfrm>
              <a:off x="2914650" y="3600450"/>
              <a:ext cx="2003425" cy="603250"/>
            </a:xfrm>
            <a:custGeom>
              <a:avLst/>
              <a:gdLst>
                <a:gd name="connsiteX0" fmla="*/ 0 w 2003425"/>
                <a:gd name="connsiteY0" fmla="*/ 596900 h 603250"/>
                <a:gd name="connsiteX1" fmla="*/ 895350 w 2003425"/>
                <a:gd name="connsiteY1" fmla="*/ 603250 h 603250"/>
                <a:gd name="connsiteX2" fmla="*/ 2003425 w 2003425"/>
                <a:gd name="connsiteY2" fmla="*/ 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3425" h="603250">
                  <a:moveTo>
                    <a:pt x="0" y="596900"/>
                  </a:moveTo>
                  <a:lnTo>
                    <a:pt x="895350" y="603250"/>
                  </a:lnTo>
                  <a:lnTo>
                    <a:pt x="20034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10000" y="3787775"/>
              <a:ext cx="1485900" cy="415925"/>
            </a:xfrm>
            <a:custGeom>
              <a:avLst/>
              <a:gdLst>
                <a:gd name="connsiteX0" fmla="*/ 0 w 1485900"/>
                <a:gd name="connsiteY0" fmla="*/ 415925 h 415925"/>
                <a:gd name="connsiteX1" fmla="*/ 1485900 w 1485900"/>
                <a:gd name="connsiteY1" fmla="*/ 0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415925">
                  <a:moveTo>
                    <a:pt x="0" y="415925"/>
                  </a:moveTo>
                  <a:lnTo>
                    <a:pt x="148590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9525" y="3438525"/>
              <a:ext cx="733425" cy="765175"/>
            </a:xfrm>
            <a:custGeom>
              <a:avLst/>
              <a:gdLst>
                <a:gd name="connsiteX0" fmla="*/ 0 w 733425"/>
                <a:gd name="connsiteY0" fmla="*/ 765175 h 765175"/>
                <a:gd name="connsiteX1" fmla="*/ 733425 w 733425"/>
                <a:gd name="connsiteY1" fmla="*/ 0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425" h="765175">
                  <a:moveTo>
                    <a:pt x="0" y="765175"/>
                  </a:moveTo>
                  <a:lnTo>
                    <a:pt x="7334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01015" y="2754301"/>
            <a:ext cx="1035540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Flexure</a:t>
            </a:r>
          </a:p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lines</a:t>
            </a:r>
          </a:p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on digit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3396" y="4044143"/>
            <a:ext cx="1022716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Flexure</a:t>
            </a:r>
          </a:p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lines</a:t>
            </a:r>
          </a:p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on the</a:t>
            </a:r>
          </a:p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b="1" dirty="0">
                <a:solidFill>
                  <a:srgbClr val="231F20"/>
                </a:solidFill>
                <a:ea typeface="+mn-ea"/>
                <a:cs typeface="Arial" pitchFamily="34" charset="0"/>
              </a:rPr>
              <a:t>palm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8753" y="5999160"/>
            <a:ext cx="3040961" cy="5917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Flexure lines of the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37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5.1</a:t>
            </a:r>
            <a:endParaRPr lang="en-US" altLang="en-US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Extreme stretching of skin can cause dermal tears, leaving silvery white scars called </a:t>
            </a:r>
            <a:r>
              <a:rPr lang="en-US" altLang="en-US" b="1" dirty="0" err="1" smtClean="0"/>
              <a:t>striae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Also known as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stretch marks”</a:t>
            </a:r>
          </a:p>
          <a:p>
            <a:r>
              <a:rPr lang="en-US" altLang="en-US" dirty="0" smtClean="0"/>
              <a:t>Acute, short-term traumas to skin can cause </a:t>
            </a:r>
            <a:r>
              <a:rPr lang="en-US" altLang="en-US" b="1" dirty="0" smtClean="0"/>
              <a:t>blisters</a:t>
            </a:r>
            <a:r>
              <a:rPr lang="en-US" altLang="en-US" dirty="0" smtClean="0"/>
              <a:t>, fluid-filled pockets that separate epidermal and dermal layers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5.5 Stretch marks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striae</a:t>
            </a:r>
            <a:r>
              <a:rPr lang="en-US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pic>
        <p:nvPicPr>
          <p:cNvPr id="6" name="Picture 5" descr="11-figure_05_05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16" y="2240280"/>
            <a:ext cx="660196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5.4  Skin Color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pigments contribute to skin color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Melanin</a:t>
            </a:r>
          </a:p>
          <a:p>
            <a:pPr lvl="2"/>
            <a:r>
              <a:rPr lang="en-US" altLang="en-US" dirty="0" smtClean="0"/>
              <a:t>Only pigment made in skin; made by melanocytes</a:t>
            </a:r>
          </a:p>
          <a:p>
            <a:pPr lvl="3"/>
            <a:r>
              <a:rPr lang="en-US" altLang="en-US" dirty="0" smtClean="0"/>
              <a:t>Packaged into </a:t>
            </a:r>
            <a:r>
              <a:rPr lang="en-US" altLang="en-US" dirty="0" err="1" smtClean="0"/>
              <a:t>melanosomes</a:t>
            </a:r>
            <a:r>
              <a:rPr lang="en-US" altLang="en-US" dirty="0" smtClean="0"/>
              <a:t> that are sent to keratinocytes to shield DNA from sunlight</a:t>
            </a:r>
          </a:p>
          <a:p>
            <a:pPr lvl="3"/>
            <a:r>
              <a:rPr lang="en-US" altLang="en-US" dirty="0" smtClean="0"/>
              <a:t>Sun exposure stimulates melanin production</a:t>
            </a:r>
          </a:p>
          <a:p>
            <a:pPr lvl="2"/>
            <a:r>
              <a:rPr lang="en-US" altLang="en-US" dirty="0" smtClean="0"/>
              <a:t>Two forms: reddish yellow to brownish black</a:t>
            </a:r>
          </a:p>
          <a:p>
            <a:pPr lvl="2"/>
            <a:r>
              <a:rPr lang="en-US" altLang="en-US" dirty="0" smtClean="0"/>
              <a:t>All humans have same number of keratinocytes, so color differences are due to amount and form of melanin</a:t>
            </a:r>
          </a:p>
          <a:p>
            <a:pPr lvl="2"/>
            <a:r>
              <a:rPr lang="en-US" altLang="en-US" dirty="0" smtClean="0"/>
              <a:t>Freckles and pigmented moles are local accumulations of melanin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 Skin Color</a:t>
            </a:r>
          </a:p>
        </p:txBody>
      </p:sp>
      <p:sp>
        <p:nvSpPr>
          <p:cNvPr id="4710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Carotene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Yellow to orange pigment</a:t>
            </a:r>
          </a:p>
          <a:p>
            <a:pPr lvl="2"/>
            <a:r>
              <a:rPr lang="en-US" altLang="en-US" dirty="0" smtClean="0"/>
              <a:t>Most obvious in palms and soles </a:t>
            </a:r>
          </a:p>
          <a:p>
            <a:pPr lvl="2"/>
            <a:r>
              <a:rPr lang="en-US" altLang="en-US" dirty="0" smtClean="0"/>
              <a:t>Accumulates in stratum </a:t>
            </a:r>
            <a:r>
              <a:rPr lang="en-US" altLang="en-US" dirty="0" err="1" smtClean="0"/>
              <a:t>corneum</a:t>
            </a:r>
            <a:r>
              <a:rPr lang="en-US" altLang="en-US" dirty="0" smtClean="0"/>
              <a:t> and hypodermis</a:t>
            </a:r>
          </a:p>
          <a:p>
            <a:pPr lvl="2"/>
            <a:r>
              <a:rPr lang="en-US" altLang="en-US" dirty="0" smtClean="0"/>
              <a:t>Can be converted to vitamin A for vision and epidermal health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Hemoglobin</a:t>
            </a:r>
          </a:p>
          <a:p>
            <a:pPr lvl="2"/>
            <a:r>
              <a:rPr lang="en-US" altLang="en-US" dirty="0" smtClean="0"/>
              <a:t>Pinkish hue of fair skin is due to lower levels of melanin</a:t>
            </a:r>
          </a:p>
          <a:p>
            <a:pPr lvl="3"/>
            <a:r>
              <a:rPr lang="en-US" altLang="en-US" dirty="0" smtClean="0"/>
              <a:t>Skin of Caucasians is more transparent, so color of hemoglobin shows through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5.2</a:t>
            </a:r>
            <a:endParaRPr lang="en-US" altLang="en-US" dirty="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Excessive sun exposure damages skin</a:t>
            </a:r>
          </a:p>
          <a:p>
            <a:pPr lvl="1"/>
            <a:r>
              <a:rPr lang="en-US" altLang="en-US" dirty="0" smtClean="0"/>
              <a:t>Elastic fibers clump, causing skin to become leathery</a:t>
            </a:r>
          </a:p>
          <a:p>
            <a:pPr lvl="1"/>
            <a:r>
              <a:rPr lang="en-US" altLang="en-US" dirty="0" smtClean="0"/>
              <a:t>Can depress immune system and cause alterations in DNA that may lead to skin cancer</a:t>
            </a:r>
          </a:p>
          <a:p>
            <a:pPr lvl="1"/>
            <a:r>
              <a:rPr lang="en-US" altLang="en-US" dirty="0" smtClean="0"/>
              <a:t>UV light destroys folic acid</a:t>
            </a:r>
          </a:p>
          <a:p>
            <a:pPr lvl="2"/>
            <a:r>
              <a:rPr lang="en-US" altLang="en-US" dirty="0" smtClean="0"/>
              <a:t>Necessary for DNA synthesis, so </a:t>
            </a:r>
            <a:r>
              <a:rPr lang="en-US" dirty="0"/>
              <a:t>insufficient folic acid is</a:t>
            </a:r>
            <a:r>
              <a:rPr lang="en-US" altLang="en-US" dirty="0" smtClean="0"/>
              <a:t> especially dangerous for developing embryos</a:t>
            </a:r>
          </a:p>
          <a:p>
            <a:pPr lvl="1"/>
            <a:r>
              <a:rPr lang="en-US" altLang="en-US" dirty="0" smtClean="0"/>
              <a:t>Photosensitivity is increased reaction to sun</a:t>
            </a:r>
          </a:p>
          <a:p>
            <a:pPr lvl="2"/>
            <a:r>
              <a:rPr lang="en-US" altLang="en-US" dirty="0" smtClean="0"/>
              <a:t>Some </a:t>
            </a:r>
            <a:r>
              <a:rPr lang="en-US" dirty="0"/>
              <a:t>drugs (e.g., antibiotics, antihistamines) and</a:t>
            </a:r>
            <a:r>
              <a:rPr lang="en-US" altLang="en-US" dirty="0" smtClean="0"/>
              <a:t> perfumes cause photosensitivity, leading to skin rashes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</a:t>
            </a:r>
            <a:r>
              <a:rPr lang="en-US" altLang="en-US" dirty="0">
                <a:solidFill>
                  <a:srgbClr val="CD4233"/>
                </a:solidFill>
              </a:rPr>
              <a:t>Imbalance </a:t>
            </a:r>
            <a:r>
              <a:rPr lang="en-US" altLang="en-US" dirty="0" smtClean="0">
                <a:solidFill>
                  <a:srgbClr val="CD4233"/>
                </a:solidFill>
              </a:rPr>
              <a:t>5.3</a:t>
            </a:r>
            <a:endParaRPr lang="en-US" altLang="en-US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Alterations in skin color can indicate disease</a:t>
            </a:r>
          </a:p>
          <a:p>
            <a:pPr lvl="1"/>
            <a:r>
              <a:rPr lang="en-US" altLang="en-US" b="1" dirty="0" smtClean="0"/>
              <a:t>Cyanosis</a:t>
            </a:r>
          </a:p>
          <a:p>
            <a:pPr lvl="2"/>
            <a:r>
              <a:rPr lang="en-US" altLang="en-US" dirty="0" smtClean="0"/>
              <a:t>Blue skin color: low oxygenation of hemoglobin</a:t>
            </a:r>
          </a:p>
          <a:p>
            <a:pPr lvl="1"/>
            <a:r>
              <a:rPr lang="en-US" altLang="en-US" b="1" dirty="0" smtClean="0"/>
              <a:t>Erythema</a:t>
            </a:r>
            <a:r>
              <a:rPr lang="en-US" altLang="en-US" dirty="0" smtClean="0"/>
              <a:t> (redness)</a:t>
            </a:r>
          </a:p>
          <a:p>
            <a:pPr lvl="2"/>
            <a:r>
              <a:rPr lang="en-US" altLang="en-US" dirty="0" smtClean="0"/>
              <a:t>Fever, hypertension, inflammation, allergy</a:t>
            </a:r>
          </a:p>
          <a:p>
            <a:pPr lvl="1"/>
            <a:r>
              <a:rPr lang="en-US" altLang="en-US" b="1" dirty="0" smtClean="0"/>
              <a:t>Pallor</a:t>
            </a:r>
            <a:r>
              <a:rPr lang="en-US" altLang="en-US" dirty="0" smtClean="0"/>
              <a:t> (blanching or pale color)</a:t>
            </a:r>
          </a:p>
          <a:p>
            <a:pPr lvl="2"/>
            <a:r>
              <a:rPr lang="en-US" altLang="en-US" dirty="0" smtClean="0"/>
              <a:t>Anemia, low blood pressure, fear, anger</a:t>
            </a:r>
          </a:p>
          <a:p>
            <a:pPr lvl="1"/>
            <a:r>
              <a:rPr lang="en-US" altLang="en-US" b="1" dirty="0" smtClean="0"/>
              <a:t>Jaundice</a:t>
            </a:r>
            <a:r>
              <a:rPr lang="en-US" altLang="en-US" dirty="0" smtClean="0"/>
              <a:t> (yellow cast)</a:t>
            </a:r>
          </a:p>
          <a:p>
            <a:pPr lvl="2"/>
            <a:r>
              <a:rPr lang="en-US" altLang="en-US" dirty="0" smtClean="0"/>
              <a:t>Liver disorders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Integumentary System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Integumentary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</a:t>
            </a:r>
            <a:r>
              <a:rPr lang="en-US" altLang="en-US" dirty="0" smtClean="0"/>
              <a:t> consists of:</a:t>
            </a:r>
          </a:p>
          <a:p>
            <a:pPr lvl="1"/>
            <a:r>
              <a:rPr lang="en-US" altLang="en-US" b="1" dirty="0" smtClean="0"/>
              <a:t>Skin</a:t>
            </a:r>
          </a:p>
          <a:p>
            <a:pPr lvl="1"/>
            <a:r>
              <a:rPr lang="en-US" altLang="en-US" b="1" dirty="0" smtClean="0"/>
              <a:t>Hair</a:t>
            </a:r>
          </a:p>
          <a:p>
            <a:pPr lvl="1"/>
            <a:r>
              <a:rPr lang="en-US" altLang="en-US" b="1" dirty="0" smtClean="0"/>
              <a:t>Nails</a:t>
            </a:r>
          </a:p>
          <a:p>
            <a:pPr lvl="1"/>
            <a:r>
              <a:rPr lang="en-US" altLang="en-US" b="1" dirty="0" smtClean="0"/>
              <a:t>Sweat glands</a:t>
            </a:r>
          </a:p>
          <a:p>
            <a:pPr lvl="1"/>
            <a:r>
              <a:rPr lang="en-US" altLang="en-US" b="1" dirty="0" smtClean="0"/>
              <a:t>Sebaceous (oil) glands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</a:t>
            </a:r>
            <a:r>
              <a:rPr lang="en-US" altLang="en-US" dirty="0">
                <a:solidFill>
                  <a:srgbClr val="CD4233"/>
                </a:solidFill>
              </a:rPr>
              <a:t>Imbalance </a:t>
            </a:r>
            <a:r>
              <a:rPr lang="en-US" altLang="en-US" dirty="0" smtClean="0">
                <a:solidFill>
                  <a:srgbClr val="CD4233"/>
                </a:solidFill>
              </a:rPr>
              <a:t>5.3</a:t>
            </a:r>
            <a:endParaRPr lang="en-US" altLang="en-US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Alterations in skin color can indicate disease (cont.)</a:t>
            </a:r>
          </a:p>
          <a:p>
            <a:pPr lvl="1"/>
            <a:r>
              <a:rPr lang="en-US" altLang="en-US" b="1" dirty="0" smtClean="0"/>
              <a:t>Bronzing</a:t>
            </a:r>
          </a:p>
          <a:p>
            <a:pPr lvl="2"/>
            <a:r>
              <a:rPr lang="en-US" altLang="en-US" dirty="0" smtClean="0"/>
              <a:t>Inadequate steroid hormones (example: Addison’s disease)</a:t>
            </a:r>
          </a:p>
          <a:p>
            <a:pPr lvl="1"/>
            <a:r>
              <a:rPr lang="en-US" altLang="en-US" b="1" dirty="0" smtClean="0"/>
              <a:t>Bruises</a:t>
            </a:r>
            <a:r>
              <a:rPr lang="en-US" altLang="en-US" dirty="0" smtClean="0"/>
              <a:t> (black-and-blue marks)</a:t>
            </a:r>
          </a:p>
          <a:p>
            <a:pPr lvl="2"/>
            <a:r>
              <a:rPr lang="en-US" altLang="en-US" dirty="0" smtClean="0"/>
              <a:t>Clotted blood beneath skin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7206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Hair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87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Appendages of the Skin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Hair</a:t>
            </a:r>
          </a:p>
          <a:p>
            <a:pPr lvl="1">
              <a:lnSpc>
                <a:spcPct val="90000"/>
              </a:lnSpc>
            </a:pPr>
            <a:r>
              <a:rPr lang="en-US"/>
              <a:t>Hair follicle- deep in skin; develop in fetus</a:t>
            </a:r>
          </a:p>
          <a:p>
            <a:pPr lvl="1">
              <a:lnSpc>
                <a:spcPct val="90000"/>
              </a:lnSpc>
            </a:pPr>
            <a:r>
              <a:rPr lang="en-US"/>
              <a:t>Hair papillae- around base of follicle; cluster of cells that begin hair growth</a:t>
            </a:r>
          </a:p>
          <a:p>
            <a:pPr lvl="1">
              <a:lnSpc>
                <a:spcPct val="90000"/>
              </a:lnSpc>
            </a:pPr>
            <a:r>
              <a:rPr lang="en-US"/>
              <a:t>Root- in follicle under skin</a:t>
            </a:r>
          </a:p>
          <a:p>
            <a:pPr lvl="1">
              <a:lnSpc>
                <a:spcPct val="90000"/>
              </a:lnSpc>
            </a:pPr>
            <a:r>
              <a:rPr lang="en-US"/>
              <a:t>Shaft- visible strand</a:t>
            </a:r>
          </a:p>
          <a:p>
            <a:pPr lvl="1">
              <a:lnSpc>
                <a:spcPct val="90000"/>
              </a:lnSpc>
            </a:pPr>
            <a:r>
              <a:rPr lang="en-US"/>
              <a:t>Dermal blood vessel- around hair papillae</a:t>
            </a:r>
          </a:p>
          <a:p>
            <a:pPr lvl="1">
              <a:lnSpc>
                <a:spcPct val="90000"/>
              </a:lnSpc>
            </a:pPr>
            <a:r>
              <a:rPr lang="en-US"/>
              <a:t>Arrector pili- small muscle attached to each hair; causes “chill bumps”</a:t>
            </a:r>
          </a:p>
        </p:txBody>
      </p:sp>
    </p:spTree>
    <p:extLst>
      <p:ext uri="{BB962C8B-B14F-4D97-AF65-F5344CB8AC3E}">
        <p14:creationId xmlns:p14="http://schemas.microsoft.com/office/powerpoint/2010/main" val="1283657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5.5  Hair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Consists of dead keratinized cells</a:t>
            </a:r>
          </a:p>
          <a:p>
            <a:r>
              <a:rPr lang="en-US" altLang="en-US" dirty="0" smtClean="0"/>
              <a:t>None located on palms, soles, lips, nipples, and portions of external genitalia </a:t>
            </a:r>
          </a:p>
          <a:p>
            <a:r>
              <a:rPr lang="en-US" altLang="en-US" dirty="0" smtClean="0"/>
              <a:t>Functions: </a:t>
            </a:r>
          </a:p>
          <a:p>
            <a:pPr lvl="1"/>
            <a:r>
              <a:rPr lang="en-US" altLang="en-US" dirty="0" smtClean="0"/>
              <a:t>Warn of insects on skin</a:t>
            </a:r>
          </a:p>
          <a:p>
            <a:pPr lvl="1"/>
            <a:r>
              <a:rPr lang="en-US" altLang="en-US" dirty="0" smtClean="0"/>
              <a:t>Hair on head guards against physical trauma</a:t>
            </a:r>
          </a:p>
          <a:p>
            <a:pPr lvl="1"/>
            <a:r>
              <a:rPr lang="en-US" altLang="en-US" dirty="0" smtClean="0"/>
              <a:t>Protect from heat loss</a:t>
            </a:r>
          </a:p>
          <a:p>
            <a:pPr lvl="1"/>
            <a:r>
              <a:rPr lang="en-US" altLang="en-US" dirty="0" smtClean="0"/>
              <a:t>Shield skin from sunlight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Structure of a Hair 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800" b="1" dirty="0" smtClean="0"/>
              <a:t>Hairs</a:t>
            </a:r>
            <a:r>
              <a:rPr lang="en-US" altLang="en-US" sz="2800" dirty="0" smtClean="0"/>
              <a:t> (also called </a:t>
            </a:r>
            <a:r>
              <a:rPr lang="en-US" altLang="en-US" sz="2800" b="1" dirty="0" smtClean="0"/>
              <a:t>pili</a:t>
            </a:r>
            <a:r>
              <a:rPr lang="en-US" altLang="en-US" sz="2800" dirty="0" smtClean="0"/>
              <a:t>): flexible strands of dead, keratinized cells</a:t>
            </a:r>
          </a:p>
          <a:p>
            <a:pPr>
              <a:spcBef>
                <a:spcPts val="400"/>
              </a:spcBef>
            </a:pPr>
            <a:r>
              <a:rPr lang="en-US" altLang="en-US" sz="2800" dirty="0" smtClean="0"/>
              <a:t>Produced by hair follicles</a:t>
            </a:r>
          </a:p>
          <a:p>
            <a:pPr>
              <a:spcBef>
                <a:spcPts val="400"/>
              </a:spcBef>
            </a:pPr>
            <a:r>
              <a:rPr lang="en-US" altLang="en-US" sz="2800" dirty="0" smtClean="0"/>
              <a:t>Contains hard keratin, not like soft keratin found in skin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Hard keratin is tougher and more durable, and cells do not flake off</a:t>
            </a:r>
          </a:p>
          <a:p>
            <a:pPr>
              <a:spcBef>
                <a:spcPts val="400"/>
              </a:spcBef>
            </a:pPr>
            <a:r>
              <a:rPr lang="en-US" altLang="en-US" sz="2800" dirty="0" smtClean="0"/>
              <a:t>Regions: 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Shaft: area that extends above scalp, where keratinization is complete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Root: area within scalp, where keratinization is still going on</a:t>
            </a:r>
            <a:endParaRPr lang="en-US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a Hair </a:t>
            </a:r>
            <a:r>
              <a:rPr lang="en-US" altLang="en-US" dirty="0" smtClean="0"/>
              <a:t>(cont.)</a:t>
            </a:r>
            <a:endParaRPr lang="en-US" dirty="0"/>
          </a:p>
        </p:txBody>
      </p:sp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parts of hair shaft:</a:t>
            </a:r>
          </a:p>
          <a:p>
            <a:pPr lvl="1"/>
            <a:r>
              <a:rPr lang="en-US" altLang="en-US" dirty="0" smtClean="0"/>
              <a:t>Medulla: central core of large cells and air spaces</a:t>
            </a:r>
          </a:p>
          <a:p>
            <a:pPr lvl="1"/>
            <a:r>
              <a:rPr lang="en-US" altLang="en-US" dirty="0" smtClean="0"/>
              <a:t>Cortex: several layers of flattened cells surrounding medulla</a:t>
            </a:r>
          </a:p>
          <a:p>
            <a:pPr lvl="1"/>
            <a:r>
              <a:rPr lang="en-US" altLang="en-US" b="1" dirty="0" smtClean="0"/>
              <a:t>Cuticle</a:t>
            </a:r>
            <a:r>
              <a:rPr lang="en-US" altLang="en-US" dirty="0" smtClean="0"/>
              <a:t>: outer layer consisting of overlapping layers of single cells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a Hair </a:t>
            </a:r>
            <a:r>
              <a:rPr lang="en-US" altLang="en-US" dirty="0" smtClean="0"/>
              <a:t>(cont.)</a:t>
            </a:r>
            <a:endParaRPr lang="en-US" dirty="0"/>
          </a:p>
        </p:txBody>
      </p:sp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Hair pigments are made by melanocytes in hair follicles</a:t>
            </a:r>
          </a:p>
          <a:p>
            <a:pPr lvl="1"/>
            <a:r>
              <a:rPr lang="en-US" altLang="en-US" dirty="0" smtClean="0"/>
              <a:t>Combinations of different </a:t>
            </a:r>
            <a:r>
              <a:rPr lang="en-US" altLang="en-US" dirty="0" err="1" smtClean="0"/>
              <a:t>melanins</a:t>
            </a:r>
            <a:r>
              <a:rPr lang="en-US" altLang="en-US" dirty="0" smtClean="0"/>
              <a:t> (yellow, rust, brown, black) create all the hair colors</a:t>
            </a:r>
          </a:p>
          <a:p>
            <a:pPr lvl="2"/>
            <a:r>
              <a:rPr lang="en-US" altLang="en-US" dirty="0" smtClean="0"/>
              <a:t>Red hair has additional </a:t>
            </a:r>
            <a:r>
              <a:rPr lang="en-US" altLang="en-US" i="1" dirty="0" err="1" smtClean="0"/>
              <a:t>pheomelanin</a:t>
            </a:r>
            <a:r>
              <a:rPr lang="en-US" altLang="en-US" dirty="0" smtClean="0"/>
              <a:t> pigment</a:t>
            </a:r>
          </a:p>
          <a:p>
            <a:pPr lvl="2"/>
            <a:r>
              <a:rPr lang="en-US" altLang="en-US" dirty="0" smtClean="0"/>
              <a:t>Gray/white hair results when melanin production decreases and air bubbles replace melanin in shaft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112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 descr="12-figure_05_06_unlabeled.jpg"/>
          <p:cNvPicPr>
            <a:picLocks noChangeAspect="1"/>
          </p:cNvPicPr>
          <p:nvPr/>
        </p:nvPicPr>
        <p:blipFill rotWithShape="1">
          <a:blip r:embed="rId3"/>
          <a:srcRect l="15278" t="-2" b="62998"/>
          <a:stretch/>
        </p:blipFill>
        <p:spPr>
          <a:xfrm>
            <a:off x="1758472" y="1905362"/>
            <a:ext cx="6321552" cy="23865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5.6ab </a:t>
            </a:r>
            <a:r>
              <a:rPr lang="en-US" dirty="0">
                <a:latin typeface="Arial" pitchFamily="34" charset="0"/>
                <a:cs typeface="Arial" pitchFamily="34" charset="0"/>
              </a:rPr>
              <a:t>Skin appendages: Structure of a hair and hair follicle.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67" name="TextBox 2"/>
          <p:cNvSpPr txBox="1">
            <a:spLocks noChangeArrowheads="1"/>
          </p:cNvSpPr>
          <p:nvPr/>
        </p:nvSpPr>
        <p:spPr bwMode="auto">
          <a:xfrm>
            <a:off x="4050055" y="2007612"/>
            <a:ext cx="7630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Follicle wall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4050055" y="2194935"/>
            <a:ext cx="104195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Peripheral</a:t>
            </a:r>
          </a:p>
          <a:p>
            <a:pPr indent="73152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 tissue</a:t>
            </a:r>
          </a:p>
          <a:p>
            <a:pPr indent="73152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(fibrous) sheath</a:t>
            </a:r>
          </a:p>
        </p:txBody>
      </p:sp>
      <p:sp>
        <p:nvSpPr>
          <p:cNvPr id="83" name="TextBox 6"/>
          <p:cNvSpPr txBox="1">
            <a:spLocks noChangeArrowheads="1"/>
          </p:cNvSpPr>
          <p:nvPr/>
        </p:nvSpPr>
        <p:spPr bwMode="auto">
          <a:xfrm>
            <a:off x="4050055" y="2534662"/>
            <a:ext cx="10659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Glassy membrane</a:t>
            </a:r>
          </a:p>
        </p:txBody>
      </p:sp>
      <p:sp>
        <p:nvSpPr>
          <p:cNvPr id="88" name="TextBox 7"/>
          <p:cNvSpPr txBox="1">
            <a:spLocks noChangeArrowheads="1"/>
          </p:cNvSpPr>
          <p:nvPr/>
        </p:nvSpPr>
        <p:spPr bwMode="auto">
          <a:xfrm>
            <a:off x="4052436" y="2699763"/>
            <a:ext cx="12455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Epithelial root sheath</a:t>
            </a:r>
          </a:p>
        </p:txBody>
      </p:sp>
      <p:sp>
        <p:nvSpPr>
          <p:cNvPr id="89" name="TextBox 8"/>
          <p:cNvSpPr txBox="1">
            <a:spLocks noChangeArrowheads="1"/>
          </p:cNvSpPr>
          <p:nvPr/>
        </p:nvSpPr>
        <p:spPr bwMode="auto">
          <a:xfrm>
            <a:off x="4145304" y="2815649"/>
            <a:ext cx="11878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External root sheath</a:t>
            </a:r>
          </a:p>
        </p:txBody>
      </p:sp>
      <p:sp>
        <p:nvSpPr>
          <p:cNvPr id="90" name="TextBox 9"/>
          <p:cNvSpPr txBox="1">
            <a:spLocks noChangeArrowheads="1"/>
          </p:cNvSpPr>
          <p:nvPr/>
        </p:nvSpPr>
        <p:spPr bwMode="auto">
          <a:xfrm>
            <a:off x="4147685" y="2929155"/>
            <a:ext cx="11493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Internal root sheath</a:t>
            </a: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4054817" y="3360956"/>
            <a:ext cx="26289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Hair</a:t>
            </a:r>
          </a:p>
        </p:txBody>
      </p:sp>
      <p:sp>
        <p:nvSpPr>
          <p:cNvPr id="93" name="TextBox 12"/>
          <p:cNvSpPr txBox="1">
            <a:spLocks noChangeArrowheads="1"/>
          </p:cNvSpPr>
          <p:nvPr/>
        </p:nvSpPr>
        <p:spPr bwMode="auto">
          <a:xfrm>
            <a:off x="4042910" y="3504625"/>
            <a:ext cx="4568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Cuticle</a:t>
            </a:r>
          </a:p>
        </p:txBody>
      </p:sp>
      <p:sp>
        <p:nvSpPr>
          <p:cNvPr id="94" name="TextBox 13"/>
          <p:cNvSpPr txBox="1">
            <a:spLocks noChangeArrowheads="1"/>
          </p:cNvSpPr>
          <p:nvPr/>
        </p:nvSpPr>
        <p:spPr bwMode="auto">
          <a:xfrm>
            <a:off x="4047674" y="3653057"/>
            <a:ext cx="4376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Cortex</a:t>
            </a:r>
          </a:p>
        </p:txBody>
      </p:sp>
      <p:sp>
        <p:nvSpPr>
          <p:cNvPr id="95" name="TextBox 14"/>
          <p:cNvSpPr txBox="1">
            <a:spLocks noChangeArrowheads="1"/>
          </p:cNvSpPr>
          <p:nvPr/>
        </p:nvSpPr>
        <p:spPr bwMode="auto">
          <a:xfrm>
            <a:off x="4045293" y="3803075"/>
            <a:ext cx="5017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Medulla</a:t>
            </a:r>
          </a:p>
        </p:txBody>
      </p:sp>
      <p:sp>
        <p:nvSpPr>
          <p:cNvPr id="96" name="TextBox 15"/>
          <p:cNvSpPr txBox="1">
            <a:spLocks noChangeArrowheads="1"/>
          </p:cNvSpPr>
          <p:nvPr/>
        </p:nvSpPr>
        <p:spPr bwMode="auto">
          <a:xfrm>
            <a:off x="2035518" y="4136452"/>
            <a:ext cx="33470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Diagram of a cross section of a hair within its follicle</a:t>
            </a:r>
          </a:p>
        </p:txBody>
      </p:sp>
      <p:sp>
        <p:nvSpPr>
          <p:cNvPr id="97" name="TextBox 16"/>
          <p:cNvSpPr txBox="1">
            <a:spLocks noChangeArrowheads="1"/>
          </p:cNvSpPr>
          <p:nvPr/>
        </p:nvSpPr>
        <p:spPr bwMode="auto">
          <a:xfrm>
            <a:off x="5723260" y="3979285"/>
            <a:ext cx="1759872" cy="3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 a cross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section of a hair and hair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follicle (100</a:t>
            </a:r>
            <a:r>
              <a:rPr lang="en-US" sz="90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4924593" y="2247055"/>
            <a:ext cx="896594" cy="206133"/>
          </a:xfrm>
          <a:custGeom>
            <a:avLst/>
            <a:gdLst>
              <a:gd name="connsiteX0" fmla="*/ 9525 w 896594"/>
              <a:gd name="connsiteY0" fmla="*/ 9525 h 206133"/>
              <a:gd name="connsiteX1" fmla="*/ 439915 w 896594"/>
              <a:gd name="connsiteY1" fmla="*/ 9525 h 206133"/>
              <a:gd name="connsiteX2" fmla="*/ 860285 w 896594"/>
              <a:gd name="connsiteY2" fmla="*/ 196608 h 206133"/>
              <a:gd name="connsiteX3" fmla="*/ 887069 w 896594"/>
              <a:gd name="connsiteY3" fmla="*/ 170954 h 2061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96594" h="206133">
                <a:moveTo>
                  <a:pt x="9525" y="9525"/>
                </a:moveTo>
                <a:lnTo>
                  <a:pt x="439915" y="9525"/>
                </a:lnTo>
                <a:lnTo>
                  <a:pt x="860285" y="196608"/>
                </a:lnTo>
                <a:lnTo>
                  <a:pt x="887069" y="170954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3"/>
          <p:cNvSpPr/>
          <p:nvPr/>
        </p:nvSpPr>
        <p:spPr>
          <a:xfrm>
            <a:off x="6120044" y="2050865"/>
            <a:ext cx="212102" cy="782116"/>
          </a:xfrm>
          <a:custGeom>
            <a:avLst/>
            <a:gdLst>
              <a:gd name="connsiteX0" fmla="*/ 73443 w 212102"/>
              <a:gd name="connsiteY0" fmla="*/ 9525 h 782116"/>
              <a:gd name="connsiteX1" fmla="*/ 9525 w 212102"/>
              <a:gd name="connsiteY1" fmla="*/ 20447 h 782116"/>
              <a:gd name="connsiteX2" fmla="*/ 129679 w 212102"/>
              <a:gd name="connsiteY2" fmla="*/ 772591 h 782116"/>
              <a:gd name="connsiteX3" fmla="*/ 202577 w 212102"/>
              <a:gd name="connsiteY3" fmla="*/ 765340 h 782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2102" h="782116">
                <a:moveTo>
                  <a:pt x="73443" y="9525"/>
                </a:moveTo>
                <a:lnTo>
                  <a:pt x="9525" y="20447"/>
                </a:lnTo>
                <a:lnTo>
                  <a:pt x="129679" y="772591"/>
                </a:lnTo>
                <a:lnTo>
                  <a:pt x="202577" y="76534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3"/>
          <p:cNvSpPr/>
          <p:nvPr/>
        </p:nvSpPr>
        <p:spPr>
          <a:xfrm>
            <a:off x="6056290" y="2887008"/>
            <a:ext cx="117754" cy="58204"/>
          </a:xfrm>
          <a:custGeom>
            <a:avLst/>
            <a:gdLst>
              <a:gd name="connsiteX0" fmla="*/ 12522 w 117754"/>
              <a:gd name="connsiteY0" fmla="*/ 9525 h 58204"/>
              <a:gd name="connsiteX1" fmla="*/ 9525 w 117754"/>
              <a:gd name="connsiteY1" fmla="*/ 42544 h 58204"/>
              <a:gd name="connsiteX2" fmla="*/ 105549 w 117754"/>
              <a:gd name="connsiteY2" fmla="*/ 48679 h 58204"/>
              <a:gd name="connsiteX3" fmla="*/ 108229 w 117754"/>
              <a:gd name="connsiteY3" fmla="*/ 17830 h 58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7754" h="58204">
                <a:moveTo>
                  <a:pt x="12522" y="9525"/>
                </a:moveTo>
                <a:lnTo>
                  <a:pt x="9525" y="42544"/>
                </a:lnTo>
                <a:lnTo>
                  <a:pt x="105549" y="48679"/>
                </a:lnTo>
                <a:lnTo>
                  <a:pt x="108229" y="1783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3"/>
          <p:cNvSpPr/>
          <p:nvPr/>
        </p:nvSpPr>
        <p:spPr>
          <a:xfrm>
            <a:off x="5754766" y="2336335"/>
            <a:ext cx="140766" cy="138950"/>
          </a:xfrm>
          <a:custGeom>
            <a:avLst/>
            <a:gdLst>
              <a:gd name="connsiteX0" fmla="*/ 37261 w 140766"/>
              <a:gd name="connsiteY0" fmla="*/ 9525 h 138950"/>
              <a:gd name="connsiteX1" fmla="*/ 9525 w 140766"/>
              <a:gd name="connsiteY1" fmla="*/ 35305 h 138950"/>
              <a:gd name="connsiteX2" fmla="*/ 110007 w 140766"/>
              <a:gd name="connsiteY2" fmla="*/ 129425 h 138950"/>
              <a:gd name="connsiteX3" fmla="*/ 131241 w 140766"/>
              <a:gd name="connsiteY3" fmla="*/ 106921 h 138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0766" h="138950">
                <a:moveTo>
                  <a:pt x="37261" y="9525"/>
                </a:moveTo>
                <a:lnTo>
                  <a:pt x="9525" y="35305"/>
                </a:lnTo>
                <a:lnTo>
                  <a:pt x="110007" y="129425"/>
                </a:lnTo>
                <a:lnTo>
                  <a:pt x="131241" y="106921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3"/>
          <p:cNvSpPr/>
          <p:nvPr/>
        </p:nvSpPr>
        <p:spPr>
          <a:xfrm>
            <a:off x="4941788" y="2076798"/>
            <a:ext cx="1260259" cy="406311"/>
          </a:xfrm>
          <a:custGeom>
            <a:avLst/>
            <a:gdLst>
              <a:gd name="connsiteX0" fmla="*/ 9525 w 1260259"/>
              <a:gd name="connsiteY0" fmla="*/ 9525 h 406311"/>
              <a:gd name="connsiteX1" fmla="*/ 421233 w 1260259"/>
              <a:gd name="connsiteY1" fmla="*/ 9525 h 406311"/>
              <a:gd name="connsiteX2" fmla="*/ 1250734 w 1260259"/>
              <a:gd name="connsiteY2" fmla="*/ 396786 h 406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0259" h="406311">
                <a:moveTo>
                  <a:pt x="9525" y="9525"/>
                </a:moveTo>
                <a:lnTo>
                  <a:pt x="421233" y="9525"/>
                </a:lnTo>
                <a:lnTo>
                  <a:pt x="1250734" y="39678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3"/>
          <p:cNvSpPr/>
          <p:nvPr/>
        </p:nvSpPr>
        <p:spPr>
          <a:xfrm>
            <a:off x="5395674" y="2689510"/>
            <a:ext cx="566089" cy="217144"/>
          </a:xfrm>
          <a:custGeom>
            <a:avLst/>
            <a:gdLst>
              <a:gd name="connsiteX0" fmla="*/ 9525 w 566089"/>
              <a:gd name="connsiteY0" fmla="*/ 207619 h 217144"/>
              <a:gd name="connsiteX1" fmla="*/ 99504 w 566089"/>
              <a:gd name="connsiteY1" fmla="*/ 207619 h 217144"/>
              <a:gd name="connsiteX2" fmla="*/ 556564 w 566089"/>
              <a:gd name="connsiteY2" fmla="*/ 9525 h 2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6089" h="217144">
                <a:moveTo>
                  <a:pt x="9525" y="207619"/>
                </a:moveTo>
                <a:lnTo>
                  <a:pt x="99504" y="207619"/>
                </a:lnTo>
                <a:lnTo>
                  <a:pt x="556564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3"/>
          <p:cNvSpPr/>
          <p:nvPr/>
        </p:nvSpPr>
        <p:spPr>
          <a:xfrm>
            <a:off x="5372725" y="2925895"/>
            <a:ext cx="751611" cy="80645"/>
          </a:xfrm>
          <a:custGeom>
            <a:avLst/>
            <a:gdLst>
              <a:gd name="connsiteX0" fmla="*/ 9525 w 751611"/>
              <a:gd name="connsiteY0" fmla="*/ 71120 h 80645"/>
              <a:gd name="connsiteX1" fmla="*/ 119036 w 751611"/>
              <a:gd name="connsiteY1" fmla="*/ 71120 h 80645"/>
              <a:gd name="connsiteX2" fmla="*/ 742086 w 751611"/>
              <a:gd name="connsiteY2" fmla="*/ 42278 h 80645"/>
              <a:gd name="connsiteX3" fmla="*/ 741781 w 751611"/>
              <a:gd name="connsiteY3" fmla="*/ 9525 h 80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51611" h="80645">
                <a:moveTo>
                  <a:pt x="9525" y="71120"/>
                </a:moveTo>
                <a:lnTo>
                  <a:pt x="119036" y="71120"/>
                </a:lnTo>
                <a:lnTo>
                  <a:pt x="742086" y="42278"/>
                </a:lnTo>
                <a:lnTo>
                  <a:pt x="741781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3"/>
          <p:cNvSpPr/>
          <p:nvPr/>
        </p:nvSpPr>
        <p:spPr>
          <a:xfrm>
            <a:off x="5774159" y="2513818"/>
            <a:ext cx="406945" cy="327723"/>
          </a:xfrm>
          <a:custGeom>
            <a:avLst/>
            <a:gdLst>
              <a:gd name="connsiteX0" fmla="*/ 47002 w 406945"/>
              <a:gd name="connsiteY0" fmla="*/ 9525 h 327723"/>
              <a:gd name="connsiteX1" fmla="*/ 9525 w 406945"/>
              <a:gd name="connsiteY1" fmla="*/ 62458 h 327723"/>
              <a:gd name="connsiteX2" fmla="*/ 352551 w 406945"/>
              <a:gd name="connsiteY2" fmla="*/ 318198 h 327723"/>
              <a:gd name="connsiteX3" fmla="*/ 397421 w 406945"/>
              <a:gd name="connsiteY3" fmla="*/ 260413 h 327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06945" h="327723">
                <a:moveTo>
                  <a:pt x="47002" y="9525"/>
                </a:moveTo>
                <a:lnTo>
                  <a:pt x="9525" y="62458"/>
                </a:lnTo>
                <a:lnTo>
                  <a:pt x="352551" y="318198"/>
                </a:lnTo>
                <a:lnTo>
                  <a:pt x="397421" y="260413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3"/>
          <p:cNvSpPr/>
          <p:nvPr/>
        </p:nvSpPr>
        <p:spPr>
          <a:xfrm>
            <a:off x="5245852" y="2614631"/>
            <a:ext cx="520103" cy="22745"/>
          </a:xfrm>
          <a:custGeom>
            <a:avLst/>
            <a:gdLst>
              <a:gd name="connsiteX0" fmla="*/ 9525 w 520103"/>
              <a:gd name="connsiteY0" fmla="*/ 13220 h 22745"/>
              <a:gd name="connsiteX1" fmla="*/ 152920 w 520103"/>
              <a:gd name="connsiteY1" fmla="*/ 12445 h 22745"/>
              <a:gd name="connsiteX2" fmla="*/ 510578 w 520103"/>
              <a:gd name="connsiteY2" fmla="*/ 9525 h 22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20103" h="22745">
                <a:moveTo>
                  <a:pt x="9525" y="13220"/>
                </a:moveTo>
                <a:lnTo>
                  <a:pt x="152920" y="12445"/>
                </a:lnTo>
                <a:lnTo>
                  <a:pt x="510578" y="952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696520" y="2247836"/>
            <a:ext cx="1193456" cy="221893"/>
            <a:chOff x="4921629" y="549071"/>
            <a:chExt cx="1193456" cy="221893"/>
          </a:xfrm>
        </p:grpSpPr>
        <p:sp>
          <p:nvSpPr>
            <p:cNvPr id="144" name="Freeform 3"/>
            <p:cNvSpPr/>
            <p:nvPr/>
          </p:nvSpPr>
          <p:spPr>
            <a:xfrm>
              <a:off x="4921629" y="549071"/>
              <a:ext cx="1119111" cy="199783"/>
            </a:xfrm>
            <a:custGeom>
              <a:avLst/>
              <a:gdLst>
                <a:gd name="connsiteX0" fmla="*/ 6350 w 1119111"/>
                <a:gd name="connsiteY0" fmla="*/ 6350 h 199783"/>
                <a:gd name="connsiteX1" fmla="*/ 665607 w 1119111"/>
                <a:gd name="connsiteY1" fmla="*/ 6350 h 199783"/>
                <a:gd name="connsiteX2" fmla="*/ 1085977 w 1119111"/>
                <a:gd name="connsiteY2" fmla="*/ 193433 h 199783"/>
                <a:gd name="connsiteX3" fmla="*/ 1112761 w 1119111"/>
                <a:gd name="connsiteY3" fmla="*/ 167779 h 19978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119111" h="199783">
                  <a:moveTo>
                    <a:pt x="6350" y="6350"/>
                  </a:moveTo>
                  <a:lnTo>
                    <a:pt x="665607" y="6350"/>
                  </a:lnTo>
                  <a:lnTo>
                    <a:pt x="1085977" y="193433"/>
                  </a:lnTo>
                  <a:lnTo>
                    <a:pt x="1112761" y="167779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3"/>
            <p:cNvSpPr/>
            <p:nvPr/>
          </p:nvSpPr>
          <p:spPr>
            <a:xfrm>
              <a:off x="5980669" y="638364"/>
              <a:ext cx="134416" cy="132600"/>
            </a:xfrm>
            <a:custGeom>
              <a:avLst/>
              <a:gdLst>
                <a:gd name="connsiteX0" fmla="*/ 34086 w 134416"/>
                <a:gd name="connsiteY0" fmla="*/ 6350 h 132600"/>
                <a:gd name="connsiteX1" fmla="*/ 6350 w 134416"/>
                <a:gd name="connsiteY1" fmla="*/ 32130 h 132600"/>
                <a:gd name="connsiteX2" fmla="*/ 106832 w 134416"/>
                <a:gd name="connsiteY2" fmla="*/ 126250 h 132600"/>
                <a:gd name="connsiteX3" fmla="*/ 128066 w 134416"/>
                <a:gd name="connsiteY3" fmla="*/ 103746 h 1326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4416" h="132600">
                  <a:moveTo>
                    <a:pt x="34086" y="6350"/>
                  </a:moveTo>
                  <a:lnTo>
                    <a:pt x="6350" y="32130"/>
                  </a:lnTo>
                  <a:lnTo>
                    <a:pt x="106832" y="126250"/>
                  </a:lnTo>
                  <a:lnTo>
                    <a:pt x="128066" y="103746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833889" y="2054027"/>
            <a:ext cx="1495082" cy="775766"/>
            <a:chOff x="5056617" y="352881"/>
            <a:chExt cx="1495082" cy="775766"/>
          </a:xfrm>
        </p:grpSpPr>
        <p:sp>
          <p:nvSpPr>
            <p:cNvPr id="145" name="Freeform 3"/>
            <p:cNvSpPr/>
            <p:nvPr/>
          </p:nvSpPr>
          <p:spPr>
            <a:xfrm>
              <a:off x="6345947" y="352881"/>
              <a:ext cx="205752" cy="775766"/>
            </a:xfrm>
            <a:custGeom>
              <a:avLst/>
              <a:gdLst>
                <a:gd name="connsiteX0" fmla="*/ 70268 w 205752"/>
                <a:gd name="connsiteY0" fmla="*/ 6350 h 775766"/>
                <a:gd name="connsiteX1" fmla="*/ 6350 w 205752"/>
                <a:gd name="connsiteY1" fmla="*/ 17271 h 775766"/>
                <a:gd name="connsiteX2" fmla="*/ 126504 w 205752"/>
                <a:gd name="connsiteY2" fmla="*/ 769416 h 775766"/>
                <a:gd name="connsiteX3" fmla="*/ 199402 w 205752"/>
                <a:gd name="connsiteY3" fmla="*/ 762165 h 7757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05752" h="775766">
                  <a:moveTo>
                    <a:pt x="70268" y="6350"/>
                  </a:moveTo>
                  <a:lnTo>
                    <a:pt x="6350" y="17271"/>
                  </a:lnTo>
                  <a:lnTo>
                    <a:pt x="126504" y="769416"/>
                  </a:lnTo>
                  <a:lnTo>
                    <a:pt x="199402" y="762165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3"/>
            <p:cNvSpPr/>
            <p:nvPr/>
          </p:nvSpPr>
          <p:spPr>
            <a:xfrm>
              <a:off x="5056617" y="378827"/>
              <a:ext cx="1364983" cy="399961"/>
            </a:xfrm>
            <a:custGeom>
              <a:avLst/>
              <a:gdLst>
                <a:gd name="connsiteX0" fmla="*/ 6350 w 1364983"/>
                <a:gd name="connsiteY0" fmla="*/ 6350 h 399961"/>
                <a:gd name="connsiteX1" fmla="*/ 529132 w 1364983"/>
                <a:gd name="connsiteY1" fmla="*/ 6350 h 399961"/>
                <a:gd name="connsiteX2" fmla="*/ 1358633 w 1364983"/>
                <a:gd name="connsiteY2" fmla="*/ 393611 h 39996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364983" h="399961">
                  <a:moveTo>
                    <a:pt x="6350" y="6350"/>
                  </a:moveTo>
                  <a:lnTo>
                    <a:pt x="529132" y="6350"/>
                  </a:lnTo>
                  <a:lnTo>
                    <a:pt x="1358633" y="39361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328764" y="2514599"/>
            <a:ext cx="846784" cy="386499"/>
            <a:chOff x="5551492" y="813453"/>
            <a:chExt cx="846784" cy="386499"/>
          </a:xfrm>
        </p:grpSpPr>
        <p:sp>
          <p:nvSpPr>
            <p:cNvPr id="146" name="Freeform 3"/>
            <p:cNvSpPr/>
            <p:nvPr/>
          </p:nvSpPr>
          <p:spPr>
            <a:xfrm>
              <a:off x="5997681" y="813453"/>
              <a:ext cx="400595" cy="321373"/>
            </a:xfrm>
            <a:custGeom>
              <a:avLst/>
              <a:gdLst>
                <a:gd name="connsiteX0" fmla="*/ 43827 w 400595"/>
                <a:gd name="connsiteY0" fmla="*/ 6350 h 321373"/>
                <a:gd name="connsiteX1" fmla="*/ 6350 w 400595"/>
                <a:gd name="connsiteY1" fmla="*/ 59283 h 321373"/>
                <a:gd name="connsiteX2" fmla="*/ 349376 w 400595"/>
                <a:gd name="connsiteY2" fmla="*/ 315023 h 321373"/>
                <a:gd name="connsiteX3" fmla="*/ 394246 w 400595"/>
                <a:gd name="connsiteY3" fmla="*/ 257238 h 32137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00595" h="321373">
                  <a:moveTo>
                    <a:pt x="43827" y="6350"/>
                  </a:moveTo>
                  <a:lnTo>
                    <a:pt x="6350" y="59283"/>
                  </a:lnTo>
                  <a:lnTo>
                    <a:pt x="349376" y="315023"/>
                  </a:lnTo>
                  <a:lnTo>
                    <a:pt x="394246" y="25723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3"/>
            <p:cNvSpPr/>
            <p:nvPr/>
          </p:nvSpPr>
          <p:spPr>
            <a:xfrm>
              <a:off x="5551492" y="989882"/>
              <a:ext cx="623125" cy="210070"/>
            </a:xfrm>
            <a:custGeom>
              <a:avLst/>
              <a:gdLst>
                <a:gd name="connsiteX0" fmla="*/ 6350 w 623125"/>
                <a:gd name="connsiteY0" fmla="*/ 203720 h 210070"/>
                <a:gd name="connsiteX1" fmla="*/ 164033 w 623125"/>
                <a:gd name="connsiteY1" fmla="*/ 203720 h 210070"/>
                <a:gd name="connsiteX2" fmla="*/ 616775 w 623125"/>
                <a:gd name="connsiteY2" fmla="*/ 6350 h 21007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23125" h="210070">
                  <a:moveTo>
                    <a:pt x="6350" y="203720"/>
                  </a:moveTo>
                  <a:lnTo>
                    <a:pt x="164033" y="203720"/>
                  </a:lnTo>
                  <a:lnTo>
                    <a:pt x="616775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297173" y="2889776"/>
            <a:ext cx="872375" cy="113589"/>
            <a:chOff x="5519901" y="1188630"/>
            <a:chExt cx="872375" cy="113589"/>
          </a:xfrm>
        </p:grpSpPr>
        <p:sp>
          <p:nvSpPr>
            <p:cNvPr id="147" name="Freeform 3"/>
            <p:cNvSpPr/>
            <p:nvPr/>
          </p:nvSpPr>
          <p:spPr>
            <a:xfrm>
              <a:off x="6282167" y="1188630"/>
              <a:ext cx="110109" cy="51981"/>
            </a:xfrm>
            <a:custGeom>
              <a:avLst/>
              <a:gdLst>
                <a:gd name="connsiteX0" fmla="*/ 9753 w 110109"/>
                <a:gd name="connsiteY0" fmla="*/ 6350 h 51981"/>
                <a:gd name="connsiteX1" fmla="*/ 6350 w 110109"/>
                <a:gd name="connsiteY1" fmla="*/ 39763 h 51981"/>
                <a:gd name="connsiteX2" fmla="*/ 101053 w 110109"/>
                <a:gd name="connsiteY2" fmla="*/ 45631 h 51981"/>
                <a:gd name="connsiteX3" fmla="*/ 103759 w 110109"/>
                <a:gd name="connsiteY3" fmla="*/ 14782 h 5198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10109" h="51981">
                  <a:moveTo>
                    <a:pt x="9753" y="6350"/>
                  </a:moveTo>
                  <a:lnTo>
                    <a:pt x="6350" y="39763"/>
                  </a:lnTo>
                  <a:lnTo>
                    <a:pt x="101053" y="45631"/>
                  </a:lnTo>
                  <a:lnTo>
                    <a:pt x="103759" y="1478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"/>
            <p:cNvSpPr/>
            <p:nvPr/>
          </p:nvSpPr>
          <p:spPr>
            <a:xfrm>
              <a:off x="5519901" y="1227924"/>
              <a:ext cx="823988" cy="74295"/>
            </a:xfrm>
            <a:custGeom>
              <a:avLst/>
              <a:gdLst>
                <a:gd name="connsiteX0" fmla="*/ 6350 w 823988"/>
                <a:gd name="connsiteY0" fmla="*/ 67945 h 74295"/>
                <a:gd name="connsiteX1" fmla="*/ 115861 w 823988"/>
                <a:gd name="connsiteY1" fmla="*/ 67945 h 74295"/>
                <a:gd name="connsiteX2" fmla="*/ 817638 w 823988"/>
                <a:gd name="connsiteY2" fmla="*/ 39103 h 74295"/>
                <a:gd name="connsiteX3" fmla="*/ 817333 w 823988"/>
                <a:gd name="connsiteY3" fmla="*/ 6350 h 7429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823988" h="74295">
                  <a:moveTo>
                    <a:pt x="6350" y="67945"/>
                  </a:moveTo>
                  <a:lnTo>
                    <a:pt x="115861" y="67945"/>
                  </a:lnTo>
                  <a:lnTo>
                    <a:pt x="817638" y="39103"/>
                  </a:lnTo>
                  <a:lnTo>
                    <a:pt x="817333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2" name="Freeform 3"/>
          <p:cNvSpPr/>
          <p:nvPr/>
        </p:nvSpPr>
        <p:spPr>
          <a:xfrm>
            <a:off x="5130784" y="2615425"/>
            <a:ext cx="629615" cy="16395"/>
          </a:xfrm>
          <a:custGeom>
            <a:avLst/>
            <a:gdLst>
              <a:gd name="connsiteX0" fmla="*/ 6350 w 629615"/>
              <a:gd name="connsiteY0" fmla="*/ 10045 h 16395"/>
              <a:gd name="connsiteX1" fmla="*/ 265607 w 629615"/>
              <a:gd name="connsiteY1" fmla="*/ 9270 h 16395"/>
              <a:gd name="connsiteX2" fmla="*/ 623265 w 629615"/>
              <a:gd name="connsiteY2" fmla="*/ 6350 h 16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9615" h="16395">
                <a:moveTo>
                  <a:pt x="6350" y="10045"/>
                </a:moveTo>
                <a:lnTo>
                  <a:pt x="265607" y="9270"/>
                </a:lnTo>
                <a:lnTo>
                  <a:pt x="62326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3"/>
          <p:cNvSpPr/>
          <p:nvPr/>
        </p:nvSpPr>
        <p:spPr>
          <a:xfrm>
            <a:off x="4514923" y="3045910"/>
            <a:ext cx="1778596" cy="698449"/>
          </a:xfrm>
          <a:custGeom>
            <a:avLst/>
            <a:gdLst>
              <a:gd name="connsiteX0" fmla="*/ 6350 w 1778596"/>
              <a:gd name="connsiteY0" fmla="*/ 692099 h 698449"/>
              <a:gd name="connsiteX1" fmla="*/ 403174 w 1778596"/>
              <a:gd name="connsiteY1" fmla="*/ 692099 h 698449"/>
              <a:gd name="connsiteX2" fmla="*/ 1772247 w 1778596"/>
              <a:gd name="connsiteY2" fmla="*/ 6350 h 698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8596" h="698449">
                <a:moveTo>
                  <a:pt x="6350" y="692099"/>
                </a:moveTo>
                <a:lnTo>
                  <a:pt x="403174" y="692099"/>
                </a:lnTo>
                <a:lnTo>
                  <a:pt x="177224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Freeform 3"/>
          <p:cNvSpPr/>
          <p:nvPr/>
        </p:nvSpPr>
        <p:spPr>
          <a:xfrm>
            <a:off x="4512663" y="3004851"/>
            <a:ext cx="1656117" cy="593242"/>
          </a:xfrm>
          <a:custGeom>
            <a:avLst/>
            <a:gdLst>
              <a:gd name="connsiteX0" fmla="*/ 6350 w 1656117"/>
              <a:gd name="connsiteY0" fmla="*/ 586892 h 593242"/>
              <a:gd name="connsiteX1" fmla="*/ 407987 w 1656117"/>
              <a:gd name="connsiteY1" fmla="*/ 586892 h 593242"/>
              <a:gd name="connsiteX2" fmla="*/ 1649767 w 1656117"/>
              <a:gd name="connsiteY2" fmla="*/ 6350 h 593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56117" h="593242">
                <a:moveTo>
                  <a:pt x="6350" y="586892"/>
                </a:moveTo>
                <a:lnTo>
                  <a:pt x="407987" y="586892"/>
                </a:lnTo>
                <a:lnTo>
                  <a:pt x="164976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3"/>
          <p:cNvSpPr/>
          <p:nvPr/>
        </p:nvSpPr>
        <p:spPr>
          <a:xfrm>
            <a:off x="4557671" y="3087357"/>
            <a:ext cx="1986077" cy="806881"/>
          </a:xfrm>
          <a:custGeom>
            <a:avLst/>
            <a:gdLst>
              <a:gd name="connsiteX0" fmla="*/ 6350 w 1986077"/>
              <a:gd name="connsiteY0" fmla="*/ 800531 h 806881"/>
              <a:gd name="connsiteX1" fmla="*/ 375132 w 1986077"/>
              <a:gd name="connsiteY1" fmla="*/ 800531 h 806881"/>
              <a:gd name="connsiteX2" fmla="*/ 1979726 w 1986077"/>
              <a:gd name="connsiteY2" fmla="*/ 6350 h 806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6077" h="806881">
                <a:moveTo>
                  <a:pt x="6350" y="800531"/>
                </a:moveTo>
                <a:lnTo>
                  <a:pt x="375132" y="800531"/>
                </a:lnTo>
                <a:lnTo>
                  <a:pt x="197972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2" name="Freeform 3"/>
          <p:cNvSpPr/>
          <p:nvPr/>
        </p:nvSpPr>
        <p:spPr>
          <a:xfrm>
            <a:off x="3070597" y="2418111"/>
            <a:ext cx="392010" cy="448640"/>
          </a:xfrm>
          <a:custGeom>
            <a:avLst/>
            <a:gdLst>
              <a:gd name="connsiteX0" fmla="*/ 332867 w 392010"/>
              <a:gd name="connsiteY0" fmla="*/ 6350 h 448640"/>
              <a:gd name="connsiteX1" fmla="*/ 385660 w 392010"/>
              <a:gd name="connsiteY1" fmla="*/ 50228 h 448640"/>
              <a:gd name="connsiteX2" fmla="*/ 59144 w 392010"/>
              <a:gd name="connsiteY2" fmla="*/ 442290 h 448640"/>
              <a:gd name="connsiteX3" fmla="*/ 6350 w 392010"/>
              <a:gd name="connsiteY3" fmla="*/ 398424 h 448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2010" h="448640">
                <a:moveTo>
                  <a:pt x="332867" y="6350"/>
                </a:moveTo>
                <a:lnTo>
                  <a:pt x="385660" y="50228"/>
                </a:lnTo>
                <a:lnTo>
                  <a:pt x="59144" y="442290"/>
                </a:lnTo>
                <a:lnTo>
                  <a:pt x="6350" y="39842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3" name="Freeform 3"/>
          <p:cNvSpPr/>
          <p:nvPr/>
        </p:nvSpPr>
        <p:spPr>
          <a:xfrm>
            <a:off x="3053186" y="2925959"/>
            <a:ext cx="117017" cy="86855"/>
          </a:xfrm>
          <a:custGeom>
            <a:avLst/>
            <a:gdLst>
              <a:gd name="connsiteX0" fmla="*/ 6350 w 117017"/>
              <a:gd name="connsiteY0" fmla="*/ 49949 h 86855"/>
              <a:gd name="connsiteX1" fmla="*/ 20294 w 117017"/>
              <a:gd name="connsiteY1" fmla="*/ 80505 h 86855"/>
              <a:gd name="connsiteX2" fmla="*/ 110667 w 117017"/>
              <a:gd name="connsiteY2" fmla="*/ 34328 h 86855"/>
              <a:gd name="connsiteX3" fmla="*/ 97370 w 117017"/>
              <a:gd name="connsiteY3" fmla="*/ 6350 h 86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7017" h="86855">
                <a:moveTo>
                  <a:pt x="6350" y="49949"/>
                </a:moveTo>
                <a:lnTo>
                  <a:pt x="20294" y="80505"/>
                </a:lnTo>
                <a:lnTo>
                  <a:pt x="110667" y="34328"/>
                </a:lnTo>
                <a:lnTo>
                  <a:pt x="9737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4" name="Freeform 3"/>
          <p:cNvSpPr/>
          <p:nvPr/>
        </p:nvSpPr>
        <p:spPr>
          <a:xfrm>
            <a:off x="3008444" y="3103302"/>
            <a:ext cx="1021130" cy="642175"/>
          </a:xfrm>
          <a:custGeom>
            <a:avLst/>
            <a:gdLst>
              <a:gd name="connsiteX0" fmla="*/ 6350 w 1021130"/>
              <a:gd name="connsiteY0" fmla="*/ 6350 h 642175"/>
              <a:gd name="connsiteX1" fmla="*/ 878624 w 1021130"/>
              <a:gd name="connsiteY1" fmla="*/ 635825 h 642175"/>
              <a:gd name="connsiteX2" fmla="*/ 1014780 w 1021130"/>
              <a:gd name="connsiteY2" fmla="*/ 635825 h 642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1130" h="642175">
                <a:moveTo>
                  <a:pt x="6350" y="6350"/>
                </a:moveTo>
                <a:lnTo>
                  <a:pt x="878624" y="635825"/>
                </a:lnTo>
                <a:lnTo>
                  <a:pt x="1014780" y="6358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5" name="Freeform 3"/>
          <p:cNvSpPr/>
          <p:nvPr/>
        </p:nvSpPr>
        <p:spPr>
          <a:xfrm>
            <a:off x="3081380" y="3092075"/>
            <a:ext cx="948194" cy="503034"/>
          </a:xfrm>
          <a:custGeom>
            <a:avLst/>
            <a:gdLst>
              <a:gd name="connsiteX0" fmla="*/ 6350 w 948194"/>
              <a:gd name="connsiteY0" fmla="*/ 6350 h 503034"/>
              <a:gd name="connsiteX1" fmla="*/ 805688 w 948194"/>
              <a:gd name="connsiteY1" fmla="*/ 496684 h 503034"/>
              <a:gd name="connsiteX2" fmla="*/ 941844 w 948194"/>
              <a:gd name="connsiteY2" fmla="*/ 496684 h 5030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8194" h="503034">
                <a:moveTo>
                  <a:pt x="6350" y="6350"/>
                </a:moveTo>
                <a:lnTo>
                  <a:pt x="805688" y="496684"/>
                </a:lnTo>
                <a:lnTo>
                  <a:pt x="941844" y="49668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6" name="Freeform 3"/>
          <p:cNvSpPr/>
          <p:nvPr/>
        </p:nvSpPr>
        <p:spPr>
          <a:xfrm>
            <a:off x="3567409" y="2560961"/>
            <a:ext cx="459917" cy="62966"/>
          </a:xfrm>
          <a:custGeom>
            <a:avLst/>
            <a:gdLst>
              <a:gd name="connsiteX0" fmla="*/ 453567 w 459917"/>
              <a:gd name="connsiteY0" fmla="*/ 56616 h 62966"/>
              <a:gd name="connsiteX1" fmla="*/ 312318 w 459917"/>
              <a:gd name="connsiteY1" fmla="*/ 56616 h 62966"/>
              <a:gd name="connsiteX2" fmla="*/ 6350 w 459917"/>
              <a:gd name="connsiteY2" fmla="*/ 6350 h 62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9917" h="62966">
                <a:moveTo>
                  <a:pt x="453567" y="56616"/>
                </a:moveTo>
                <a:lnTo>
                  <a:pt x="312318" y="5661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7" name="Freeform 3"/>
          <p:cNvSpPr/>
          <p:nvPr/>
        </p:nvSpPr>
        <p:spPr>
          <a:xfrm>
            <a:off x="3285050" y="2664021"/>
            <a:ext cx="827773" cy="231101"/>
          </a:xfrm>
          <a:custGeom>
            <a:avLst/>
            <a:gdLst>
              <a:gd name="connsiteX0" fmla="*/ 821423 w 827773"/>
              <a:gd name="connsiteY0" fmla="*/ 224751 h 231101"/>
              <a:gd name="connsiteX1" fmla="*/ 585470 w 827773"/>
              <a:gd name="connsiteY1" fmla="*/ 224751 h 231101"/>
              <a:gd name="connsiteX2" fmla="*/ 6350 w 827773"/>
              <a:gd name="connsiteY2" fmla="*/ 6350 h 231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7773" h="231101">
                <a:moveTo>
                  <a:pt x="821423" y="224751"/>
                </a:moveTo>
                <a:lnTo>
                  <a:pt x="585470" y="224751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2870738" y="2044528"/>
            <a:ext cx="1158836" cy="783793"/>
            <a:chOff x="3093466" y="343382"/>
            <a:chExt cx="1158836" cy="783793"/>
          </a:xfrm>
        </p:grpSpPr>
        <p:sp>
          <p:nvSpPr>
            <p:cNvPr id="211" name="Freeform 3"/>
            <p:cNvSpPr/>
            <p:nvPr/>
          </p:nvSpPr>
          <p:spPr>
            <a:xfrm>
              <a:off x="3093466" y="343382"/>
              <a:ext cx="274726" cy="783793"/>
            </a:xfrm>
            <a:custGeom>
              <a:avLst/>
              <a:gdLst>
                <a:gd name="connsiteX0" fmla="*/ 201929 w 274726"/>
                <a:gd name="connsiteY0" fmla="*/ 6350 h 783793"/>
                <a:gd name="connsiteX1" fmla="*/ 268376 w 274726"/>
                <a:gd name="connsiteY1" fmla="*/ 23520 h 783793"/>
                <a:gd name="connsiteX2" fmla="*/ 72808 w 274726"/>
                <a:gd name="connsiteY2" fmla="*/ 777443 h 783793"/>
                <a:gd name="connsiteX3" fmla="*/ 6350 w 274726"/>
                <a:gd name="connsiteY3" fmla="*/ 760247 h 78379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74726" h="783793">
                  <a:moveTo>
                    <a:pt x="201929" y="6350"/>
                  </a:moveTo>
                  <a:lnTo>
                    <a:pt x="268376" y="23520"/>
                  </a:lnTo>
                  <a:lnTo>
                    <a:pt x="72808" y="777443"/>
                  </a:lnTo>
                  <a:lnTo>
                    <a:pt x="6350" y="760247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"/>
            <p:cNvSpPr/>
            <p:nvPr/>
          </p:nvSpPr>
          <p:spPr>
            <a:xfrm>
              <a:off x="3284677" y="374865"/>
              <a:ext cx="967625" cy="269024"/>
            </a:xfrm>
            <a:custGeom>
              <a:avLst/>
              <a:gdLst>
                <a:gd name="connsiteX0" fmla="*/ 961275 w 967625"/>
                <a:gd name="connsiteY0" fmla="*/ 6350 h 269024"/>
                <a:gd name="connsiteX1" fmla="*/ 742314 w 967625"/>
                <a:gd name="connsiteY1" fmla="*/ 6350 h 269024"/>
                <a:gd name="connsiteX2" fmla="*/ 6350 w 967625"/>
                <a:gd name="connsiteY2" fmla="*/ 262674 h 2690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67625" h="269024">
                  <a:moveTo>
                    <a:pt x="961275" y="6350"/>
                  </a:moveTo>
                  <a:lnTo>
                    <a:pt x="742314" y="6350"/>
                  </a:lnTo>
                  <a:lnTo>
                    <a:pt x="6350" y="26267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3414412" y="2249684"/>
            <a:ext cx="606158" cy="212432"/>
            <a:chOff x="3637140" y="548538"/>
            <a:chExt cx="606158" cy="212432"/>
          </a:xfrm>
        </p:grpSpPr>
        <p:sp>
          <p:nvSpPr>
            <p:cNvPr id="210" name="Freeform 3"/>
            <p:cNvSpPr/>
            <p:nvPr/>
          </p:nvSpPr>
          <p:spPr>
            <a:xfrm>
              <a:off x="3637140" y="550214"/>
              <a:ext cx="194144" cy="210756"/>
            </a:xfrm>
            <a:custGeom>
              <a:avLst/>
              <a:gdLst>
                <a:gd name="connsiteX0" fmla="*/ 9525 w 194144"/>
                <a:gd name="connsiteY0" fmla="*/ 155587 h 210756"/>
                <a:gd name="connsiteX1" fmla="*/ 60807 w 194144"/>
                <a:gd name="connsiteY1" fmla="*/ 201231 h 210756"/>
                <a:gd name="connsiteX2" fmla="*/ 184619 w 194144"/>
                <a:gd name="connsiteY2" fmla="*/ 55143 h 210756"/>
                <a:gd name="connsiteX3" fmla="*/ 133324 w 194144"/>
                <a:gd name="connsiteY3" fmla="*/ 9525 h 21075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94144" h="210756">
                  <a:moveTo>
                    <a:pt x="9525" y="155587"/>
                  </a:moveTo>
                  <a:lnTo>
                    <a:pt x="60807" y="201231"/>
                  </a:lnTo>
                  <a:lnTo>
                    <a:pt x="184619" y="55143"/>
                  </a:lnTo>
                  <a:lnTo>
                    <a:pt x="133324" y="952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"/>
            <p:cNvSpPr/>
            <p:nvPr/>
          </p:nvSpPr>
          <p:spPr>
            <a:xfrm>
              <a:off x="3740442" y="548538"/>
              <a:ext cx="502856" cy="174459"/>
            </a:xfrm>
            <a:custGeom>
              <a:avLst/>
              <a:gdLst>
                <a:gd name="connsiteX0" fmla="*/ 496506 w 502856"/>
                <a:gd name="connsiteY0" fmla="*/ 6350 h 174459"/>
                <a:gd name="connsiteX1" fmla="*/ 359384 w 502856"/>
                <a:gd name="connsiteY1" fmla="*/ 6350 h 174459"/>
                <a:gd name="connsiteX2" fmla="*/ 38100 w 502856"/>
                <a:gd name="connsiteY2" fmla="*/ 168109 h 174459"/>
                <a:gd name="connsiteX3" fmla="*/ 6350 w 502856"/>
                <a:gd name="connsiteY3" fmla="*/ 142366 h 1744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02856" h="174459">
                  <a:moveTo>
                    <a:pt x="496506" y="6350"/>
                  </a:moveTo>
                  <a:lnTo>
                    <a:pt x="359384" y="6350"/>
                  </a:lnTo>
                  <a:lnTo>
                    <a:pt x="38100" y="168109"/>
                  </a:lnTo>
                  <a:lnTo>
                    <a:pt x="6350" y="142366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0" name="Freeform 3"/>
          <p:cNvSpPr/>
          <p:nvPr/>
        </p:nvSpPr>
        <p:spPr>
          <a:xfrm>
            <a:off x="3117841" y="2975654"/>
            <a:ext cx="988225" cy="44234"/>
          </a:xfrm>
          <a:custGeom>
            <a:avLst/>
            <a:gdLst>
              <a:gd name="connsiteX0" fmla="*/ 981875 w 988225"/>
              <a:gd name="connsiteY0" fmla="*/ 22415 h 44234"/>
              <a:gd name="connsiteX1" fmla="*/ 757936 w 988225"/>
              <a:gd name="connsiteY1" fmla="*/ 22415 h 44234"/>
              <a:gd name="connsiteX2" fmla="*/ 22123 w 988225"/>
              <a:gd name="connsiteY2" fmla="*/ 37884 h 44234"/>
              <a:gd name="connsiteX3" fmla="*/ 6350 w 988225"/>
              <a:gd name="connsiteY3" fmla="*/ 6350 h 442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88225" h="44234">
                <a:moveTo>
                  <a:pt x="981875" y="22415"/>
                </a:moveTo>
                <a:lnTo>
                  <a:pt x="757936" y="22415"/>
                </a:lnTo>
                <a:lnTo>
                  <a:pt x="22123" y="3788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1" name="Freeform 3"/>
          <p:cNvSpPr/>
          <p:nvPr/>
        </p:nvSpPr>
        <p:spPr>
          <a:xfrm>
            <a:off x="2777824" y="3002819"/>
            <a:ext cx="1249502" cy="883450"/>
          </a:xfrm>
          <a:custGeom>
            <a:avLst/>
            <a:gdLst>
              <a:gd name="connsiteX0" fmla="*/ 6350 w 1249502"/>
              <a:gd name="connsiteY0" fmla="*/ 6350 h 883450"/>
              <a:gd name="connsiteX1" fmla="*/ 1122210 w 1249502"/>
              <a:gd name="connsiteY1" fmla="*/ 877100 h 883450"/>
              <a:gd name="connsiteX2" fmla="*/ 1243152 w 1249502"/>
              <a:gd name="connsiteY2" fmla="*/ 877100 h 883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9502" h="883450">
                <a:moveTo>
                  <a:pt x="6350" y="6350"/>
                </a:moveTo>
                <a:lnTo>
                  <a:pt x="1122210" y="877100"/>
                </a:lnTo>
                <a:lnTo>
                  <a:pt x="1243152" y="8771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Structure of a Hair Follicle</a:t>
            </a:r>
          </a:p>
        </p:txBody>
      </p:sp>
      <p:sp>
        <p:nvSpPr>
          <p:cNvPr id="56323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915400" cy="535146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dirty="0" smtClean="0"/>
              <a:t>Extends from epidermal surface to dermis</a:t>
            </a:r>
          </a:p>
          <a:p>
            <a:pPr>
              <a:spcBef>
                <a:spcPts val="200"/>
              </a:spcBef>
            </a:pPr>
            <a:r>
              <a:rPr lang="en-US" altLang="en-US" b="1" dirty="0" smtClean="0"/>
              <a:t>Hair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bulb</a:t>
            </a:r>
            <a:r>
              <a:rPr lang="en-US" altLang="en-US" dirty="0" smtClean="0"/>
              <a:t>: expanded area at deep end of follicle</a:t>
            </a:r>
          </a:p>
          <a:p>
            <a:pPr>
              <a:spcBef>
                <a:spcPts val="200"/>
              </a:spcBef>
            </a:pPr>
            <a:r>
              <a:rPr lang="en-US" altLang="en-US" b="1" dirty="0" smtClean="0"/>
              <a:t>Hair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follicle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receptor</a:t>
            </a:r>
            <a:r>
              <a:rPr lang="en-US" altLang="en-US" dirty="0" smtClean="0"/>
              <a:t> (or </a:t>
            </a:r>
            <a:r>
              <a:rPr lang="en-US" altLang="en-US" b="1" dirty="0" smtClean="0"/>
              <a:t>root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hair</a:t>
            </a:r>
            <a:r>
              <a:rPr lang="en-US" altLang="en-US" dirty="0" smtClean="0"/>
              <a:t> plexus): sensory nerve endings that wrap around bulb 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/>
              <a:t>Hair is considered a sensory touch receptor</a:t>
            </a:r>
          </a:p>
          <a:p>
            <a:pPr>
              <a:spcBef>
                <a:spcPts val="200"/>
              </a:spcBef>
            </a:pPr>
            <a:r>
              <a:rPr lang="en-US" altLang="en-US" dirty="0" smtClean="0"/>
              <a:t>Wall of follicle composed of:</a:t>
            </a:r>
          </a:p>
          <a:p>
            <a:pPr lvl="1">
              <a:spcBef>
                <a:spcPts val="200"/>
              </a:spcBef>
            </a:pPr>
            <a:r>
              <a:rPr lang="en-US" altLang="en-US" b="1" dirty="0" smtClean="0"/>
              <a:t>Peripheral connective tissue sheath</a:t>
            </a:r>
          </a:p>
          <a:p>
            <a:pPr lvl="2">
              <a:spcBef>
                <a:spcPts val="200"/>
              </a:spcBef>
            </a:pPr>
            <a:r>
              <a:rPr lang="en-US" altLang="en-US" dirty="0" smtClean="0"/>
              <a:t>Derived from dermis</a:t>
            </a:r>
          </a:p>
          <a:p>
            <a:pPr lvl="2">
              <a:spcBef>
                <a:spcPts val="200"/>
              </a:spcBef>
            </a:pPr>
            <a:r>
              <a:rPr lang="en-US" altLang="en-US" dirty="0" smtClean="0"/>
              <a:t>Also called </a:t>
            </a:r>
            <a:r>
              <a:rPr lang="en-US" altLang="en-US" i="1" dirty="0" smtClean="0"/>
              <a:t>fibrous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sheath</a:t>
            </a:r>
          </a:p>
          <a:p>
            <a:pPr lvl="1">
              <a:spcBef>
                <a:spcPts val="200"/>
              </a:spcBef>
            </a:pPr>
            <a:r>
              <a:rPr lang="en-US" altLang="en-US" i="1" dirty="0" smtClean="0"/>
              <a:t>Glassy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membrane</a:t>
            </a:r>
            <a:r>
              <a:rPr lang="en-US" altLang="en-US" dirty="0" smtClean="0"/>
              <a:t>: thickened basal lamina</a:t>
            </a:r>
          </a:p>
          <a:p>
            <a:pPr lvl="1">
              <a:spcBef>
                <a:spcPts val="200"/>
              </a:spcBef>
            </a:pPr>
            <a:r>
              <a:rPr lang="en-US" altLang="en-US" b="1" dirty="0" smtClean="0"/>
              <a:t>Epithelial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root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sheath</a:t>
            </a:r>
          </a:p>
          <a:p>
            <a:pPr lvl="2">
              <a:spcBef>
                <a:spcPts val="200"/>
              </a:spcBef>
            </a:pPr>
            <a:r>
              <a:rPr lang="en-US" altLang="en-US" dirty="0" smtClean="0"/>
              <a:t>Derived from epidermis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a Hair </a:t>
            </a:r>
            <a:r>
              <a:rPr lang="en-US" altLang="en-US" dirty="0" smtClean="0"/>
              <a:t>Follicle (cont.)</a:t>
            </a:r>
            <a:endParaRPr lang="en-US" dirty="0"/>
          </a:p>
        </p:txBody>
      </p:sp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Hair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matrix</a:t>
            </a:r>
            <a:r>
              <a:rPr lang="en-US" altLang="en-US" dirty="0" smtClean="0"/>
              <a:t>: actively dividing area of bulb that produces hair cells</a:t>
            </a:r>
          </a:p>
          <a:p>
            <a:pPr lvl="1"/>
            <a:r>
              <a:rPr lang="en-US" altLang="en-US" dirty="0" smtClean="0"/>
              <a:t>As matrix makes new cells, it pushes older ones upward</a:t>
            </a:r>
          </a:p>
          <a:p>
            <a:r>
              <a:rPr lang="en-US" altLang="en-US" b="1" dirty="0" err="1" smtClean="0"/>
              <a:t>Arrector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pili</a:t>
            </a:r>
            <a:r>
              <a:rPr lang="en-US" altLang="en-US" dirty="0" smtClean="0"/>
              <a:t>: small band of smooth muscle attached to follicle</a:t>
            </a:r>
          </a:p>
          <a:p>
            <a:pPr lvl="1"/>
            <a:r>
              <a:rPr lang="en-US" altLang="en-US" dirty="0" smtClean="0"/>
              <a:t>Responsible for “goose bumps”</a:t>
            </a:r>
          </a:p>
          <a:p>
            <a:r>
              <a:rPr lang="en-US" altLang="en-US" i="1" dirty="0" smtClean="0"/>
              <a:t>Hair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papilla</a:t>
            </a:r>
          </a:p>
          <a:p>
            <a:pPr lvl="1"/>
            <a:r>
              <a:rPr lang="en-US" altLang="en-US" dirty="0" smtClean="0"/>
              <a:t>Dermal tissue containing a knot of capillaries that supplies nutrients to growing hair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Skin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9819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0" y="1363915"/>
            <a:ext cx="6324600" cy="3910584"/>
            <a:chOff x="1371600" y="2743200"/>
            <a:chExt cx="6324600" cy="3910584"/>
          </a:xfrm>
        </p:grpSpPr>
        <p:pic>
          <p:nvPicPr>
            <p:cNvPr id="120" name="Picture 119" descr="12-figure_05_06_unlabeled.jpg"/>
            <p:cNvPicPr>
              <a:picLocks noChangeAspect="1"/>
            </p:cNvPicPr>
            <p:nvPr/>
          </p:nvPicPr>
          <p:blipFill rotWithShape="1">
            <a:blip r:embed="rId3"/>
            <a:srcRect l="9150" t="41730" r="8129"/>
            <a:stretch/>
          </p:blipFill>
          <p:spPr>
            <a:xfrm>
              <a:off x="1524000" y="2895600"/>
              <a:ext cx="6172200" cy="375818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371600" y="2743200"/>
              <a:ext cx="1293810" cy="120816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5.6cd </a:t>
            </a:r>
            <a:r>
              <a:rPr lang="en-US" dirty="0">
                <a:latin typeface="Arial" pitchFamily="34" charset="0"/>
                <a:cs typeface="Arial" pitchFamily="34" charset="0"/>
              </a:rPr>
              <a:t>Skin appendages: Structure of a hair and hair follicle.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102" name="TextBox 29"/>
          <p:cNvSpPr txBox="1">
            <a:spLocks noChangeArrowheads="1"/>
          </p:cNvSpPr>
          <p:nvPr/>
        </p:nvSpPr>
        <p:spPr bwMode="auto">
          <a:xfrm>
            <a:off x="4283895" y="1643393"/>
            <a:ext cx="7630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Follicle wall</a:t>
            </a:r>
          </a:p>
        </p:txBody>
      </p:sp>
      <p:sp>
        <p:nvSpPr>
          <p:cNvPr id="103" name="TextBox 30"/>
          <p:cNvSpPr txBox="1">
            <a:spLocks noChangeArrowheads="1"/>
          </p:cNvSpPr>
          <p:nvPr/>
        </p:nvSpPr>
        <p:spPr bwMode="auto">
          <a:xfrm>
            <a:off x="4278340" y="1880723"/>
            <a:ext cx="104195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137160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Peripheral</a:t>
            </a:r>
          </a:p>
          <a:p>
            <a:pPr indent="73152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 tissue</a:t>
            </a:r>
          </a:p>
          <a:p>
            <a:pPr indent="73152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(fibrous) sheath</a:t>
            </a:r>
          </a:p>
        </p:txBody>
      </p:sp>
      <p:sp>
        <p:nvSpPr>
          <p:cNvPr id="104" name="TextBox 33"/>
          <p:cNvSpPr txBox="1">
            <a:spLocks noChangeArrowheads="1"/>
          </p:cNvSpPr>
          <p:nvPr/>
        </p:nvSpPr>
        <p:spPr bwMode="auto">
          <a:xfrm>
            <a:off x="4275959" y="2229181"/>
            <a:ext cx="10659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Glassy membrane</a:t>
            </a:r>
          </a:p>
        </p:txBody>
      </p:sp>
      <p:sp>
        <p:nvSpPr>
          <p:cNvPr id="105" name="TextBox 34"/>
          <p:cNvSpPr txBox="1">
            <a:spLocks noChangeArrowheads="1"/>
          </p:cNvSpPr>
          <p:nvPr/>
        </p:nvSpPr>
        <p:spPr bwMode="auto">
          <a:xfrm>
            <a:off x="4292626" y="2454607"/>
            <a:ext cx="12455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Epithelial root sheath</a:t>
            </a:r>
          </a:p>
        </p:txBody>
      </p:sp>
      <p:sp>
        <p:nvSpPr>
          <p:cNvPr id="106" name="TextBox 35"/>
          <p:cNvSpPr txBox="1">
            <a:spLocks noChangeArrowheads="1"/>
          </p:cNvSpPr>
          <p:nvPr/>
        </p:nvSpPr>
        <p:spPr bwMode="auto">
          <a:xfrm>
            <a:off x="4361683" y="2572081"/>
            <a:ext cx="11878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External root sheath</a:t>
            </a:r>
          </a:p>
        </p:txBody>
      </p:sp>
      <p:sp>
        <p:nvSpPr>
          <p:cNvPr id="107" name="TextBox 36"/>
          <p:cNvSpPr txBox="1">
            <a:spLocks noChangeArrowheads="1"/>
          </p:cNvSpPr>
          <p:nvPr/>
        </p:nvSpPr>
        <p:spPr bwMode="auto">
          <a:xfrm>
            <a:off x="4368826" y="2686380"/>
            <a:ext cx="11493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Internal root sheath</a:t>
            </a:r>
          </a:p>
        </p:txBody>
      </p:sp>
      <p:sp>
        <p:nvSpPr>
          <p:cNvPr id="108" name="TextBox 37"/>
          <p:cNvSpPr txBox="1">
            <a:spLocks noChangeArrowheads="1"/>
          </p:cNvSpPr>
          <p:nvPr/>
        </p:nvSpPr>
        <p:spPr bwMode="auto">
          <a:xfrm>
            <a:off x="4283102" y="3063412"/>
            <a:ext cx="5578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Hair root</a:t>
            </a:r>
          </a:p>
        </p:txBody>
      </p:sp>
      <p:sp>
        <p:nvSpPr>
          <p:cNvPr id="109" name="TextBox 38"/>
          <p:cNvSpPr txBox="1">
            <a:spLocks noChangeArrowheads="1"/>
          </p:cNvSpPr>
          <p:nvPr/>
        </p:nvSpPr>
        <p:spPr bwMode="auto">
          <a:xfrm>
            <a:off x="4271197" y="3178506"/>
            <a:ext cx="4568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Cuticle</a:t>
            </a:r>
          </a:p>
        </p:txBody>
      </p:sp>
      <p:sp>
        <p:nvSpPr>
          <p:cNvPr id="110" name="TextBox 39"/>
          <p:cNvSpPr txBox="1">
            <a:spLocks noChangeArrowheads="1"/>
          </p:cNvSpPr>
          <p:nvPr/>
        </p:nvSpPr>
        <p:spPr bwMode="auto">
          <a:xfrm>
            <a:off x="4273578" y="3328526"/>
            <a:ext cx="4376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Cortex</a:t>
            </a:r>
          </a:p>
        </p:txBody>
      </p:sp>
      <p:sp>
        <p:nvSpPr>
          <p:cNvPr id="111" name="TextBox 40"/>
          <p:cNvSpPr txBox="1">
            <a:spLocks noChangeArrowheads="1"/>
          </p:cNvSpPr>
          <p:nvPr/>
        </p:nvSpPr>
        <p:spPr bwMode="auto">
          <a:xfrm>
            <a:off x="4266435" y="3486481"/>
            <a:ext cx="5017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Medulla</a:t>
            </a:r>
          </a:p>
        </p:txBody>
      </p:sp>
      <p:sp>
        <p:nvSpPr>
          <p:cNvPr id="112" name="TextBox 41"/>
          <p:cNvSpPr txBox="1">
            <a:spLocks noChangeArrowheads="1"/>
          </p:cNvSpPr>
          <p:nvPr/>
        </p:nvSpPr>
        <p:spPr bwMode="auto">
          <a:xfrm>
            <a:off x="4285483" y="3746038"/>
            <a:ext cx="6027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matrix</a:t>
            </a:r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4285483" y="3961144"/>
            <a:ext cx="6219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papilla</a:t>
            </a:r>
          </a:p>
        </p:txBody>
      </p:sp>
      <p:sp>
        <p:nvSpPr>
          <p:cNvPr id="114" name="TextBox 43"/>
          <p:cNvSpPr txBox="1">
            <a:spLocks noChangeArrowheads="1"/>
          </p:cNvSpPr>
          <p:nvPr/>
        </p:nvSpPr>
        <p:spPr bwMode="auto">
          <a:xfrm>
            <a:off x="4280721" y="4170694"/>
            <a:ext cx="6283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Melanocyte</a:t>
            </a:r>
            <a:endParaRPr lang="en-US" sz="90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115" name="TextBox 44"/>
          <p:cNvSpPr txBox="1">
            <a:spLocks noChangeArrowheads="1"/>
          </p:cNvSpPr>
          <p:nvPr/>
        </p:nvSpPr>
        <p:spPr bwMode="auto">
          <a:xfrm>
            <a:off x="4287070" y="4719968"/>
            <a:ext cx="801501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Subcutaneous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116" name="TextBox 46"/>
          <p:cNvSpPr txBox="1">
            <a:spLocks noChangeArrowheads="1"/>
          </p:cNvSpPr>
          <p:nvPr/>
        </p:nvSpPr>
        <p:spPr bwMode="auto">
          <a:xfrm>
            <a:off x="1787552" y="4973974"/>
            <a:ext cx="3257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Diagram of a longitudinal view of the expanded hair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bulb of the follicle, which encloses the matrix</a:t>
            </a:r>
          </a:p>
        </p:txBody>
      </p:sp>
      <p:sp>
        <p:nvSpPr>
          <p:cNvPr id="117" name="TextBox 49"/>
          <p:cNvSpPr txBox="1">
            <a:spLocks noChangeArrowheads="1"/>
          </p:cNvSpPr>
          <p:nvPr/>
        </p:nvSpPr>
        <p:spPr bwMode="auto">
          <a:xfrm>
            <a:off x="5921403" y="4987466"/>
            <a:ext cx="2385268" cy="2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 longitudinal view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of the hair bulb in the follicle (150</a:t>
            </a:r>
            <a:r>
              <a:rPr lang="en-US" sz="90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72" name="Freeform 3"/>
          <p:cNvSpPr/>
          <p:nvPr/>
        </p:nvSpPr>
        <p:spPr>
          <a:xfrm>
            <a:off x="5088171" y="1932278"/>
            <a:ext cx="887933" cy="22225"/>
          </a:xfrm>
          <a:custGeom>
            <a:avLst/>
            <a:gdLst>
              <a:gd name="connsiteX0" fmla="*/ 6350 w 887933"/>
              <a:gd name="connsiteY0" fmla="*/ 6667 h 22225"/>
              <a:gd name="connsiteX1" fmla="*/ 881583 w 88793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7933" h="22225">
                <a:moveTo>
                  <a:pt x="6350" y="6667"/>
                </a:moveTo>
                <a:lnTo>
                  <a:pt x="88158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73222" y="2170212"/>
            <a:ext cx="702818" cy="480326"/>
            <a:chOff x="4696129" y="3339947"/>
            <a:chExt cx="702818" cy="480326"/>
          </a:xfrm>
        </p:grpSpPr>
        <p:sp>
          <p:nvSpPr>
            <p:cNvPr id="174" name="Freeform 3"/>
            <p:cNvSpPr/>
            <p:nvPr/>
          </p:nvSpPr>
          <p:spPr>
            <a:xfrm>
              <a:off x="4696129" y="3385349"/>
              <a:ext cx="603745" cy="434924"/>
            </a:xfrm>
            <a:custGeom>
              <a:avLst/>
              <a:gdLst>
                <a:gd name="connsiteX0" fmla="*/ 6350 w 603745"/>
                <a:gd name="connsiteY0" fmla="*/ 426847 h 434924"/>
                <a:gd name="connsiteX1" fmla="*/ 597395 w 603745"/>
                <a:gd name="connsiteY1" fmla="*/ 428574 h 434924"/>
                <a:gd name="connsiteX2" fmla="*/ 597395 w 603745"/>
                <a:gd name="connsiteY2" fmla="*/ 6350 h 4349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03745" h="434924">
                  <a:moveTo>
                    <a:pt x="6350" y="426847"/>
                  </a:moveTo>
                  <a:lnTo>
                    <a:pt x="597395" y="428574"/>
                  </a:lnTo>
                  <a:lnTo>
                    <a:pt x="597395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"/>
            <p:cNvSpPr/>
            <p:nvPr/>
          </p:nvSpPr>
          <p:spPr>
            <a:xfrm>
              <a:off x="5190197" y="3339947"/>
              <a:ext cx="208750" cy="56438"/>
            </a:xfrm>
            <a:custGeom>
              <a:avLst/>
              <a:gdLst>
                <a:gd name="connsiteX0" fmla="*/ 6350 w 208750"/>
                <a:gd name="connsiteY0" fmla="*/ 7873 h 56438"/>
                <a:gd name="connsiteX1" fmla="*/ 6350 w 208750"/>
                <a:gd name="connsiteY1" fmla="*/ 50088 h 56438"/>
                <a:gd name="connsiteX2" fmla="*/ 202400 w 208750"/>
                <a:gd name="connsiteY2" fmla="*/ 50088 h 56438"/>
                <a:gd name="connsiteX3" fmla="*/ 202400 w 208750"/>
                <a:gd name="connsiteY3" fmla="*/ 6350 h 564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08750" h="56438">
                  <a:moveTo>
                    <a:pt x="6350" y="7873"/>
                  </a:moveTo>
                  <a:lnTo>
                    <a:pt x="6350" y="50088"/>
                  </a:lnTo>
                  <a:lnTo>
                    <a:pt x="202400" y="50088"/>
                  </a:lnTo>
                  <a:lnTo>
                    <a:pt x="20240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121547" y="1715895"/>
            <a:ext cx="1239507" cy="117678"/>
            <a:chOff x="4244454" y="2885630"/>
            <a:chExt cx="1239507" cy="117678"/>
          </a:xfrm>
        </p:grpSpPr>
        <p:sp>
          <p:nvSpPr>
            <p:cNvPr id="177" name="Freeform 3"/>
            <p:cNvSpPr/>
            <p:nvPr/>
          </p:nvSpPr>
          <p:spPr>
            <a:xfrm>
              <a:off x="4977638" y="2946882"/>
              <a:ext cx="506323" cy="56426"/>
            </a:xfrm>
            <a:custGeom>
              <a:avLst/>
              <a:gdLst>
                <a:gd name="connsiteX0" fmla="*/ 499973 w 506323"/>
                <a:gd name="connsiteY0" fmla="*/ 46710 h 56426"/>
                <a:gd name="connsiteX1" fmla="*/ 499973 w 506323"/>
                <a:gd name="connsiteY1" fmla="*/ 6350 h 56426"/>
                <a:gd name="connsiteX2" fmla="*/ 6350 w 506323"/>
                <a:gd name="connsiteY2" fmla="*/ 6350 h 56426"/>
                <a:gd name="connsiteX3" fmla="*/ 6350 w 506323"/>
                <a:gd name="connsiteY3" fmla="*/ 50076 h 5642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06323" h="56426">
                  <a:moveTo>
                    <a:pt x="499973" y="46710"/>
                  </a:moveTo>
                  <a:lnTo>
                    <a:pt x="499973" y="6350"/>
                  </a:lnTo>
                  <a:lnTo>
                    <a:pt x="6350" y="6350"/>
                  </a:lnTo>
                  <a:lnTo>
                    <a:pt x="6350" y="50076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"/>
            <p:cNvSpPr/>
            <p:nvPr/>
          </p:nvSpPr>
          <p:spPr>
            <a:xfrm>
              <a:off x="4244454" y="2885630"/>
              <a:ext cx="958443" cy="75158"/>
            </a:xfrm>
            <a:custGeom>
              <a:avLst/>
              <a:gdLst>
                <a:gd name="connsiteX0" fmla="*/ 6350 w 958443"/>
                <a:gd name="connsiteY0" fmla="*/ 6350 h 75158"/>
                <a:gd name="connsiteX1" fmla="*/ 952093 w 958443"/>
                <a:gd name="connsiteY1" fmla="*/ 6807 h 75158"/>
                <a:gd name="connsiteX2" fmla="*/ 952093 w 958443"/>
                <a:gd name="connsiteY2" fmla="*/ 68808 h 7515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58443" h="75158">
                  <a:moveTo>
                    <a:pt x="6350" y="6350"/>
                  </a:moveTo>
                  <a:lnTo>
                    <a:pt x="952093" y="6807"/>
                  </a:lnTo>
                  <a:lnTo>
                    <a:pt x="952093" y="6880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9" name="Freeform 3"/>
          <p:cNvSpPr/>
          <p:nvPr/>
        </p:nvSpPr>
        <p:spPr>
          <a:xfrm>
            <a:off x="5411602" y="2001505"/>
            <a:ext cx="612800" cy="320776"/>
          </a:xfrm>
          <a:custGeom>
            <a:avLst/>
            <a:gdLst>
              <a:gd name="connsiteX0" fmla="*/ 606450 w 612800"/>
              <a:gd name="connsiteY0" fmla="*/ 6350 h 320776"/>
              <a:gd name="connsiteX1" fmla="*/ 116700 w 612800"/>
              <a:gd name="connsiteY1" fmla="*/ 314426 h 320776"/>
              <a:gd name="connsiteX2" fmla="*/ 6350 w 612800"/>
              <a:gd name="connsiteY2" fmla="*/ 314426 h 320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2800" h="320776">
                <a:moveTo>
                  <a:pt x="606450" y="6350"/>
                </a:moveTo>
                <a:lnTo>
                  <a:pt x="116700" y="314426"/>
                </a:lnTo>
                <a:lnTo>
                  <a:pt x="6350" y="31442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5542298" y="2675583"/>
            <a:ext cx="693241" cy="86804"/>
            <a:chOff x="4665205" y="3845318"/>
            <a:chExt cx="693241" cy="86804"/>
          </a:xfrm>
        </p:grpSpPr>
        <p:sp>
          <p:nvSpPr>
            <p:cNvPr id="181" name="Freeform 3"/>
            <p:cNvSpPr/>
            <p:nvPr/>
          </p:nvSpPr>
          <p:spPr>
            <a:xfrm>
              <a:off x="5275300" y="3845318"/>
              <a:ext cx="83146" cy="56438"/>
            </a:xfrm>
            <a:custGeom>
              <a:avLst/>
              <a:gdLst>
                <a:gd name="connsiteX0" fmla="*/ 76796 w 83146"/>
                <a:gd name="connsiteY0" fmla="*/ 9664 h 56438"/>
                <a:gd name="connsiteX1" fmla="*/ 76796 w 83146"/>
                <a:gd name="connsiteY1" fmla="*/ 50088 h 56438"/>
                <a:gd name="connsiteX2" fmla="*/ 6350 w 83146"/>
                <a:gd name="connsiteY2" fmla="*/ 50088 h 56438"/>
                <a:gd name="connsiteX3" fmla="*/ 6350 w 83146"/>
                <a:gd name="connsiteY3" fmla="*/ 6350 h 564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83146" h="56438">
                  <a:moveTo>
                    <a:pt x="76796" y="9664"/>
                  </a:moveTo>
                  <a:lnTo>
                    <a:pt x="76796" y="50088"/>
                  </a:lnTo>
                  <a:lnTo>
                    <a:pt x="6350" y="50088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"/>
            <p:cNvSpPr/>
            <p:nvPr/>
          </p:nvSpPr>
          <p:spPr>
            <a:xfrm>
              <a:off x="4665205" y="3892422"/>
              <a:ext cx="657174" cy="39700"/>
            </a:xfrm>
            <a:custGeom>
              <a:avLst/>
              <a:gdLst>
                <a:gd name="connsiteX0" fmla="*/ 6350 w 657174"/>
                <a:gd name="connsiteY0" fmla="*/ 29908 h 39700"/>
                <a:gd name="connsiteX1" fmla="*/ 650824 w 657174"/>
                <a:gd name="connsiteY1" fmla="*/ 33350 h 39700"/>
                <a:gd name="connsiteX2" fmla="*/ 650824 w 657174"/>
                <a:gd name="connsiteY2" fmla="*/ 6350 h 397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57174" h="39700">
                  <a:moveTo>
                    <a:pt x="6350" y="29908"/>
                  </a:moveTo>
                  <a:lnTo>
                    <a:pt x="650824" y="33350"/>
                  </a:lnTo>
                  <a:lnTo>
                    <a:pt x="650824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8" name="Freeform 3"/>
          <p:cNvSpPr/>
          <p:nvPr/>
        </p:nvSpPr>
        <p:spPr>
          <a:xfrm>
            <a:off x="4746453" y="3097922"/>
            <a:ext cx="1454759" cy="170281"/>
          </a:xfrm>
          <a:custGeom>
            <a:avLst/>
            <a:gdLst>
              <a:gd name="connsiteX0" fmla="*/ 6350 w 1454759"/>
              <a:gd name="connsiteY0" fmla="*/ 163931 h 170281"/>
              <a:gd name="connsiteX1" fmla="*/ 379120 w 1454759"/>
              <a:gd name="connsiteY1" fmla="*/ 163931 h 170281"/>
              <a:gd name="connsiteX2" fmla="*/ 1448409 w 1454759"/>
              <a:gd name="connsiteY2" fmla="*/ 6350 h 1702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54759" h="170281">
                <a:moveTo>
                  <a:pt x="6350" y="163931"/>
                </a:moveTo>
                <a:lnTo>
                  <a:pt x="379120" y="163931"/>
                </a:lnTo>
                <a:lnTo>
                  <a:pt x="144840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3"/>
          <p:cNvSpPr/>
          <p:nvPr/>
        </p:nvSpPr>
        <p:spPr>
          <a:xfrm>
            <a:off x="4736719" y="3151021"/>
            <a:ext cx="2267661" cy="272770"/>
          </a:xfrm>
          <a:custGeom>
            <a:avLst/>
            <a:gdLst>
              <a:gd name="connsiteX0" fmla="*/ 2261311 w 2267661"/>
              <a:gd name="connsiteY0" fmla="*/ 6350 h 272770"/>
              <a:gd name="connsiteX1" fmla="*/ 435787 w 2267661"/>
              <a:gd name="connsiteY1" fmla="*/ 266420 h 272770"/>
              <a:gd name="connsiteX2" fmla="*/ 6350 w 2267661"/>
              <a:gd name="connsiteY2" fmla="*/ 266420 h 272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7661" h="272770">
                <a:moveTo>
                  <a:pt x="2261311" y="6350"/>
                </a:moveTo>
                <a:lnTo>
                  <a:pt x="435787" y="266420"/>
                </a:lnTo>
                <a:lnTo>
                  <a:pt x="6350" y="26642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3"/>
          <p:cNvSpPr/>
          <p:nvPr/>
        </p:nvSpPr>
        <p:spPr>
          <a:xfrm>
            <a:off x="6036328" y="3287185"/>
            <a:ext cx="278663" cy="55587"/>
          </a:xfrm>
          <a:custGeom>
            <a:avLst/>
            <a:gdLst>
              <a:gd name="connsiteX0" fmla="*/ 272313 w 278663"/>
              <a:gd name="connsiteY0" fmla="*/ 49237 h 55587"/>
              <a:gd name="connsiteX1" fmla="*/ 6350 w 278663"/>
              <a:gd name="connsiteY1" fmla="*/ 6350 h 55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8663" h="55587">
                <a:moveTo>
                  <a:pt x="272313" y="4923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3"/>
          <p:cNvSpPr/>
          <p:nvPr/>
        </p:nvSpPr>
        <p:spPr>
          <a:xfrm>
            <a:off x="4800015" y="3374865"/>
            <a:ext cx="1886267" cy="204457"/>
          </a:xfrm>
          <a:custGeom>
            <a:avLst/>
            <a:gdLst>
              <a:gd name="connsiteX0" fmla="*/ 1879917 w 1886267"/>
              <a:gd name="connsiteY0" fmla="*/ 6350 h 204457"/>
              <a:gd name="connsiteX1" fmla="*/ 366140 w 1886267"/>
              <a:gd name="connsiteY1" fmla="*/ 198107 h 204457"/>
              <a:gd name="connsiteX2" fmla="*/ 6350 w 1886267"/>
              <a:gd name="connsiteY2" fmla="*/ 198107 h 204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6267" h="204457">
                <a:moveTo>
                  <a:pt x="1879917" y="6350"/>
                </a:moveTo>
                <a:lnTo>
                  <a:pt x="366140" y="198107"/>
                </a:lnTo>
                <a:lnTo>
                  <a:pt x="6350" y="1981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3"/>
          <p:cNvSpPr/>
          <p:nvPr/>
        </p:nvSpPr>
        <p:spPr>
          <a:xfrm>
            <a:off x="4910106" y="3687113"/>
            <a:ext cx="1745208" cy="143395"/>
          </a:xfrm>
          <a:custGeom>
            <a:avLst/>
            <a:gdLst>
              <a:gd name="connsiteX0" fmla="*/ 6350 w 1745208"/>
              <a:gd name="connsiteY0" fmla="*/ 137045 h 143395"/>
              <a:gd name="connsiteX1" fmla="*/ 1379931 w 1745208"/>
              <a:gd name="connsiteY1" fmla="*/ 137045 h 143395"/>
              <a:gd name="connsiteX2" fmla="*/ 1738858 w 1745208"/>
              <a:gd name="connsiteY2" fmla="*/ 6350 h 143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45208" h="143395">
                <a:moveTo>
                  <a:pt x="6350" y="137045"/>
                </a:moveTo>
                <a:lnTo>
                  <a:pt x="1379931" y="137045"/>
                </a:lnTo>
                <a:lnTo>
                  <a:pt x="173885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3"/>
          <p:cNvSpPr/>
          <p:nvPr/>
        </p:nvSpPr>
        <p:spPr>
          <a:xfrm>
            <a:off x="4928522" y="4030775"/>
            <a:ext cx="1736356" cy="77012"/>
          </a:xfrm>
          <a:custGeom>
            <a:avLst/>
            <a:gdLst>
              <a:gd name="connsiteX0" fmla="*/ 6350 w 1736356"/>
              <a:gd name="connsiteY0" fmla="*/ 6350 h 77012"/>
              <a:gd name="connsiteX1" fmla="*/ 1647240 w 1736356"/>
              <a:gd name="connsiteY1" fmla="*/ 6350 h 77012"/>
              <a:gd name="connsiteX2" fmla="*/ 1730006 w 1736356"/>
              <a:gd name="connsiteY2" fmla="*/ 70662 h 77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36356" h="77012">
                <a:moveTo>
                  <a:pt x="6350" y="6350"/>
                </a:moveTo>
                <a:lnTo>
                  <a:pt x="1647240" y="6350"/>
                </a:lnTo>
                <a:lnTo>
                  <a:pt x="1730006" y="7066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3"/>
          <p:cNvSpPr/>
          <p:nvPr/>
        </p:nvSpPr>
        <p:spPr>
          <a:xfrm>
            <a:off x="5101973" y="4781309"/>
            <a:ext cx="762888" cy="74625"/>
          </a:xfrm>
          <a:custGeom>
            <a:avLst/>
            <a:gdLst>
              <a:gd name="connsiteX0" fmla="*/ 6350 w 762888"/>
              <a:gd name="connsiteY0" fmla="*/ 6350 h 74625"/>
              <a:gd name="connsiteX1" fmla="*/ 671321 w 762888"/>
              <a:gd name="connsiteY1" fmla="*/ 6350 h 74625"/>
              <a:gd name="connsiteX2" fmla="*/ 756539 w 762888"/>
              <a:gd name="connsiteY2" fmla="*/ 68275 h 7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62888" h="74625">
                <a:moveTo>
                  <a:pt x="6350" y="6350"/>
                </a:moveTo>
                <a:lnTo>
                  <a:pt x="671321" y="6350"/>
                </a:lnTo>
                <a:lnTo>
                  <a:pt x="756539" y="6827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6" name="Freeform 3"/>
          <p:cNvSpPr/>
          <p:nvPr/>
        </p:nvSpPr>
        <p:spPr>
          <a:xfrm>
            <a:off x="2976966" y="3166527"/>
            <a:ext cx="185381" cy="81470"/>
          </a:xfrm>
          <a:custGeom>
            <a:avLst/>
            <a:gdLst>
              <a:gd name="connsiteX0" fmla="*/ 6350 w 185381"/>
              <a:gd name="connsiteY0" fmla="*/ 75006 h 81470"/>
              <a:gd name="connsiteX1" fmla="*/ 6350 w 185381"/>
              <a:gd name="connsiteY1" fmla="*/ 6350 h 81470"/>
              <a:gd name="connsiteX2" fmla="*/ 179031 w 185381"/>
              <a:gd name="connsiteY2" fmla="*/ 6350 h 81470"/>
              <a:gd name="connsiteX3" fmla="*/ 179031 w 185381"/>
              <a:gd name="connsiteY3" fmla="*/ 75120 h 81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5381" h="81470">
                <a:moveTo>
                  <a:pt x="6350" y="75006"/>
                </a:moveTo>
                <a:lnTo>
                  <a:pt x="6350" y="6350"/>
                </a:lnTo>
                <a:lnTo>
                  <a:pt x="179031" y="6350"/>
                </a:lnTo>
                <a:lnTo>
                  <a:pt x="179031" y="7512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7" name="Freeform 3"/>
          <p:cNvSpPr/>
          <p:nvPr/>
        </p:nvSpPr>
        <p:spPr>
          <a:xfrm>
            <a:off x="2692639" y="3708513"/>
            <a:ext cx="1541754" cy="117233"/>
          </a:xfrm>
          <a:custGeom>
            <a:avLst/>
            <a:gdLst>
              <a:gd name="connsiteX0" fmla="*/ 1535404 w 1541754"/>
              <a:gd name="connsiteY0" fmla="*/ 110883 h 117233"/>
              <a:gd name="connsiteX1" fmla="*/ 510908 w 1541754"/>
              <a:gd name="connsiteY1" fmla="*/ 110883 h 117233"/>
              <a:gd name="connsiteX2" fmla="*/ 6350 w 1541754"/>
              <a:gd name="connsiteY2" fmla="*/ 6350 h 1172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1754" h="117233">
                <a:moveTo>
                  <a:pt x="1535404" y="110883"/>
                </a:moveTo>
                <a:lnTo>
                  <a:pt x="510908" y="11088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8" name="Freeform 3"/>
          <p:cNvSpPr/>
          <p:nvPr/>
        </p:nvSpPr>
        <p:spPr>
          <a:xfrm>
            <a:off x="2665410" y="3487533"/>
            <a:ext cx="1568272" cy="73012"/>
          </a:xfrm>
          <a:custGeom>
            <a:avLst/>
            <a:gdLst>
              <a:gd name="connsiteX0" fmla="*/ 1561922 w 1568272"/>
              <a:gd name="connsiteY0" fmla="*/ 66662 h 73012"/>
              <a:gd name="connsiteX1" fmla="*/ 590435 w 1568272"/>
              <a:gd name="connsiteY1" fmla="*/ 66662 h 73012"/>
              <a:gd name="connsiteX2" fmla="*/ 6350 w 1568272"/>
              <a:gd name="connsiteY2" fmla="*/ 6350 h 73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8272" h="73012">
                <a:moveTo>
                  <a:pt x="1561922" y="66662"/>
                </a:moveTo>
                <a:lnTo>
                  <a:pt x="590435" y="6666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9" name="Freeform 3"/>
          <p:cNvSpPr/>
          <p:nvPr/>
        </p:nvSpPr>
        <p:spPr>
          <a:xfrm>
            <a:off x="2971594" y="3240950"/>
            <a:ext cx="1271867" cy="80302"/>
          </a:xfrm>
          <a:custGeom>
            <a:avLst/>
            <a:gdLst>
              <a:gd name="connsiteX0" fmla="*/ 1265516 w 1271867"/>
              <a:gd name="connsiteY0" fmla="*/ 6350 h 80302"/>
              <a:gd name="connsiteX1" fmla="*/ 1144295 w 1271867"/>
              <a:gd name="connsiteY1" fmla="*/ 6350 h 80302"/>
              <a:gd name="connsiteX2" fmla="*/ 6350 w 1271867"/>
              <a:gd name="connsiteY2" fmla="*/ 73952 h 80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1867" h="80302">
                <a:moveTo>
                  <a:pt x="1265516" y="6350"/>
                </a:moveTo>
                <a:lnTo>
                  <a:pt x="1144295" y="6350"/>
                </a:lnTo>
                <a:lnTo>
                  <a:pt x="6350" y="7395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3124490" y="2637662"/>
            <a:ext cx="1129587" cy="410984"/>
            <a:chOff x="3124490" y="4016947"/>
            <a:chExt cx="1129587" cy="410984"/>
          </a:xfrm>
        </p:grpSpPr>
        <p:sp>
          <p:nvSpPr>
            <p:cNvPr id="225" name="Freeform 3"/>
            <p:cNvSpPr/>
            <p:nvPr/>
          </p:nvSpPr>
          <p:spPr>
            <a:xfrm>
              <a:off x="3124490" y="4346410"/>
              <a:ext cx="129832" cy="81521"/>
            </a:xfrm>
            <a:custGeom>
              <a:avLst/>
              <a:gdLst>
                <a:gd name="connsiteX0" fmla="*/ 6350 w 129832"/>
                <a:gd name="connsiteY0" fmla="*/ 73799 h 81521"/>
                <a:gd name="connsiteX1" fmla="*/ 6350 w 129832"/>
                <a:gd name="connsiteY1" fmla="*/ 6350 h 81521"/>
                <a:gd name="connsiteX2" fmla="*/ 123482 w 129832"/>
                <a:gd name="connsiteY2" fmla="*/ 6350 h 81521"/>
                <a:gd name="connsiteX3" fmla="*/ 123482 w 129832"/>
                <a:gd name="connsiteY3" fmla="*/ 75171 h 815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29832" h="81521">
                  <a:moveTo>
                    <a:pt x="6350" y="73799"/>
                  </a:moveTo>
                  <a:lnTo>
                    <a:pt x="6350" y="6350"/>
                  </a:lnTo>
                  <a:lnTo>
                    <a:pt x="123482" y="6350"/>
                  </a:lnTo>
                  <a:lnTo>
                    <a:pt x="123482" y="7517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"/>
            <p:cNvSpPr/>
            <p:nvPr/>
          </p:nvSpPr>
          <p:spPr>
            <a:xfrm>
              <a:off x="3182033" y="4016947"/>
              <a:ext cx="1072044" cy="341338"/>
            </a:xfrm>
            <a:custGeom>
              <a:avLst/>
              <a:gdLst>
                <a:gd name="connsiteX0" fmla="*/ 1065694 w 1072044"/>
                <a:gd name="connsiteY0" fmla="*/ 6350 h 341338"/>
                <a:gd name="connsiteX1" fmla="*/ 796366 w 1072044"/>
                <a:gd name="connsiteY1" fmla="*/ 6350 h 341338"/>
                <a:gd name="connsiteX2" fmla="*/ 6350 w 1072044"/>
                <a:gd name="connsiteY2" fmla="*/ 334987 h 3413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72044" h="341338">
                  <a:moveTo>
                    <a:pt x="1065694" y="6350"/>
                  </a:moveTo>
                  <a:lnTo>
                    <a:pt x="796366" y="6350"/>
                  </a:lnTo>
                  <a:lnTo>
                    <a:pt x="6350" y="334987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Freeform 3"/>
          <p:cNvSpPr/>
          <p:nvPr/>
        </p:nvSpPr>
        <p:spPr>
          <a:xfrm>
            <a:off x="3244365" y="2293466"/>
            <a:ext cx="1002131" cy="504431"/>
          </a:xfrm>
          <a:custGeom>
            <a:avLst/>
            <a:gdLst>
              <a:gd name="connsiteX0" fmla="*/ 995781 w 1002131"/>
              <a:gd name="connsiteY0" fmla="*/ 6350 h 504431"/>
              <a:gd name="connsiteX1" fmla="*/ 737336 w 1002131"/>
              <a:gd name="connsiteY1" fmla="*/ 6350 h 504431"/>
              <a:gd name="connsiteX2" fmla="*/ 6350 w 1002131"/>
              <a:gd name="connsiteY2" fmla="*/ 498081 h 504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2131" h="504431">
                <a:moveTo>
                  <a:pt x="995781" y="6350"/>
                </a:moveTo>
                <a:lnTo>
                  <a:pt x="737336" y="6350"/>
                </a:lnTo>
                <a:lnTo>
                  <a:pt x="6350" y="49808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2" name="Freeform 3"/>
          <p:cNvSpPr/>
          <p:nvPr/>
        </p:nvSpPr>
        <p:spPr>
          <a:xfrm>
            <a:off x="3064114" y="2732708"/>
            <a:ext cx="1189964" cy="444690"/>
          </a:xfrm>
          <a:custGeom>
            <a:avLst/>
            <a:gdLst>
              <a:gd name="connsiteX0" fmla="*/ 1183614 w 1189964"/>
              <a:gd name="connsiteY0" fmla="*/ 6350 h 444690"/>
              <a:gd name="connsiteX1" fmla="*/ 928598 w 1189964"/>
              <a:gd name="connsiteY1" fmla="*/ 6350 h 444690"/>
              <a:gd name="connsiteX2" fmla="*/ 6350 w 1189964"/>
              <a:gd name="connsiteY2" fmla="*/ 438340 h 444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9964" h="444690">
                <a:moveTo>
                  <a:pt x="1183614" y="6350"/>
                </a:moveTo>
                <a:lnTo>
                  <a:pt x="928598" y="6350"/>
                </a:lnTo>
                <a:lnTo>
                  <a:pt x="6350" y="43834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3257040" y="1923299"/>
            <a:ext cx="986420" cy="614159"/>
            <a:chOff x="3257040" y="3302584"/>
            <a:chExt cx="986420" cy="614159"/>
          </a:xfrm>
        </p:grpSpPr>
        <p:sp>
          <p:nvSpPr>
            <p:cNvPr id="224" name="Freeform 3"/>
            <p:cNvSpPr/>
            <p:nvPr/>
          </p:nvSpPr>
          <p:spPr>
            <a:xfrm>
              <a:off x="3257040" y="3835451"/>
              <a:ext cx="256755" cy="81292"/>
            </a:xfrm>
            <a:custGeom>
              <a:avLst/>
              <a:gdLst>
                <a:gd name="connsiteX0" fmla="*/ 6350 w 256755"/>
                <a:gd name="connsiteY0" fmla="*/ 74942 h 81292"/>
                <a:gd name="connsiteX1" fmla="*/ 6350 w 256755"/>
                <a:gd name="connsiteY1" fmla="*/ 6350 h 81292"/>
                <a:gd name="connsiteX2" fmla="*/ 250405 w 256755"/>
                <a:gd name="connsiteY2" fmla="*/ 6350 h 81292"/>
                <a:gd name="connsiteX3" fmla="*/ 250405 w 256755"/>
                <a:gd name="connsiteY3" fmla="*/ 74942 h 8129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56755" h="81292">
                  <a:moveTo>
                    <a:pt x="6350" y="74942"/>
                  </a:moveTo>
                  <a:lnTo>
                    <a:pt x="6350" y="6350"/>
                  </a:lnTo>
                  <a:lnTo>
                    <a:pt x="250405" y="6350"/>
                  </a:lnTo>
                  <a:lnTo>
                    <a:pt x="250405" y="7494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3"/>
            <p:cNvSpPr/>
            <p:nvPr/>
          </p:nvSpPr>
          <p:spPr>
            <a:xfrm>
              <a:off x="3364710" y="3302584"/>
              <a:ext cx="878750" cy="542429"/>
            </a:xfrm>
            <a:custGeom>
              <a:avLst/>
              <a:gdLst>
                <a:gd name="connsiteX0" fmla="*/ 872400 w 878750"/>
                <a:gd name="connsiteY0" fmla="*/ 6350 h 542429"/>
                <a:gd name="connsiteX1" fmla="*/ 684682 w 878750"/>
                <a:gd name="connsiteY1" fmla="*/ 6350 h 542429"/>
                <a:gd name="connsiteX2" fmla="*/ 6350 w 878750"/>
                <a:gd name="connsiteY2" fmla="*/ 536079 h 5424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878750" h="542429">
                  <a:moveTo>
                    <a:pt x="872400" y="6350"/>
                  </a:moveTo>
                  <a:lnTo>
                    <a:pt x="684682" y="6350"/>
                  </a:lnTo>
                  <a:lnTo>
                    <a:pt x="6350" y="536079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913555" y="1706358"/>
            <a:ext cx="1338986" cy="608011"/>
            <a:chOff x="2913555" y="3085643"/>
            <a:chExt cx="1338986" cy="608011"/>
          </a:xfrm>
        </p:grpSpPr>
        <p:sp>
          <p:nvSpPr>
            <p:cNvPr id="234" name="Freeform 3"/>
            <p:cNvSpPr/>
            <p:nvPr/>
          </p:nvSpPr>
          <p:spPr>
            <a:xfrm>
              <a:off x="2913555" y="3612362"/>
              <a:ext cx="599922" cy="81292"/>
            </a:xfrm>
            <a:custGeom>
              <a:avLst/>
              <a:gdLst>
                <a:gd name="connsiteX0" fmla="*/ 6350 w 599922"/>
                <a:gd name="connsiteY0" fmla="*/ 74942 h 81292"/>
                <a:gd name="connsiteX1" fmla="*/ 6350 w 599922"/>
                <a:gd name="connsiteY1" fmla="*/ 6350 h 81292"/>
                <a:gd name="connsiteX2" fmla="*/ 593572 w 599922"/>
                <a:gd name="connsiteY2" fmla="*/ 6350 h 81292"/>
                <a:gd name="connsiteX3" fmla="*/ 593572 w 599922"/>
                <a:gd name="connsiteY3" fmla="*/ 74942 h 8129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99922" h="81292">
                  <a:moveTo>
                    <a:pt x="6350" y="74942"/>
                  </a:moveTo>
                  <a:lnTo>
                    <a:pt x="6350" y="6350"/>
                  </a:lnTo>
                  <a:lnTo>
                    <a:pt x="593572" y="6350"/>
                  </a:lnTo>
                  <a:lnTo>
                    <a:pt x="593572" y="7494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3"/>
            <p:cNvSpPr/>
            <p:nvPr/>
          </p:nvSpPr>
          <p:spPr>
            <a:xfrm>
              <a:off x="3212272" y="3085643"/>
              <a:ext cx="1040269" cy="539813"/>
            </a:xfrm>
            <a:custGeom>
              <a:avLst/>
              <a:gdLst>
                <a:gd name="connsiteX0" fmla="*/ 1033919 w 1040269"/>
                <a:gd name="connsiteY0" fmla="*/ 6350 h 539813"/>
                <a:gd name="connsiteX1" fmla="*/ 767524 w 1040269"/>
                <a:gd name="connsiteY1" fmla="*/ 6350 h 539813"/>
                <a:gd name="connsiteX2" fmla="*/ 6350 w 1040269"/>
                <a:gd name="connsiteY2" fmla="*/ 533463 h 53981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40269" h="539813">
                  <a:moveTo>
                    <a:pt x="1033919" y="6350"/>
                  </a:moveTo>
                  <a:lnTo>
                    <a:pt x="767524" y="6350"/>
                  </a:lnTo>
                  <a:lnTo>
                    <a:pt x="6350" y="533463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Freeform 3"/>
          <p:cNvSpPr/>
          <p:nvPr/>
        </p:nvSpPr>
        <p:spPr>
          <a:xfrm>
            <a:off x="2923042" y="3398036"/>
            <a:ext cx="1314373" cy="54038"/>
          </a:xfrm>
          <a:custGeom>
            <a:avLst/>
            <a:gdLst>
              <a:gd name="connsiteX0" fmla="*/ 6350 w 1314373"/>
              <a:gd name="connsiteY0" fmla="*/ 47688 h 54038"/>
              <a:gd name="connsiteX1" fmla="*/ 976312 w 1314373"/>
              <a:gd name="connsiteY1" fmla="*/ 6350 h 54038"/>
              <a:gd name="connsiteX2" fmla="*/ 1308023 w 1314373"/>
              <a:gd name="connsiteY2" fmla="*/ 6350 h 54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4373" h="54038">
                <a:moveTo>
                  <a:pt x="6350" y="47688"/>
                </a:moveTo>
                <a:lnTo>
                  <a:pt x="976312" y="6350"/>
                </a:lnTo>
                <a:lnTo>
                  <a:pt x="130802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7" name="Freeform 3"/>
          <p:cNvSpPr/>
          <p:nvPr/>
        </p:nvSpPr>
        <p:spPr>
          <a:xfrm>
            <a:off x="2667302" y="4028235"/>
            <a:ext cx="1567091" cy="14516"/>
          </a:xfrm>
          <a:custGeom>
            <a:avLst/>
            <a:gdLst>
              <a:gd name="connsiteX0" fmla="*/ 1560740 w 1567091"/>
              <a:gd name="connsiteY0" fmla="*/ 8166 h 14516"/>
              <a:gd name="connsiteX1" fmla="*/ 1363510 w 1567091"/>
              <a:gd name="connsiteY1" fmla="*/ 8166 h 14516"/>
              <a:gd name="connsiteX2" fmla="*/ 6350 w 1567091"/>
              <a:gd name="connsiteY2" fmla="*/ 6350 h 14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7091" h="14516">
                <a:moveTo>
                  <a:pt x="1560740" y="8166"/>
                </a:moveTo>
                <a:lnTo>
                  <a:pt x="1363510" y="816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8" name="Freeform 3"/>
          <p:cNvSpPr/>
          <p:nvPr/>
        </p:nvSpPr>
        <p:spPr>
          <a:xfrm>
            <a:off x="3612373" y="4772315"/>
            <a:ext cx="630047" cy="22225"/>
          </a:xfrm>
          <a:custGeom>
            <a:avLst/>
            <a:gdLst>
              <a:gd name="connsiteX0" fmla="*/ 623697 w 630047"/>
              <a:gd name="connsiteY0" fmla="*/ 6350 h 22225"/>
              <a:gd name="connsiteX1" fmla="*/ 6350 w 630047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047" h="22225">
                <a:moveTo>
                  <a:pt x="62369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9" name="Freeform 3"/>
          <p:cNvSpPr/>
          <p:nvPr/>
        </p:nvSpPr>
        <p:spPr>
          <a:xfrm>
            <a:off x="2369906" y="3398036"/>
            <a:ext cx="1535798" cy="28130"/>
          </a:xfrm>
          <a:custGeom>
            <a:avLst/>
            <a:gdLst>
              <a:gd name="connsiteX0" fmla="*/ 1529448 w 1535798"/>
              <a:gd name="connsiteY0" fmla="*/ 6350 h 28130"/>
              <a:gd name="connsiteX1" fmla="*/ 6350 w 1535798"/>
              <a:gd name="connsiteY1" fmla="*/ 21780 h 28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5798" h="28130">
                <a:moveTo>
                  <a:pt x="1529448" y="6350"/>
                </a:moveTo>
                <a:lnTo>
                  <a:pt x="6350" y="2178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0" name="Freeform 3"/>
          <p:cNvSpPr/>
          <p:nvPr/>
        </p:nvSpPr>
        <p:spPr>
          <a:xfrm>
            <a:off x="2958717" y="4242154"/>
            <a:ext cx="1270825" cy="13461"/>
          </a:xfrm>
          <a:custGeom>
            <a:avLst/>
            <a:gdLst>
              <a:gd name="connsiteX0" fmla="*/ 1264475 w 1270825"/>
              <a:gd name="connsiteY0" fmla="*/ 6350 h 13461"/>
              <a:gd name="connsiteX1" fmla="*/ 1108506 w 1270825"/>
              <a:gd name="connsiteY1" fmla="*/ 6350 h 13461"/>
              <a:gd name="connsiteX2" fmla="*/ 6350 w 1270825"/>
              <a:gd name="connsiteY2" fmla="*/ 7111 h 13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0825" h="13461">
                <a:moveTo>
                  <a:pt x="1264475" y="6350"/>
                </a:moveTo>
                <a:lnTo>
                  <a:pt x="1108506" y="6350"/>
                </a:lnTo>
                <a:lnTo>
                  <a:pt x="6350" y="711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and Growth of Hair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800" b="1" dirty="0" err="1" smtClean="0"/>
              <a:t>Vellus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hair</a:t>
            </a:r>
            <a:r>
              <a:rPr lang="en-US" altLang="en-US" sz="2800" dirty="0" smtClean="0"/>
              <a:t>: pale, fine body hair of children and adult females </a:t>
            </a:r>
          </a:p>
          <a:p>
            <a:pPr>
              <a:spcBef>
                <a:spcPts val="400"/>
              </a:spcBef>
            </a:pPr>
            <a:r>
              <a:rPr lang="en-US" altLang="en-US" sz="2800" b="1" dirty="0" smtClean="0"/>
              <a:t>Terminal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hair</a:t>
            </a:r>
            <a:r>
              <a:rPr lang="en-US" altLang="en-US" sz="2800" dirty="0" smtClean="0"/>
              <a:t>: coarse, long hair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Found on scalp and eyebrows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At puberty</a:t>
            </a:r>
            <a:r>
              <a:rPr lang="en-US" altLang="en-US" dirty="0" smtClean="0"/>
              <a:t> </a:t>
            </a:r>
          </a:p>
          <a:p>
            <a:pPr lvl="2">
              <a:spcBef>
                <a:spcPts val="400"/>
              </a:spcBef>
            </a:pPr>
            <a:r>
              <a:rPr lang="en-US" altLang="en-US" dirty="0" smtClean="0"/>
              <a:t>Appear in axillary and pubic regions of both sexes</a:t>
            </a:r>
          </a:p>
          <a:p>
            <a:pPr lvl="2">
              <a:spcBef>
                <a:spcPts val="400"/>
              </a:spcBef>
            </a:pPr>
            <a:r>
              <a:rPr lang="en-US" altLang="en-US" dirty="0" smtClean="0"/>
              <a:t>Also on face and neck of males</a:t>
            </a:r>
          </a:p>
          <a:p>
            <a:pPr>
              <a:spcBef>
                <a:spcPts val="400"/>
              </a:spcBef>
            </a:pPr>
            <a:r>
              <a:rPr lang="en-US" altLang="en-US" sz="2800" dirty="0" smtClean="0"/>
              <a:t>Nutrition and hormones affect hair growth</a:t>
            </a:r>
          </a:p>
          <a:p>
            <a:pPr>
              <a:spcBef>
                <a:spcPts val="400"/>
              </a:spcBef>
            </a:pPr>
            <a:r>
              <a:rPr lang="en-US" altLang="en-US" sz="2800" dirty="0" smtClean="0"/>
              <a:t>Follicles cycle between active and regressive phases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Average 2.25 mm growth per week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Lose 90 scalp hairs daily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5.4</a:t>
            </a:r>
            <a:endParaRPr lang="en-US" altLang="en-US" dirty="0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women, ovaries and adrenal glands produce small amounts of androgens (male sex hormones), but tumors on these organs can cause abnormally large amounts of androgens</a:t>
            </a:r>
          </a:p>
          <a:p>
            <a:r>
              <a:rPr lang="en-US" altLang="en-US" dirty="0" smtClean="0"/>
              <a:t>Can result in excessive hairiness, called </a:t>
            </a:r>
            <a:r>
              <a:rPr lang="en-US" altLang="en-US" b="1" dirty="0" smtClean="0"/>
              <a:t>hirsutism</a:t>
            </a:r>
            <a:r>
              <a:rPr lang="en-US" altLang="en-US" dirty="0" smtClean="0"/>
              <a:t>, as well as other signs of masculinization</a:t>
            </a:r>
          </a:p>
          <a:p>
            <a:r>
              <a:rPr lang="en-US" altLang="en-US" dirty="0" smtClean="0"/>
              <a:t>Treatment is surgical removal of tumors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Hair Thinning and Baldness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Alopecia</a:t>
            </a:r>
            <a:r>
              <a:rPr lang="en-US" altLang="en-US" dirty="0" smtClean="0"/>
              <a:t>: hair thinning in both sexes after age 40</a:t>
            </a:r>
          </a:p>
          <a:p>
            <a:r>
              <a:rPr lang="en-US" altLang="en-US" dirty="0" smtClean="0"/>
              <a:t>True (frank) </a:t>
            </a:r>
            <a:r>
              <a:rPr lang="en-US" altLang="en-US" b="1" dirty="0" smtClean="0"/>
              <a:t>baldness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Genetically determined and sex-influenced condition </a:t>
            </a:r>
          </a:p>
          <a:p>
            <a:pPr lvl="1"/>
            <a:r>
              <a:rPr lang="en-US" altLang="en-US" b="1" dirty="0" smtClean="0"/>
              <a:t>Male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pattern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baldness</a:t>
            </a:r>
            <a:r>
              <a:rPr lang="en-US" altLang="en-US" dirty="0" smtClean="0"/>
              <a:t> caused by follicular response to DHT (</a:t>
            </a:r>
            <a:r>
              <a:rPr lang="en-US" altLang="en-US" dirty="0" err="1" smtClean="0"/>
              <a:t>dihydrotestosterone</a:t>
            </a:r>
            <a:r>
              <a:rPr lang="en-US" alt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û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5.5</a:t>
            </a:r>
            <a:endParaRPr lang="en-US" altLang="en-US" dirty="0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Hair thinning can be induced by several factors:</a:t>
            </a:r>
          </a:p>
          <a:p>
            <a:pPr lvl="1"/>
            <a:r>
              <a:rPr lang="en-US" altLang="en-US" dirty="0" smtClean="0"/>
              <a:t>Acutely high fever</a:t>
            </a:r>
          </a:p>
          <a:p>
            <a:pPr lvl="1"/>
            <a:r>
              <a:rPr lang="en-US" altLang="en-US" dirty="0" smtClean="0"/>
              <a:t>Surgery</a:t>
            </a:r>
          </a:p>
          <a:p>
            <a:pPr lvl="1"/>
            <a:r>
              <a:rPr lang="en-US" altLang="en-US" dirty="0" smtClean="0"/>
              <a:t>Severe emotional trauma</a:t>
            </a:r>
          </a:p>
          <a:p>
            <a:pPr lvl="1"/>
            <a:r>
              <a:rPr lang="en-US" altLang="en-US" dirty="0" smtClean="0"/>
              <a:t>Certain drugs (such as antidepressants, blood thinners, steroids, and chemotherapeutic drugs)</a:t>
            </a:r>
          </a:p>
          <a:p>
            <a:pPr lvl="1"/>
            <a:r>
              <a:rPr lang="en-US" altLang="en-US" dirty="0" smtClean="0"/>
              <a:t>Protein-deficient diets</a:t>
            </a:r>
          </a:p>
          <a:p>
            <a:pPr lvl="1"/>
            <a:r>
              <a:rPr lang="en-US" altLang="en-US" i="1" dirty="0" smtClean="0"/>
              <a:t>Alopecia</a:t>
            </a:r>
            <a:r>
              <a:rPr lang="en-US" altLang="en-US" dirty="0" smtClean="0"/>
              <a:t> </a:t>
            </a:r>
            <a:r>
              <a:rPr lang="en-US" altLang="en-US" i="1" dirty="0" err="1" smtClean="0"/>
              <a:t>areata</a:t>
            </a:r>
            <a:r>
              <a:rPr lang="en-US" altLang="en-US" dirty="0" smtClean="0"/>
              <a:t>: immune system attacks follicles</a:t>
            </a:r>
          </a:p>
          <a:p>
            <a:pPr lvl="1"/>
            <a:r>
              <a:rPr lang="en-US" altLang="en-US" dirty="0" smtClean="0"/>
              <a:t>Some hair loss is reversible, but others (such as from burns or radiation) are permanent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Appendages (cont’d)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/>
              <a:t>Nails</a:t>
            </a:r>
          </a:p>
          <a:p>
            <a:pPr lvl="1"/>
            <a:r>
              <a:rPr lang="en-US"/>
              <a:t>Epidermal cells filled with keratin</a:t>
            </a:r>
          </a:p>
          <a:p>
            <a:r>
              <a:rPr lang="en-US"/>
              <a:t>Glands</a:t>
            </a:r>
          </a:p>
          <a:p>
            <a:pPr lvl="1"/>
            <a:r>
              <a:rPr lang="en-US"/>
              <a:t>Sweat (sudoriferous); most numerous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Classified as:</a:t>
            </a:r>
          </a:p>
          <a:p>
            <a:pPr lvl="2"/>
            <a:r>
              <a:rPr lang="en-US"/>
              <a:t>1. eccrine- widespread, small produce sweat </a:t>
            </a:r>
          </a:p>
          <a:p>
            <a:pPr lvl="2"/>
            <a:r>
              <a:rPr lang="en-US"/>
              <a:t>2.  apocrine- armpits; larger secrete thicker substance  </a:t>
            </a:r>
          </a:p>
          <a:p>
            <a:pPr lvl="1"/>
            <a:r>
              <a:rPr lang="en-US"/>
              <a:t>Oil (sebaceous)</a:t>
            </a:r>
          </a:p>
          <a:p>
            <a:pPr lvl="2"/>
            <a:r>
              <a:rPr lang="en-US"/>
              <a:t>Secrete oil for hair and skin</a:t>
            </a:r>
          </a:p>
        </p:txBody>
      </p:sp>
    </p:spTree>
    <p:extLst>
      <p:ext uri="{BB962C8B-B14F-4D97-AF65-F5344CB8AC3E}">
        <p14:creationId xmlns:p14="http://schemas.microsoft.com/office/powerpoint/2010/main" val="1134961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Nails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87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5.6  Nails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Scale-like modifications of epidermis that contain hard keratin</a:t>
            </a:r>
          </a:p>
          <a:p>
            <a:r>
              <a:rPr lang="en-US" altLang="en-US" dirty="0" smtClean="0"/>
              <a:t>Act as a protective cover for distal, dorsal surface of fingers and toes</a:t>
            </a:r>
          </a:p>
          <a:p>
            <a:r>
              <a:rPr lang="en-US" altLang="en-US" dirty="0" smtClean="0"/>
              <a:t>Consist of </a:t>
            </a:r>
            <a:r>
              <a:rPr lang="en-US" altLang="en-US" i="1" dirty="0" smtClean="0"/>
              <a:t>free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edge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nail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plate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root</a:t>
            </a:r>
          </a:p>
          <a:p>
            <a:r>
              <a:rPr lang="en-US" altLang="en-US" i="1" dirty="0" smtClean="0"/>
              <a:t>Nail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bed</a:t>
            </a:r>
            <a:r>
              <a:rPr lang="en-US" altLang="en-US" dirty="0" smtClean="0"/>
              <a:t> is epidermis underneath keratinized nail plate</a:t>
            </a:r>
          </a:p>
          <a:p>
            <a:r>
              <a:rPr lang="en-US" altLang="en-US" b="1" dirty="0" smtClean="0"/>
              <a:t>Nail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matrix</a:t>
            </a:r>
            <a:r>
              <a:rPr lang="en-US" altLang="en-US" dirty="0" smtClean="0"/>
              <a:t>: thickened portion of bed responsible for nail growth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5.6  Nails</a:t>
            </a:r>
            <a:endParaRPr lang="en-US" dirty="0"/>
          </a:p>
        </p:txBody>
      </p:sp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b="1" dirty="0" smtClean="0"/>
              <a:t>Nail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folds</a:t>
            </a:r>
            <a:r>
              <a:rPr lang="en-US" altLang="en-US" dirty="0" smtClean="0"/>
              <a:t>: skin folds that overlap border of nail</a:t>
            </a:r>
          </a:p>
          <a:p>
            <a:pPr>
              <a:spcBef>
                <a:spcPts val="500"/>
              </a:spcBef>
            </a:pPr>
            <a:r>
              <a:rPr lang="en-US" altLang="en-US" b="1" dirty="0" err="1" smtClean="0"/>
              <a:t>Eponychium</a:t>
            </a:r>
            <a:r>
              <a:rPr lang="en-US" altLang="en-US" dirty="0" smtClean="0"/>
              <a:t>: nail fold that projects onto surface of nail body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Also called </a:t>
            </a:r>
            <a:r>
              <a:rPr lang="en-US" altLang="en-US" b="1" dirty="0" smtClean="0"/>
              <a:t>cuticle</a:t>
            </a:r>
          </a:p>
          <a:p>
            <a:pPr>
              <a:spcBef>
                <a:spcPts val="500"/>
              </a:spcBef>
            </a:pPr>
            <a:r>
              <a:rPr lang="en-US" altLang="en-US" b="1" dirty="0" err="1" smtClean="0"/>
              <a:t>Hyponychium</a:t>
            </a:r>
            <a:r>
              <a:rPr lang="en-US" altLang="en-US" dirty="0" smtClean="0"/>
              <a:t>: area under free edge of plate that accumulates dirt</a:t>
            </a:r>
          </a:p>
          <a:p>
            <a:pPr>
              <a:spcBef>
                <a:spcPts val="500"/>
              </a:spcBef>
            </a:pPr>
            <a:r>
              <a:rPr lang="en-US" altLang="en-US" dirty="0" smtClean="0"/>
              <a:t>Nails normally appear pink because of underlying capillaries</a:t>
            </a:r>
          </a:p>
          <a:p>
            <a:pPr lvl="1">
              <a:spcBef>
                <a:spcPts val="500"/>
              </a:spcBef>
            </a:pPr>
            <a:r>
              <a:rPr lang="en-US" altLang="en-US" i="1" dirty="0" err="1" smtClean="0"/>
              <a:t>Lunule</a:t>
            </a:r>
            <a:r>
              <a:rPr lang="en-US" altLang="en-US" dirty="0" smtClean="0"/>
              <a:t>: thickened nail matrix, appears white</a:t>
            </a:r>
          </a:p>
          <a:p>
            <a:pPr>
              <a:spcBef>
                <a:spcPts val="500"/>
              </a:spcBef>
            </a:pPr>
            <a:r>
              <a:rPr lang="en-US" altLang="en-US" dirty="0" smtClean="0"/>
              <a:t>Abnormal color or shape can be an indicator of disease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17-figure_05_07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4216"/>
            <a:ext cx="5486400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5.7 Skin appendages: Structure of a nail.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4500" y="200024"/>
            <a:ext cx="591509" cy="2158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Lunule</a:t>
            </a:r>
            <a:endParaRPr lang="en-US" sz="1403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8444" y="200022"/>
            <a:ext cx="68929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Lateral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nail fold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90788" y="3279773"/>
            <a:ext cx="84959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Free edge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nail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7100" y="3275826"/>
            <a:ext cx="52899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Body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nail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8781" y="3260725"/>
            <a:ext cx="1131720" cy="4317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Eponychium</a:t>
            </a: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(cuticle)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4444" y="3586954"/>
            <a:ext cx="75982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Proximal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nail fold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6325" y="3584573"/>
            <a:ext cx="53860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Nail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matrix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0456" y="6380955"/>
            <a:ext cx="1191032" cy="2158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Hyponychium</a:t>
            </a:r>
            <a:endParaRPr lang="en-US" sz="1403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3963" y="6380955"/>
            <a:ext cx="698909" cy="2158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Nail bed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6150" y="6380955"/>
            <a:ext cx="2277868" cy="2158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Phalanx (bone of fingertip)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98310" y="3281362"/>
            <a:ext cx="989053" cy="2158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3" b="1" dirty="0">
                <a:solidFill>
                  <a:srgbClr val="231F20"/>
                </a:solidFill>
                <a:ea typeface="+mn-ea"/>
                <a:cs typeface="Arial" pitchFamily="34" charset="0"/>
              </a:rPr>
              <a:t>Root of nail</a:t>
            </a:r>
          </a:p>
        </p:txBody>
      </p:sp>
      <p:sp>
        <p:nvSpPr>
          <p:cNvPr id="35" name="Freeform 34"/>
          <p:cNvSpPr/>
          <p:nvPr/>
        </p:nvSpPr>
        <p:spPr>
          <a:xfrm>
            <a:off x="2855525" y="5068088"/>
            <a:ext cx="90766" cy="1325168"/>
          </a:xfrm>
          <a:custGeom>
            <a:avLst/>
            <a:gdLst>
              <a:gd name="connsiteX0" fmla="*/ 6350 w 90766"/>
              <a:gd name="connsiteY0" fmla="*/ 1318818 h 1325168"/>
              <a:gd name="connsiteX1" fmla="*/ 6350 w 90766"/>
              <a:gd name="connsiteY1" fmla="*/ 404876 h 1325168"/>
              <a:gd name="connsiteX2" fmla="*/ 84416 w 90766"/>
              <a:gd name="connsiteY2" fmla="*/ 6350 h 1325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766" h="1325168">
                <a:moveTo>
                  <a:pt x="6350" y="1318818"/>
                </a:moveTo>
                <a:lnTo>
                  <a:pt x="6350" y="404876"/>
                </a:lnTo>
                <a:lnTo>
                  <a:pt x="8441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074179" y="4903217"/>
            <a:ext cx="25400" cy="1503464"/>
          </a:xfrm>
          <a:custGeom>
            <a:avLst/>
            <a:gdLst>
              <a:gd name="connsiteX0" fmla="*/ 6705 w 25400"/>
              <a:gd name="connsiteY0" fmla="*/ 1497114 h 1503464"/>
              <a:gd name="connsiteX1" fmla="*/ 6350 w 25400"/>
              <a:gd name="connsiteY1" fmla="*/ 6350 h 1503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503464">
                <a:moveTo>
                  <a:pt x="6705" y="149711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682352" y="3681369"/>
            <a:ext cx="25400" cy="1144536"/>
          </a:xfrm>
          <a:custGeom>
            <a:avLst/>
            <a:gdLst>
              <a:gd name="connsiteX0" fmla="*/ 6705 w 25400"/>
              <a:gd name="connsiteY0" fmla="*/ 1138186 h 1144536"/>
              <a:gd name="connsiteX1" fmla="*/ 6350 w 25400"/>
              <a:gd name="connsiteY1" fmla="*/ 6350 h 1144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44536">
                <a:moveTo>
                  <a:pt x="6705" y="113818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679971" y="2027308"/>
            <a:ext cx="25400" cy="1246124"/>
          </a:xfrm>
          <a:custGeom>
            <a:avLst/>
            <a:gdLst>
              <a:gd name="connsiteX0" fmla="*/ 6705 w 25400"/>
              <a:gd name="connsiteY0" fmla="*/ 1239773 h 1246124"/>
              <a:gd name="connsiteX1" fmla="*/ 6350 w 25400"/>
              <a:gd name="connsiteY1" fmla="*/ 6350 h 1246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46124">
                <a:moveTo>
                  <a:pt x="6705" y="12397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339876" y="608210"/>
            <a:ext cx="25400" cy="707720"/>
          </a:xfrm>
          <a:custGeom>
            <a:avLst/>
            <a:gdLst>
              <a:gd name="connsiteX0" fmla="*/ 6705 w 25400"/>
              <a:gd name="connsiteY0" fmla="*/ 701370 h 707720"/>
              <a:gd name="connsiteX1" fmla="*/ 6350 w 25400"/>
              <a:gd name="connsiteY1" fmla="*/ 6350 h 707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07720">
                <a:moveTo>
                  <a:pt x="6705" y="70137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879966" y="3674226"/>
            <a:ext cx="25400" cy="1313484"/>
          </a:xfrm>
          <a:custGeom>
            <a:avLst/>
            <a:gdLst>
              <a:gd name="connsiteX0" fmla="*/ 6692 w 25400"/>
              <a:gd name="connsiteY0" fmla="*/ 1307134 h 1313484"/>
              <a:gd name="connsiteX1" fmla="*/ 6350 w 25400"/>
              <a:gd name="connsiteY1" fmla="*/ 6350 h 1313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313484">
                <a:moveTo>
                  <a:pt x="6692" y="13071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6389040" y="3982295"/>
            <a:ext cx="25400" cy="764451"/>
          </a:xfrm>
          <a:custGeom>
            <a:avLst/>
            <a:gdLst>
              <a:gd name="connsiteX0" fmla="*/ 6680 w 25400"/>
              <a:gd name="connsiteY0" fmla="*/ 758101 h 764451"/>
              <a:gd name="connsiteX1" fmla="*/ 6350 w 25400"/>
              <a:gd name="connsiteY1" fmla="*/ 6350 h 764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64451">
                <a:moveTo>
                  <a:pt x="6680" y="75810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366321" y="3982295"/>
            <a:ext cx="25400" cy="553288"/>
          </a:xfrm>
          <a:custGeom>
            <a:avLst/>
            <a:gdLst>
              <a:gd name="connsiteX0" fmla="*/ 6667 w 25400"/>
              <a:gd name="connsiteY0" fmla="*/ 546938 h 553288"/>
              <a:gd name="connsiteX1" fmla="*/ 6350 w 25400"/>
              <a:gd name="connsiteY1" fmla="*/ 6350 h 553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53288">
                <a:moveTo>
                  <a:pt x="6667" y="54693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904789" y="3517742"/>
            <a:ext cx="25400" cy="1250111"/>
          </a:xfrm>
          <a:custGeom>
            <a:avLst/>
            <a:gdLst>
              <a:gd name="connsiteX0" fmla="*/ 6667 w 25400"/>
              <a:gd name="connsiteY0" fmla="*/ 1243761 h 1250111"/>
              <a:gd name="connsiteX1" fmla="*/ 6350 w 25400"/>
              <a:gd name="connsiteY1" fmla="*/ 6350 h 12501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50111">
                <a:moveTo>
                  <a:pt x="6667" y="124376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5656294" y="5494440"/>
            <a:ext cx="25400" cy="891146"/>
          </a:xfrm>
          <a:custGeom>
            <a:avLst/>
            <a:gdLst>
              <a:gd name="connsiteX0" fmla="*/ 6667 w 25400"/>
              <a:gd name="connsiteY0" fmla="*/ 884796 h 891146"/>
              <a:gd name="connsiteX1" fmla="*/ 6350 w 25400"/>
              <a:gd name="connsiteY1" fmla="*/ 6350 h 8911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891146">
                <a:moveTo>
                  <a:pt x="6667" y="88479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630318" y="3702362"/>
            <a:ext cx="605205" cy="933526"/>
          </a:xfrm>
          <a:custGeom>
            <a:avLst/>
            <a:gdLst>
              <a:gd name="connsiteX0" fmla="*/ 6350 w 605205"/>
              <a:gd name="connsiteY0" fmla="*/ 6350 h 933526"/>
              <a:gd name="connsiteX1" fmla="*/ 6350 w 605205"/>
              <a:gd name="connsiteY1" fmla="*/ 288937 h 933526"/>
              <a:gd name="connsiteX2" fmla="*/ 598855 w 605205"/>
              <a:gd name="connsiteY2" fmla="*/ 927176 h 933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5205" h="933526">
                <a:moveTo>
                  <a:pt x="6350" y="6350"/>
                </a:moveTo>
                <a:lnTo>
                  <a:pt x="6350" y="288937"/>
                </a:lnTo>
                <a:lnTo>
                  <a:pt x="598855" y="92717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221114" y="421050"/>
            <a:ext cx="1576781" cy="1452867"/>
          </a:xfrm>
          <a:custGeom>
            <a:avLst/>
            <a:gdLst>
              <a:gd name="connsiteX0" fmla="*/ 6350 w 1576781"/>
              <a:gd name="connsiteY0" fmla="*/ 6350 h 1452867"/>
              <a:gd name="connsiteX1" fmla="*/ 6350 w 1576781"/>
              <a:gd name="connsiteY1" fmla="*/ 288950 h 1452867"/>
              <a:gd name="connsiteX2" fmla="*/ 1570431 w 1576781"/>
              <a:gd name="connsiteY2" fmla="*/ 1446517 h 1452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6781" h="1452867">
                <a:moveTo>
                  <a:pt x="6350" y="6350"/>
                </a:moveTo>
                <a:lnTo>
                  <a:pt x="6350" y="288950"/>
                </a:lnTo>
                <a:lnTo>
                  <a:pt x="1570431" y="144651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630318" y="2085837"/>
            <a:ext cx="314871" cy="1200924"/>
          </a:xfrm>
          <a:custGeom>
            <a:avLst/>
            <a:gdLst>
              <a:gd name="connsiteX0" fmla="*/ 6350 w 314871"/>
              <a:gd name="connsiteY0" fmla="*/ 1194574 h 1200924"/>
              <a:gd name="connsiteX1" fmla="*/ 6350 w 314871"/>
              <a:gd name="connsiteY1" fmla="*/ 911986 h 1200924"/>
              <a:gd name="connsiteX2" fmla="*/ 308521 w 314871"/>
              <a:gd name="connsiteY2" fmla="*/ 6350 h 1200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4871" h="1200924">
                <a:moveTo>
                  <a:pt x="6350" y="1194574"/>
                </a:moveTo>
                <a:lnTo>
                  <a:pt x="6350" y="911986"/>
                </a:lnTo>
                <a:lnTo>
                  <a:pt x="30852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880620" y="1948066"/>
            <a:ext cx="161785" cy="1343456"/>
          </a:xfrm>
          <a:custGeom>
            <a:avLst/>
            <a:gdLst>
              <a:gd name="connsiteX0" fmla="*/ 6350 w 161785"/>
              <a:gd name="connsiteY0" fmla="*/ 1337106 h 1343456"/>
              <a:gd name="connsiteX1" fmla="*/ 6350 w 161785"/>
              <a:gd name="connsiteY1" fmla="*/ 1054519 h 1343456"/>
              <a:gd name="connsiteX2" fmla="*/ 155435 w 161785"/>
              <a:gd name="connsiteY2" fmla="*/ 6350 h 13434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785" h="1343456">
                <a:moveTo>
                  <a:pt x="6350" y="1337106"/>
                </a:moveTo>
                <a:lnTo>
                  <a:pt x="6350" y="1054519"/>
                </a:lnTo>
                <a:lnTo>
                  <a:pt x="15543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 Structure of skin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Skin consists of two distinct regions</a:t>
            </a:r>
            <a:r>
              <a:rPr lang="en-US" altLang="en-US" dirty="0" smtClean="0"/>
              <a:t>:</a:t>
            </a:r>
          </a:p>
          <a:p>
            <a:r>
              <a:rPr lang="en-US" altLang="en-US" dirty="0" smtClean="0"/>
              <a:t>1.  </a:t>
            </a:r>
            <a:r>
              <a:rPr lang="en-US" altLang="en-US" sz="2400" b="1" dirty="0" smtClean="0"/>
              <a:t>Epidermis</a:t>
            </a:r>
            <a:r>
              <a:rPr lang="en-US" altLang="en-US" sz="2400" dirty="0" smtClean="0"/>
              <a:t>: superficial region</a:t>
            </a:r>
          </a:p>
          <a:p>
            <a:pPr lvl="2"/>
            <a:r>
              <a:rPr lang="en-US" altLang="en-US" sz="2000" dirty="0" smtClean="0"/>
              <a:t>Consists of epithelial tissue and is </a:t>
            </a:r>
            <a:r>
              <a:rPr lang="en-US" altLang="en-US" sz="2000" dirty="0" smtClean="0"/>
              <a:t>avascular</a:t>
            </a:r>
          </a:p>
          <a:p>
            <a:r>
              <a:rPr lang="en-US" altLang="en-US" dirty="0" smtClean="0"/>
              <a:t>2. </a:t>
            </a:r>
            <a:r>
              <a:rPr lang="en-US" altLang="en-US" sz="2400" b="1" dirty="0" smtClean="0"/>
              <a:t>Dermis</a:t>
            </a:r>
            <a:r>
              <a:rPr lang="en-US" altLang="en-US" sz="2400" dirty="0" smtClean="0"/>
              <a:t>: underlies epidermis</a:t>
            </a:r>
          </a:p>
          <a:p>
            <a:pPr lvl="2"/>
            <a:r>
              <a:rPr lang="en-US" altLang="en-US" sz="2000" dirty="0" smtClean="0"/>
              <a:t>Mostly fibrous connective tissue, </a:t>
            </a:r>
            <a:r>
              <a:rPr lang="en-US" altLang="en-US" sz="2000" dirty="0" smtClean="0"/>
              <a:t>vascular</a:t>
            </a:r>
          </a:p>
          <a:p>
            <a:pPr lvl="1"/>
            <a:r>
              <a:rPr lang="en-US" altLang="en-US" sz="2400" b="1" dirty="0" smtClean="0"/>
              <a:t>Hypodermis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b="1" dirty="0" smtClean="0"/>
              <a:t>superficial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fascia</a:t>
            </a:r>
            <a:r>
              <a:rPr lang="en-US" altLang="en-US" sz="2400" dirty="0" smtClean="0"/>
              <a:t>)</a:t>
            </a:r>
          </a:p>
          <a:p>
            <a:pPr lvl="2"/>
            <a:r>
              <a:rPr lang="en-US" altLang="en-US" sz="2000" dirty="0" smtClean="0"/>
              <a:t>Subcutaneous layer deep to skin </a:t>
            </a:r>
          </a:p>
          <a:p>
            <a:pPr lvl="2"/>
            <a:r>
              <a:rPr lang="en-US" altLang="en-US" sz="2000" dirty="0" smtClean="0"/>
              <a:t>Not part of skin but shares some functions</a:t>
            </a:r>
          </a:p>
          <a:p>
            <a:pPr lvl="2"/>
            <a:r>
              <a:rPr lang="en-US" altLang="en-US" sz="2000" dirty="0" smtClean="0"/>
              <a:t>Mostly adipose tissue that absorbs shock and insulates</a:t>
            </a:r>
          </a:p>
          <a:p>
            <a:pPr lvl="2"/>
            <a:r>
              <a:rPr lang="en-US" altLang="en-US" sz="2000" dirty="0" smtClean="0"/>
              <a:t>Anchors skin to underlying structures: mostly muscles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Glands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87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5.7  Sweat Glands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Also called </a:t>
            </a:r>
            <a:r>
              <a:rPr lang="en-US" altLang="en-US" b="1" dirty="0" smtClean="0"/>
              <a:t>sudoriferous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glands</a:t>
            </a:r>
          </a:p>
          <a:p>
            <a:r>
              <a:rPr lang="en-US" altLang="en-US" dirty="0" smtClean="0"/>
              <a:t>All skin surfaces except nipples and parts of external genitalia contain sweat glands</a:t>
            </a:r>
          </a:p>
          <a:p>
            <a:pPr lvl="1"/>
            <a:r>
              <a:rPr lang="en-US" altLang="en-US" dirty="0" smtClean="0"/>
              <a:t>About 3 million per person</a:t>
            </a:r>
          </a:p>
          <a:p>
            <a:r>
              <a:rPr lang="en-US" altLang="en-US" dirty="0" smtClean="0"/>
              <a:t>Two main types </a:t>
            </a:r>
          </a:p>
          <a:p>
            <a:pPr lvl="1"/>
            <a:r>
              <a:rPr lang="en-US" altLang="en-US" b="1" dirty="0" smtClean="0"/>
              <a:t>Eccrine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merocrine</a:t>
            </a:r>
            <a:r>
              <a:rPr lang="en-US" altLang="en-US" dirty="0" smtClean="0"/>
              <a:t>) sweat glands</a:t>
            </a:r>
          </a:p>
          <a:p>
            <a:pPr lvl="1"/>
            <a:r>
              <a:rPr lang="en-US" altLang="en-US" b="1" dirty="0" smtClean="0"/>
              <a:t>Apocrine</a:t>
            </a:r>
            <a:r>
              <a:rPr lang="en-US" altLang="en-US" dirty="0" smtClean="0"/>
              <a:t> sweat glands</a:t>
            </a:r>
          </a:p>
          <a:p>
            <a:r>
              <a:rPr lang="en-US" altLang="en-US" dirty="0" smtClean="0"/>
              <a:t>Contain </a:t>
            </a:r>
            <a:r>
              <a:rPr lang="en-US" altLang="en-US" dirty="0" err="1" smtClean="0"/>
              <a:t>myoepithelial</a:t>
            </a:r>
            <a:r>
              <a:rPr lang="en-US" altLang="en-US" dirty="0" smtClean="0"/>
              <a:t> cells</a:t>
            </a:r>
          </a:p>
          <a:p>
            <a:pPr lvl="1"/>
            <a:r>
              <a:rPr lang="en-US" altLang="en-US" dirty="0" smtClean="0"/>
              <a:t>Contract upon nervous system stimulation to force sweat into ducts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Eccrine (Merocrine) Sweat Glands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numerous type</a:t>
            </a:r>
          </a:p>
          <a:p>
            <a:r>
              <a:rPr lang="en-US" altLang="en-US" dirty="0" smtClean="0"/>
              <a:t>Abundant on palms, soles, and forehead</a:t>
            </a:r>
          </a:p>
          <a:p>
            <a:r>
              <a:rPr lang="en-US" altLang="en-US" dirty="0" smtClean="0"/>
              <a:t>Ducts connect to pores</a:t>
            </a:r>
          </a:p>
          <a:p>
            <a:r>
              <a:rPr lang="en-US" altLang="en-US" dirty="0" smtClean="0"/>
              <a:t>Function in thermoregulation</a:t>
            </a:r>
          </a:p>
          <a:p>
            <a:pPr lvl="1"/>
            <a:r>
              <a:rPr lang="en-US" altLang="en-US" dirty="0" smtClean="0"/>
              <a:t>Regulated by sympathetic nervous system</a:t>
            </a:r>
          </a:p>
          <a:p>
            <a:r>
              <a:rPr lang="en-US" altLang="en-US" dirty="0" smtClean="0"/>
              <a:t>Their secretion is sweat</a:t>
            </a:r>
          </a:p>
          <a:p>
            <a:pPr lvl="1"/>
            <a:r>
              <a:rPr lang="en-US" altLang="en-US" dirty="0" smtClean="0"/>
              <a:t>99% water, salts, vitamin C, antibodies, </a:t>
            </a:r>
            <a:r>
              <a:rPr lang="en-US" altLang="en-US" dirty="0" err="1" smtClean="0"/>
              <a:t>dermcidin</a:t>
            </a:r>
            <a:r>
              <a:rPr lang="en-US" altLang="en-US" dirty="0" smtClean="0"/>
              <a:t> (microbe-killing peptide), metabolic wastes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-figure_05_08b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411480"/>
            <a:ext cx="8546592" cy="6035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5.8b Skin appendages: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Cutaneous</a:t>
            </a:r>
            <a:r>
              <a:rPr lang="en-US" dirty="0">
                <a:latin typeface="Arial" pitchFamily="34" charset="0"/>
                <a:cs typeface="Arial" pitchFamily="34" charset="0"/>
              </a:rPr>
              <a:t> glands.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4445794" y="4395788"/>
            <a:ext cx="2859881" cy="519112"/>
          </a:xfrm>
          <a:custGeom>
            <a:avLst/>
            <a:gdLst>
              <a:gd name="connsiteX0" fmla="*/ 0 w 2859881"/>
              <a:gd name="connsiteY0" fmla="*/ 514350 h 519112"/>
              <a:gd name="connsiteX1" fmla="*/ 1578769 w 2859881"/>
              <a:gd name="connsiteY1" fmla="*/ 519112 h 519112"/>
              <a:gd name="connsiteX2" fmla="*/ 2859881 w 2859881"/>
              <a:gd name="connsiteY2" fmla="*/ 0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881" h="519112">
                <a:moveTo>
                  <a:pt x="0" y="514350"/>
                </a:moveTo>
                <a:lnTo>
                  <a:pt x="1578769" y="519112"/>
                </a:lnTo>
                <a:lnTo>
                  <a:pt x="2859881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29325" y="4567238"/>
            <a:ext cx="366713" cy="347662"/>
          </a:xfrm>
          <a:custGeom>
            <a:avLst/>
            <a:gdLst>
              <a:gd name="connsiteX0" fmla="*/ 0 w 366713"/>
              <a:gd name="connsiteY0" fmla="*/ 347662 h 347662"/>
              <a:gd name="connsiteX1" fmla="*/ 0 w 366713"/>
              <a:gd name="connsiteY1" fmla="*/ 347662 h 347662"/>
              <a:gd name="connsiteX2" fmla="*/ 366713 w 366713"/>
              <a:gd name="connsiteY2" fmla="*/ 0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3" h="347662">
                <a:moveTo>
                  <a:pt x="0" y="347662"/>
                </a:moveTo>
                <a:lnTo>
                  <a:pt x="0" y="347662"/>
                </a:lnTo>
                <a:lnTo>
                  <a:pt x="36671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29325" y="4524375"/>
            <a:ext cx="116681" cy="390525"/>
          </a:xfrm>
          <a:custGeom>
            <a:avLst/>
            <a:gdLst>
              <a:gd name="connsiteX0" fmla="*/ 0 w 116681"/>
              <a:gd name="connsiteY0" fmla="*/ 390525 h 390525"/>
              <a:gd name="connsiteX1" fmla="*/ 116681 w 116681"/>
              <a:gd name="connsiteY1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1" h="390525">
                <a:moveTo>
                  <a:pt x="0" y="390525"/>
                </a:moveTo>
                <a:lnTo>
                  <a:pt x="116681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0" y="571495"/>
            <a:ext cx="1438727" cy="4895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675" y="438146"/>
            <a:ext cx="692497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994" y="3278182"/>
            <a:ext cx="1000274" cy="4895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Eccrine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5725" y="3860800"/>
            <a:ext cx="532197" cy="2877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9462" y="4242590"/>
            <a:ext cx="2130391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 connective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0969" y="4757738"/>
            <a:ext cx="1705595" cy="2877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cells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9769" y="5696740"/>
            <a:ext cx="2603277" cy="741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 sectioned </a:t>
            </a:r>
            <a:r>
              <a:rPr lang="en-US" sz="187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eccrine</a:t>
            </a:r>
            <a:endParaRPr lang="en-US" sz="187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 (140</a:t>
            </a:r>
            <a:r>
              <a:rPr lang="en-US" sz="187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5" name="Freeform 24"/>
          <p:cNvSpPr/>
          <p:nvPr/>
        </p:nvSpPr>
        <p:spPr>
          <a:xfrm>
            <a:off x="1784212" y="668313"/>
            <a:ext cx="404317" cy="1362481"/>
          </a:xfrm>
          <a:custGeom>
            <a:avLst/>
            <a:gdLst>
              <a:gd name="connsiteX0" fmla="*/ 9525 w 404317"/>
              <a:gd name="connsiteY0" fmla="*/ 9525 h 1362481"/>
              <a:gd name="connsiteX1" fmla="*/ 175183 w 404317"/>
              <a:gd name="connsiteY1" fmla="*/ 9525 h 1362481"/>
              <a:gd name="connsiteX2" fmla="*/ 394792 w 404317"/>
              <a:gd name="connsiteY2" fmla="*/ 1352956 h 1362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4317" h="1362481">
                <a:moveTo>
                  <a:pt x="9525" y="9525"/>
                </a:moveTo>
                <a:lnTo>
                  <a:pt x="175183" y="9525"/>
                </a:lnTo>
                <a:lnTo>
                  <a:pt x="394792" y="135295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012160" y="562459"/>
            <a:ext cx="588352" cy="1023200"/>
          </a:xfrm>
          <a:custGeom>
            <a:avLst/>
            <a:gdLst>
              <a:gd name="connsiteX0" fmla="*/ 578827 w 588352"/>
              <a:gd name="connsiteY0" fmla="*/ 9525 h 1023200"/>
              <a:gd name="connsiteX1" fmla="*/ 361531 w 588352"/>
              <a:gd name="connsiteY1" fmla="*/ 9525 h 1023200"/>
              <a:gd name="connsiteX2" fmla="*/ 9525 w 588352"/>
              <a:gd name="connsiteY2" fmla="*/ 1013675 h 102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8352" h="1023200">
                <a:moveTo>
                  <a:pt x="578827" y="9525"/>
                </a:moveTo>
                <a:lnTo>
                  <a:pt x="361531" y="9525"/>
                </a:lnTo>
                <a:lnTo>
                  <a:pt x="9525" y="101367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443490" y="4016630"/>
            <a:ext cx="1753298" cy="342798"/>
          </a:xfrm>
          <a:custGeom>
            <a:avLst/>
            <a:gdLst>
              <a:gd name="connsiteX0" fmla="*/ 9525 w 1753298"/>
              <a:gd name="connsiteY0" fmla="*/ 9525 h 342798"/>
              <a:gd name="connsiteX1" fmla="*/ 1441144 w 1753298"/>
              <a:gd name="connsiteY1" fmla="*/ 9525 h 342798"/>
              <a:gd name="connsiteX2" fmla="*/ 1743773 w 1753298"/>
              <a:gd name="connsiteY2" fmla="*/ 333273 h 342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53298" h="342798">
                <a:moveTo>
                  <a:pt x="9525" y="9525"/>
                </a:moveTo>
                <a:lnTo>
                  <a:pt x="1441144" y="9525"/>
                </a:lnTo>
                <a:lnTo>
                  <a:pt x="1743773" y="33327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451845" y="4369144"/>
            <a:ext cx="541883" cy="225856"/>
          </a:xfrm>
          <a:custGeom>
            <a:avLst/>
            <a:gdLst>
              <a:gd name="connsiteX0" fmla="*/ 9525 w 541883"/>
              <a:gd name="connsiteY0" fmla="*/ 9525 h 225856"/>
              <a:gd name="connsiteX1" fmla="*/ 330009 w 541883"/>
              <a:gd name="connsiteY1" fmla="*/ 9525 h 225856"/>
              <a:gd name="connsiteX2" fmla="*/ 532358 w 541883"/>
              <a:gd name="connsiteY2" fmla="*/ 216331 h 225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1883" h="225856">
                <a:moveTo>
                  <a:pt x="9525" y="9525"/>
                </a:moveTo>
                <a:lnTo>
                  <a:pt x="330009" y="9525"/>
                </a:lnTo>
                <a:lnTo>
                  <a:pt x="532358" y="21633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291535" y="2425841"/>
            <a:ext cx="321970" cy="947762"/>
          </a:xfrm>
          <a:custGeom>
            <a:avLst/>
            <a:gdLst>
              <a:gd name="connsiteX0" fmla="*/ 312445 w 321970"/>
              <a:gd name="connsiteY0" fmla="*/ 938237 h 947762"/>
              <a:gd name="connsiteX1" fmla="*/ 136411 w 321970"/>
              <a:gd name="connsiteY1" fmla="*/ 938237 h 947762"/>
              <a:gd name="connsiteX2" fmla="*/ 9525 w 321970"/>
              <a:gd name="connsiteY2" fmla="*/ 9525 h 947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1970" h="947762">
                <a:moveTo>
                  <a:pt x="312445" y="938237"/>
                </a:moveTo>
                <a:lnTo>
                  <a:pt x="136411" y="938237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Apocrine Sweat Glands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Confined to axillary and </a:t>
            </a:r>
            <a:r>
              <a:rPr lang="en-US" altLang="en-US" dirty="0" err="1" smtClean="0"/>
              <a:t>anogenital</a:t>
            </a:r>
            <a:r>
              <a:rPr lang="en-US" altLang="en-US" dirty="0" smtClean="0"/>
              <a:t> areas</a:t>
            </a:r>
          </a:p>
          <a:p>
            <a:r>
              <a:rPr lang="en-US" altLang="en-US" dirty="0" smtClean="0"/>
              <a:t>Secrete viscous milky or yellowish sweat that contains fatty substances and proteins</a:t>
            </a:r>
          </a:p>
          <a:p>
            <a:pPr lvl="1"/>
            <a:r>
              <a:rPr lang="en-US" altLang="en-US" dirty="0" smtClean="0"/>
              <a:t>Bacteria break down sweat, leading to</a:t>
            </a:r>
            <a:r>
              <a:rPr lang="en-US" altLang="en-US" dirty="0" smtClean="0">
                <a:sym typeface="Wingdings" panose="05000000000000000000" pitchFamily="2" charset="2"/>
              </a:rPr>
              <a:t> body odor</a:t>
            </a:r>
            <a:endParaRPr lang="en-US" altLang="en-US" dirty="0" smtClean="0"/>
          </a:p>
          <a:p>
            <a:r>
              <a:rPr lang="en-US" altLang="en-US" dirty="0" smtClean="0"/>
              <a:t>Larger than eccrine sweat glands with ducts emptying into hair follicles</a:t>
            </a:r>
          </a:p>
          <a:p>
            <a:r>
              <a:rPr lang="en-US" altLang="en-US" dirty="0" smtClean="0"/>
              <a:t>Begin functioning at puberty </a:t>
            </a:r>
          </a:p>
          <a:p>
            <a:pPr lvl="1"/>
            <a:r>
              <a:rPr lang="en-US" altLang="en-US" dirty="0" smtClean="0"/>
              <a:t>Function unknown but may act as sexual scent gland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Apocrine Sweat Glands (cont.)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Modified apocrine glands</a:t>
            </a:r>
          </a:p>
          <a:p>
            <a:pPr lvl="1"/>
            <a:r>
              <a:rPr lang="en-US" altLang="en-US" b="1" dirty="0" smtClean="0"/>
              <a:t>Ceruminous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glands: </a:t>
            </a:r>
            <a:r>
              <a:rPr lang="en-US" altLang="en-US" dirty="0" smtClean="0"/>
              <a:t>lining of external ear canal; secrete cerumen (earwax)</a:t>
            </a:r>
          </a:p>
          <a:p>
            <a:pPr lvl="1"/>
            <a:r>
              <a:rPr lang="en-US" altLang="en-US" b="1" dirty="0" smtClean="0"/>
              <a:t>Mammary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glands</a:t>
            </a:r>
            <a:r>
              <a:rPr lang="en-US" altLang="en-US" dirty="0" smtClean="0"/>
              <a:t>: secrete milk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3448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Sebaceous (Oil) Glands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Widely distributed, except for thick skin of palms and soles</a:t>
            </a:r>
          </a:p>
          <a:p>
            <a:r>
              <a:rPr lang="en-US" altLang="en-US" dirty="0" smtClean="0"/>
              <a:t>Most develop from hair follicles and secrete into hair follicles</a:t>
            </a:r>
          </a:p>
          <a:p>
            <a:r>
              <a:rPr lang="en-US" altLang="en-US" dirty="0" smtClean="0"/>
              <a:t>Relatively inactive until puberty</a:t>
            </a:r>
          </a:p>
          <a:p>
            <a:pPr lvl="1"/>
            <a:r>
              <a:rPr lang="en-US" altLang="en-US" dirty="0" smtClean="0"/>
              <a:t>Stimulated by hormones, especially androgens</a:t>
            </a:r>
          </a:p>
          <a:p>
            <a:r>
              <a:rPr lang="en-US" altLang="en-US" dirty="0" smtClean="0"/>
              <a:t>Secrete </a:t>
            </a:r>
            <a:r>
              <a:rPr lang="en-US" altLang="en-US" b="1" dirty="0" smtClean="0"/>
              <a:t>sebum</a:t>
            </a:r>
          </a:p>
          <a:p>
            <a:pPr lvl="1"/>
            <a:r>
              <a:rPr lang="en-US" altLang="en-US" dirty="0" smtClean="0"/>
              <a:t>Oily </a:t>
            </a:r>
            <a:r>
              <a:rPr lang="en-US" altLang="en-US" dirty="0" err="1" smtClean="0"/>
              <a:t>holocrine</a:t>
            </a:r>
            <a:r>
              <a:rPr lang="en-US" altLang="en-US" dirty="0" smtClean="0"/>
              <a:t> secretion</a:t>
            </a:r>
          </a:p>
          <a:p>
            <a:pPr lvl="1"/>
            <a:r>
              <a:rPr lang="en-US" altLang="en-US" dirty="0" smtClean="0"/>
              <a:t>Bactericidal (bacteria-killing) properties</a:t>
            </a:r>
          </a:p>
          <a:p>
            <a:pPr lvl="1"/>
            <a:r>
              <a:rPr lang="en-US" altLang="en-US" dirty="0" smtClean="0"/>
              <a:t>Softens hair and skin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9-figure_05_08a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204216"/>
            <a:ext cx="8247888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5.8a Skin appendages: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Cutaneous</a:t>
            </a:r>
            <a:r>
              <a:rPr lang="en-US" dirty="0">
                <a:latin typeface="Arial" pitchFamily="34" charset="0"/>
                <a:cs typeface="Arial" pitchFamily="34" charset="0"/>
              </a:rPr>
              <a:t> glands.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2016125" y="5089525"/>
            <a:ext cx="3562350" cy="0"/>
          </a:xfrm>
          <a:custGeom>
            <a:avLst/>
            <a:gdLst>
              <a:gd name="connsiteX0" fmla="*/ 0 w 3562350"/>
              <a:gd name="connsiteY0" fmla="*/ 0 h 0"/>
              <a:gd name="connsiteX1" fmla="*/ 3562350 w 35623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2350">
                <a:moveTo>
                  <a:pt x="0" y="0"/>
                </a:moveTo>
                <a:lnTo>
                  <a:pt x="35623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4375" y="4908550"/>
            <a:ext cx="663575" cy="180975"/>
          </a:xfrm>
          <a:custGeom>
            <a:avLst/>
            <a:gdLst>
              <a:gd name="connsiteX0" fmla="*/ 0 w 663575"/>
              <a:gd name="connsiteY0" fmla="*/ 0 h 180975"/>
              <a:gd name="connsiteX1" fmla="*/ 663575 w 663575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180975">
                <a:moveTo>
                  <a:pt x="0" y="0"/>
                </a:moveTo>
                <a:lnTo>
                  <a:pt x="663575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41475" y="4584700"/>
            <a:ext cx="1003300" cy="504825"/>
          </a:xfrm>
          <a:custGeom>
            <a:avLst/>
            <a:gdLst>
              <a:gd name="connsiteX0" fmla="*/ 0 w 1003300"/>
              <a:gd name="connsiteY0" fmla="*/ 0 h 504825"/>
              <a:gd name="connsiteX1" fmla="*/ 1003300 w 1003300"/>
              <a:gd name="connsiteY1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300" h="504825">
                <a:moveTo>
                  <a:pt x="0" y="0"/>
                </a:moveTo>
                <a:lnTo>
                  <a:pt x="1003300" y="5048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22600" y="1971675"/>
            <a:ext cx="0" cy="1333500"/>
          </a:xfrm>
          <a:custGeom>
            <a:avLst/>
            <a:gdLst>
              <a:gd name="connsiteX0" fmla="*/ 0 w 0"/>
              <a:gd name="connsiteY0" fmla="*/ 0 h 1333500"/>
              <a:gd name="connsiteX1" fmla="*/ 0 w 0"/>
              <a:gd name="connsiteY1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33500">
                <a:moveTo>
                  <a:pt x="0" y="0"/>
                </a:moveTo>
                <a:lnTo>
                  <a:pt x="0" y="1333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57238" y="990600"/>
            <a:ext cx="0" cy="2338388"/>
          </a:xfrm>
          <a:custGeom>
            <a:avLst/>
            <a:gdLst>
              <a:gd name="connsiteX0" fmla="*/ 0 w 0"/>
              <a:gd name="connsiteY0" fmla="*/ 0 h 2338388"/>
              <a:gd name="connsiteX1" fmla="*/ 0 w 0"/>
              <a:gd name="connsiteY1" fmla="*/ 2338388 h 233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38388">
                <a:moveTo>
                  <a:pt x="0" y="0"/>
                </a:moveTo>
                <a:lnTo>
                  <a:pt x="0" y="233838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842" y="231614"/>
            <a:ext cx="1277594" cy="7309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7392" y="684844"/>
            <a:ext cx="1456361" cy="4906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118" y="980914"/>
            <a:ext cx="1290418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gland duct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8430" y="1502408"/>
            <a:ext cx="1287212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in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follicle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2067" y="552289"/>
            <a:ext cx="705321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pore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6355" y="3435188"/>
            <a:ext cx="1014701" cy="4906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Eccrine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9436" y="4933794"/>
            <a:ext cx="1737655" cy="2927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cells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7736" y="5893437"/>
            <a:ext cx="2911053" cy="741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 a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sectioned 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 (</a:t>
            </a:r>
            <a:r>
              <a:rPr lang="en-US" sz="1902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90</a:t>
            </a:r>
            <a:r>
              <a:rPr lang="en-US" sz="190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902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  <a:endParaRPr lang="en-US" sz="190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068395" y="1460031"/>
            <a:ext cx="911898" cy="1244549"/>
          </a:xfrm>
          <a:custGeom>
            <a:avLst/>
            <a:gdLst>
              <a:gd name="connsiteX0" fmla="*/ 902373 w 911898"/>
              <a:gd name="connsiteY0" fmla="*/ 9525 h 1244549"/>
              <a:gd name="connsiteX1" fmla="*/ 902373 w 911898"/>
              <a:gd name="connsiteY1" fmla="*/ 760971 h 1244549"/>
              <a:gd name="connsiteX2" fmla="*/ 9525 w 911898"/>
              <a:gd name="connsiteY2" fmla="*/ 1235024 h 1244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11898" h="1244549">
                <a:moveTo>
                  <a:pt x="902373" y="9525"/>
                </a:moveTo>
                <a:lnTo>
                  <a:pt x="902373" y="760971"/>
                </a:lnTo>
                <a:lnTo>
                  <a:pt x="9525" y="123502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721296" y="770739"/>
            <a:ext cx="411035" cy="1386039"/>
          </a:xfrm>
          <a:custGeom>
            <a:avLst/>
            <a:gdLst>
              <a:gd name="connsiteX0" fmla="*/ 9525 w 411035"/>
              <a:gd name="connsiteY0" fmla="*/ 9525 h 1386039"/>
              <a:gd name="connsiteX1" fmla="*/ 178079 w 411035"/>
              <a:gd name="connsiteY1" fmla="*/ 9525 h 1386039"/>
              <a:gd name="connsiteX2" fmla="*/ 401510 w 411035"/>
              <a:gd name="connsiteY2" fmla="*/ 1376514 h 138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1035" h="1386039">
                <a:moveTo>
                  <a:pt x="9525" y="9525"/>
                </a:moveTo>
                <a:lnTo>
                  <a:pt x="178079" y="9525"/>
                </a:lnTo>
                <a:lnTo>
                  <a:pt x="401510" y="137651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988297" y="663030"/>
            <a:ext cx="598359" cy="1040803"/>
          </a:xfrm>
          <a:custGeom>
            <a:avLst/>
            <a:gdLst>
              <a:gd name="connsiteX0" fmla="*/ 588835 w 598359"/>
              <a:gd name="connsiteY0" fmla="*/ 9525 h 1040803"/>
              <a:gd name="connsiteX1" fmla="*/ 367702 w 598359"/>
              <a:gd name="connsiteY1" fmla="*/ 9525 h 1040803"/>
              <a:gd name="connsiteX2" fmla="*/ 9525 w 598359"/>
              <a:gd name="connsiteY2" fmla="*/ 1031278 h 1040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8359" h="1040803">
                <a:moveTo>
                  <a:pt x="588835" y="9525"/>
                </a:moveTo>
                <a:lnTo>
                  <a:pt x="367702" y="9525"/>
                </a:lnTo>
                <a:lnTo>
                  <a:pt x="9525" y="103127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7272586" y="2559089"/>
            <a:ext cx="327241" cy="964057"/>
          </a:xfrm>
          <a:custGeom>
            <a:avLst/>
            <a:gdLst>
              <a:gd name="connsiteX0" fmla="*/ 317716 w 327241"/>
              <a:gd name="connsiteY0" fmla="*/ 954532 h 964057"/>
              <a:gd name="connsiteX1" fmla="*/ 138583 w 327241"/>
              <a:gd name="connsiteY1" fmla="*/ 954532 h 964057"/>
              <a:gd name="connsiteX2" fmla="*/ 9525 w 327241"/>
              <a:gd name="connsiteY2" fmla="*/ 9525 h 964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7241" h="964057">
                <a:moveTo>
                  <a:pt x="317716" y="954532"/>
                </a:moveTo>
                <a:lnTo>
                  <a:pt x="138583" y="954532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5.6</a:t>
            </a:r>
            <a:endParaRPr lang="en-US" altLang="en-US" dirty="0" smtClean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Whiteheads</a:t>
            </a:r>
            <a:r>
              <a:rPr lang="en-US" altLang="en-US" dirty="0" smtClean="0"/>
              <a:t> are blocked sebaceous glands</a:t>
            </a:r>
          </a:p>
          <a:p>
            <a:pPr lvl="1"/>
            <a:r>
              <a:rPr lang="en-US" altLang="en-US" dirty="0" smtClean="0"/>
              <a:t>If secretion oxidizes, whitehead becomes a </a:t>
            </a:r>
            <a:r>
              <a:rPr lang="en-US" altLang="en-US" i="1" dirty="0" smtClean="0"/>
              <a:t>blackhead</a:t>
            </a:r>
          </a:p>
          <a:p>
            <a:r>
              <a:rPr lang="en-US" altLang="en-US" dirty="0" smtClean="0"/>
              <a:t>Acne is usually an infectious inflammation of the sebaceous glands, resulting in pimples (pustules)</a:t>
            </a:r>
          </a:p>
          <a:p>
            <a:r>
              <a:rPr lang="en-US" altLang="en-US" dirty="0" smtClean="0"/>
              <a:t>Overactive sebaceous glands in infants can lead to </a:t>
            </a:r>
            <a:r>
              <a:rPr lang="en-US" altLang="en-US" i="1" dirty="0" smtClean="0"/>
              <a:t>seborrhea</a:t>
            </a:r>
            <a:r>
              <a:rPr lang="en-US" altLang="en-US" dirty="0" smtClean="0"/>
              <a:t>, known as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cradle cap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Begins as pink, raised lesions on scalp that turn yellow/brown and flake off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5.9 Cradle cap (seborrhea) in a newborn.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pic>
        <p:nvPicPr>
          <p:cNvPr id="7" name="Picture 6" descr="21-figure_05_09_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96" y="1709928"/>
            <a:ext cx="3188208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Epidermis- Avascular</a:t>
            </a:r>
            <a:endParaRPr lang="en-US" sz="2800" dirty="0"/>
          </a:p>
          <a:p>
            <a:pPr lvl="1"/>
            <a:r>
              <a:rPr lang="en-US" sz="2400" dirty="0"/>
              <a:t>Thin </a:t>
            </a:r>
            <a:r>
              <a:rPr lang="en-US" sz="2400" dirty="0" smtClean="0"/>
              <a:t>(keratinized stratified </a:t>
            </a:r>
            <a:r>
              <a:rPr lang="en-US" sz="2400" dirty="0"/>
              <a:t>squamous); cells close </a:t>
            </a:r>
            <a:r>
              <a:rPr lang="en-US" sz="2400" dirty="0" smtClean="0"/>
              <a:t>together; form 5 distinct layers</a:t>
            </a:r>
            <a:endParaRPr lang="en-US" sz="2400" dirty="0"/>
          </a:p>
          <a:p>
            <a:pPr lvl="2"/>
            <a:r>
              <a:rPr lang="en-US" sz="2000" dirty="0" smtClean="0"/>
              <a:t>A.  </a:t>
            </a:r>
            <a:r>
              <a:rPr lang="en-US" sz="2000" u="sng" dirty="0" smtClean="0"/>
              <a:t>Horny Layer </a:t>
            </a:r>
            <a:r>
              <a:rPr lang="en-US" sz="2000" dirty="0" smtClean="0"/>
              <a:t>- Outer</a:t>
            </a:r>
            <a:r>
              <a:rPr lang="en-US" sz="2000" dirty="0"/>
              <a:t>--- </a:t>
            </a:r>
            <a:r>
              <a:rPr lang="en-US" sz="2000" i="1" dirty="0"/>
              <a:t>stratum </a:t>
            </a:r>
            <a:r>
              <a:rPr lang="en-US" sz="2000" i="1" dirty="0" err="1"/>
              <a:t>corneum</a:t>
            </a:r>
            <a:r>
              <a:rPr lang="en-US" sz="2000" dirty="0"/>
              <a:t>- contains </a:t>
            </a:r>
            <a:r>
              <a:rPr lang="en-US" sz="2000" dirty="0" smtClean="0"/>
              <a:t>keratin</a:t>
            </a:r>
          </a:p>
          <a:p>
            <a:pPr lvl="2"/>
            <a:r>
              <a:rPr lang="en-US" sz="2000" dirty="0" smtClean="0"/>
              <a:t>B.  </a:t>
            </a:r>
            <a:r>
              <a:rPr lang="en-US" sz="2000" u="sng" dirty="0" smtClean="0"/>
              <a:t>Clear Layer</a:t>
            </a:r>
            <a:r>
              <a:rPr lang="en-US" sz="2000" dirty="0" smtClean="0"/>
              <a:t>– </a:t>
            </a:r>
            <a:r>
              <a:rPr lang="en-US" sz="2000" i="1" dirty="0" smtClean="0"/>
              <a:t>stratum </a:t>
            </a:r>
            <a:r>
              <a:rPr lang="en-US" sz="2000" i="1" dirty="0" err="1" smtClean="0"/>
              <a:t>lucidum</a:t>
            </a:r>
            <a:r>
              <a:rPr lang="en-US" sz="2000" dirty="0" smtClean="0"/>
              <a:t>; very thin boundary</a:t>
            </a:r>
          </a:p>
          <a:p>
            <a:pPr lvl="2"/>
            <a:r>
              <a:rPr lang="en-US" sz="2000" dirty="0" smtClean="0"/>
              <a:t>C.  </a:t>
            </a:r>
            <a:r>
              <a:rPr lang="en-US" sz="2000" u="sng" dirty="0" smtClean="0"/>
              <a:t>Granular Layer</a:t>
            </a:r>
            <a:r>
              <a:rPr lang="en-US" sz="2000" dirty="0" smtClean="0"/>
              <a:t>– </a:t>
            </a:r>
            <a:r>
              <a:rPr lang="en-US" sz="2000" i="1" dirty="0" smtClean="0"/>
              <a:t>stratum </a:t>
            </a:r>
            <a:r>
              <a:rPr lang="en-US" sz="2000" i="1" dirty="0" err="1" smtClean="0"/>
              <a:t>granulosum</a:t>
            </a:r>
            <a:r>
              <a:rPr lang="en-US" sz="2000" dirty="0" smtClean="0"/>
              <a:t>- cells contain lipids &amp; create water barrier</a:t>
            </a:r>
          </a:p>
          <a:p>
            <a:pPr lvl="2"/>
            <a:r>
              <a:rPr lang="en-US" sz="2000" dirty="0" smtClean="0"/>
              <a:t>D.  </a:t>
            </a:r>
            <a:r>
              <a:rPr lang="en-US" sz="2000" u="sng" dirty="0" smtClean="0"/>
              <a:t>Prickly Layer</a:t>
            </a:r>
            <a:r>
              <a:rPr lang="en-US" sz="2000" dirty="0" smtClean="0"/>
              <a:t>– </a:t>
            </a:r>
            <a:r>
              <a:rPr lang="en-US" sz="2000" i="1" dirty="0" smtClean="0"/>
              <a:t>stratum </a:t>
            </a:r>
            <a:r>
              <a:rPr lang="en-US" sz="2000" i="1" dirty="0" err="1" smtClean="0"/>
              <a:t>spinosum</a:t>
            </a:r>
            <a:r>
              <a:rPr lang="en-US" sz="2000" dirty="0" smtClean="0"/>
              <a:t>; spiny cells</a:t>
            </a:r>
            <a:endParaRPr lang="en-US" sz="2000" dirty="0"/>
          </a:p>
          <a:p>
            <a:pPr lvl="2"/>
            <a:r>
              <a:rPr lang="en-US" sz="2000" dirty="0"/>
              <a:t>E</a:t>
            </a:r>
            <a:r>
              <a:rPr lang="en-US" sz="2000" dirty="0" smtClean="0"/>
              <a:t>.  </a:t>
            </a:r>
            <a:r>
              <a:rPr lang="en-US" sz="2000" u="sng" dirty="0" smtClean="0"/>
              <a:t>Basal Layer</a:t>
            </a:r>
            <a:r>
              <a:rPr lang="en-US" sz="2000" dirty="0" smtClean="0"/>
              <a:t>– </a:t>
            </a:r>
            <a:r>
              <a:rPr lang="en-US" sz="2000" i="1" dirty="0"/>
              <a:t>stratum </a:t>
            </a:r>
            <a:r>
              <a:rPr lang="en-US" sz="2000" i="1" dirty="0" err="1" smtClean="0"/>
              <a:t>basale</a:t>
            </a:r>
            <a:r>
              <a:rPr lang="en-US" sz="2000" i="1" dirty="0" smtClean="0"/>
              <a:t> </a:t>
            </a:r>
            <a:r>
              <a:rPr lang="en-US" sz="2000" dirty="0" smtClean="0"/>
              <a:t>or </a:t>
            </a:r>
            <a:r>
              <a:rPr lang="en-US" sz="2000" i="1" dirty="0" smtClean="0"/>
              <a:t>stratum </a:t>
            </a:r>
            <a:r>
              <a:rPr lang="en-US" sz="2000" i="1" dirty="0" err="1" smtClean="0"/>
              <a:t>germinativum</a:t>
            </a:r>
            <a:r>
              <a:rPr lang="en-US" sz="2000" dirty="0"/>
              <a:t>- repair and </a:t>
            </a:r>
            <a:r>
              <a:rPr lang="en-US" sz="2000" dirty="0" smtClean="0"/>
              <a:t>reproduction “germinates” ; </a:t>
            </a:r>
            <a:r>
              <a:rPr lang="en-US" sz="2000" dirty="0"/>
              <a:t>produces melanin (pigment</a:t>
            </a:r>
            <a:r>
              <a:rPr lang="en-US" sz="2000" dirty="0" smtClean="0"/>
              <a:t>)</a:t>
            </a:r>
          </a:p>
          <a:p>
            <a:pPr lvl="1"/>
            <a:r>
              <a:rPr lang="en-US" sz="2400" dirty="0" smtClean="0"/>
              <a:t>4 distinct cell types</a:t>
            </a:r>
          </a:p>
          <a:p>
            <a:pPr lvl="2"/>
            <a:r>
              <a:rPr lang="en-US" sz="2000" dirty="0" smtClean="0"/>
              <a:t>A.  Keratinocytes		C.  Dendritic (Langerhans) Cells</a:t>
            </a:r>
          </a:p>
          <a:p>
            <a:pPr lvl="2"/>
            <a:r>
              <a:rPr lang="en-US" sz="2000" dirty="0" smtClean="0"/>
              <a:t>B.  Melanocytes		D.  Tactile (Merkel) Cells 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72221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Functions of Skin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877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5.8  Functions of Skin</a:t>
            </a:r>
            <a:endParaRPr lang="en-US" dirty="0"/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Skin is first and foremost a barrier</a:t>
            </a:r>
          </a:p>
          <a:p>
            <a:r>
              <a:rPr lang="en-US" altLang="en-US" dirty="0" smtClean="0"/>
              <a:t>It</a:t>
            </a:r>
            <a:r>
              <a:rPr lang="en-US" altLang="ja-JP" dirty="0" smtClean="0"/>
              <a:t>s main functions include:</a:t>
            </a:r>
          </a:p>
          <a:p>
            <a:pPr lvl="1"/>
            <a:r>
              <a:rPr lang="en-US" altLang="en-US" b="1" dirty="0" smtClean="0"/>
              <a:t>Protection</a:t>
            </a:r>
          </a:p>
          <a:p>
            <a:pPr lvl="1"/>
            <a:r>
              <a:rPr lang="en-US" altLang="en-US" b="1" dirty="0" smtClean="0"/>
              <a:t>Body temperature regulation</a:t>
            </a:r>
          </a:p>
          <a:p>
            <a:pPr lvl="1"/>
            <a:r>
              <a:rPr lang="en-US" altLang="en-US" b="1" dirty="0" smtClean="0"/>
              <a:t>Cutaneous sensations</a:t>
            </a:r>
          </a:p>
          <a:p>
            <a:pPr lvl="1"/>
            <a:r>
              <a:rPr lang="en-US" altLang="en-US" b="1" dirty="0" smtClean="0"/>
              <a:t>Metabolic functions</a:t>
            </a:r>
          </a:p>
          <a:p>
            <a:pPr lvl="1"/>
            <a:r>
              <a:rPr lang="en-US" altLang="en-US" b="1" dirty="0" smtClean="0"/>
              <a:t>Blood reservoir</a:t>
            </a:r>
          </a:p>
          <a:p>
            <a:pPr lvl="1"/>
            <a:r>
              <a:rPr lang="en-US" altLang="en-US" b="1" dirty="0" smtClean="0"/>
              <a:t>Excretion of wastes</a:t>
            </a:r>
          </a:p>
          <a:p>
            <a:pPr lvl="1"/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Protection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Skin is exposed to microorganisms, abrasions, temperature extremes, and harmful chemicals</a:t>
            </a:r>
          </a:p>
          <a:p>
            <a:r>
              <a:rPr lang="en-US" altLang="en-US" dirty="0" smtClean="0"/>
              <a:t>Constitutes three barriers:</a:t>
            </a:r>
          </a:p>
          <a:p>
            <a:pPr lvl="1"/>
            <a:r>
              <a:rPr lang="en-US" altLang="en-US" b="1" dirty="0" smtClean="0"/>
              <a:t>Chemical barrier</a:t>
            </a:r>
          </a:p>
          <a:p>
            <a:pPr lvl="1"/>
            <a:r>
              <a:rPr lang="en-US" altLang="en-US" b="1" dirty="0" smtClean="0"/>
              <a:t>Physical barrier</a:t>
            </a:r>
          </a:p>
          <a:p>
            <a:pPr lvl="1"/>
            <a:r>
              <a:rPr lang="en-US" altLang="en-US" b="1" dirty="0" smtClean="0"/>
              <a:t>Biological barrier</a:t>
            </a:r>
          </a:p>
          <a:p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Protection (cont.)</a:t>
            </a:r>
            <a:endParaRPr lang="en-US" dirty="0"/>
          </a:p>
        </p:txBody>
      </p:sp>
      <p:sp>
        <p:nvSpPr>
          <p:cNvPr id="870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Chemical barrier</a:t>
            </a:r>
          </a:p>
          <a:p>
            <a:pPr lvl="1"/>
            <a:r>
              <a:rPr lang="en-US" altLang="en-US" dirty="0" smtClean="0"/>
              <a:t>Skin secretes many chemicals, such as: </a:t>
            </a:r>
          </a:p>
          <a:p>
            <a:pPr lvl="2"/>
            <a:r>
              <a:rPr lang="en-US" altLang="en-US" dirty="0" smtClean="0"/>
              <a:t>Sweat, which contains antimicrobial proteins</a:t>
            </a:r>
          </a:p>
          <a:p>
            <a:pPr lvl="2"/>
            <a:r>
              <a:rPr lang="en-US" altLang="en-US" dirty="0" smtClean="0"/>
              <a:t>Sebum and </a:t>
            </a:r>
            <a:r>
              <a:rPr lang="en-US" altLang="en-US" dirty="0" err="1" smtClean="0"/>
              <a:t>defensins</a:t>
            </a:r>
            <a:r>
              <a:rPr lang="en-US" altLang="en-US" dirty="0" smtClean="0"/>
              <a:t>, which kill bacteria</a:t>
            </a:r>
          </a:p>
          <a:p>
            <a:pPr lvl="2"/>
            <a:r>
              <a:rPr lang="en-US" altLang="en-US" dirty="0" smtClean="0"/>
              <a:t>Cells also secrete antimicrobial </a:t>
            </a:r>
            <a:r>
              <a:rPr lang="en-US" altLang="en-US" i="1" dirty="0" err="1" smtClean="0"/>
              <a:t>defensin</a:t>
            </a:r>
            <a:endParaRPr lang="en-US" altLang="en-US" i="1" dirty="0" smtClean="0"/>
          </a:p>
          <a:p>
            <a:pPr lvl="1"/>
            <a:r>
              <a:rPr lang="en-US" altLang="en-US" b="1" dirty="0" smtClean="0"/>
              <a:t>Acid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mantle</a:t>
            </a:r>
            <a:r>
              <a:rPr lang="en-US" altLang="en-US" dirty="0" smtClean="0"/>
              <a:t>: low pH of skin retards bacterial multiplication</a:t>
            </a:r>
          </a:p>
          <a:p>
            <a:pPr lvl="1"/>
            <a:r>
              <a:rPr lang="en-US" altLang="en-US" dirty="0" smtClean="0"/>
              <a:t>Melanin provides a chemical barrier against UV radiation damage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Protection (cont.)</a:t>
            </a:r>
            <a:endParaRPr lang="en-US" dirty="0"/>
          </a:p>
        </p:txBody>
      </p:sp>
      <p:sp>
        <p:nvSpPr>
          <p:cNvPr id="8806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Physical barrier</a:t>
            </a:r>
          </a:p>
          <a:p>
            <a:pPr lvl="1"/>
            <a:r>
              <a:rPr lang="en-US" altLang="en-US" dirty="0" smtClean="0"/>
              <a:t>Flat, dead, keratinized cells of stratum </a:t>
            </a:r>
            <a:r>
              <a:rPr lang="en-US" altLang="en-US" dirty="0" err="1" smtClean="0"/>
              <a:t>corneum</a:t>
            </a:r>
            <a:r>
              <a:rPr lang="en-US" altLang="en-US" dirty="0" smtClean="0"/>
              <a:t>, surrounded by glycolipids, block most water and water-soluble substances</a:t>
            </a:r>
          </a:p>
          <a:p>
            <a:pPr lvl="1"/>
            <a:r>
              <a:rPr lang="en-US" altLang="en-US" dirty="0" smtClean="0"/>
              <a:t>Some chemicals have limited penetration of skin</a:t>
            </a:r>
          </a:p>
          <a:p>
            <a:pPr lvl="2"/>
            <a:r>
              <a:rPr lang="en-US" altLang="en-US" dirty="0" smtClean="0"/>
              <a:t>Lipid-soluble substances </a:t>
            </a:r>
          </a:p>
          <a:p>
            <a:pPr lvl="2"/>
            <a:r>
              <a:rPr lang="en-US" altLang="en-US" dirty="0" smtClean="0"/>
              <a:t>Plant oleoresins (e.g., poison ivy)</a:t>
            </a:r>
          </a:p>
          <a:p>
            <a:pPr lvl="2"/>
            <a:r>
              <a:rPr lang="en-US" altLang="en-US" dirty="0" smtClean="0"/>
              <a:t>Organic solvents (acetone, paint thinner)</a:t>
            </a:r>
          </a:p>
          <a:p>
            <a:pPr lvl="2"/>
            <a:r>
              <a:rPr lang="en-US" altLang="en-US" dirty="0" smtClean="0"/>
              <a:t>Salts of heavy metals (lead, mercury)</a:t>
            </a:r>
          </a:p>
          <a:p>
            <a:pPr lvl="2"/>
            <a:r>
              <a:rPr lang="en-US" altLang="en-US" dirty="0" smtClean="0"/>
              <a:t>Some drugs (nitroglycerin)</a:t>
            </a:r>
          </a:p>
          <a:p>
            <a:pPr lvl="2"/>
            <a:r>
              <a:rPr lang="en-US" altLang="en-US" dirty="0" smtClean="0"/>
              <a:t>Drug agents (enhancers that help carry other drugs across skin)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Protection (cont.)</a:t>
            </a:r>
            <a:endParaRPr lang="en-US" dirty="0"/>
          </a:p>
        </p:txBody>
      </p:sp>
      <p:sp>
        <p:nvSpPr>
          <p:cNvPr id="901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Biological barriers</a:t>
            </a:r>
          </a:p>
          <a:p>
            <a:pPr lvl="1"/>
            <a:r>
              <a:rPr lang="en-US" altLang="en-US" dirty="0" smtClean="0"/>
              <a:t>Epidermis contains phagocytic cells</a:t>
            </a:r>
          </a:p>
          <a:p>
            <a:pPr lvl="2"/>
            <a:r>
              <a:rPr lang="en-US" altLang="en-US" dirty="0" smtClean="0"/>
              <a:t>Dendritic cells of epidermis engulf foreign antigens (invaders) and present to white blood cells, activating the immune response </a:t>
            </a:r>
          </a:p>
          <a:p>
            <a:pPr lvl="1"/>
            <a:r>
              <a:rPr lang="en-US" altLang="en-US" dirty="0" smtClean="0"/>
              <a:t>Dermis contains macrophages</a:t>
            </a:r>
          </a:p>
          <a:p>
            <a:pPr lvl="2"/>
            <a:r>
              <a:rPr lang="en-US" altLang="en-US" dirty="0" smtClean="0"/>
              <a:t>Macrophages also activate immune system by presenting foreign antigens to white blood cells</a:t>
            </a:r>
          </a:p>
          <a:p>
            <a:pPr lvl="1"/>
            <a:r>
              <a:rPr lang="en-US" altLang="en-US" dirty="0" smtClean="0"/>
              <a:t>DNA can absorb harmful UV radiation, converting it to harmless heat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Body Temperature Regulation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Under normal, resting body temperature, sweat glands produce about 500 ml/day of unnoticeable sweat</a:t>
            </a:r>
          </a:p>
          <a:p>
            <a:pPr lvl="1"/>
            <a:r>
              <a:rPr lang="en-US" altLang="en-US" sz="2600" dirty="0" smtClean="0"/>
              <a:t>Called </a:t>
            </a:r>
            <a:r>
              <a:rPr lang="en-US" altLang="en-US" sz="2600" b="1" dirty="0" smtClean="0"/>
              <a:t>insensible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perspiration</a:t>
            </a:r>
            <a:r>
              <a:rPr lang="en-US" altLang="en-US" sz="2600" dirty="0" smtClean="0"/>
              <a:t> </a:t>
            </a:r>
          </a:p>
          <a:p>
            <a:r>
              <a:rPr lang="en-US" altLang="en-US" sz="2800" dirty="0" smtClean="0"/>
              <a:t>If body temperature rises, dilation of dermal vessels can increase sweat gland activity to produce 12 L (3 gallons) of noticeable sweat</a:t>
            </a:r>
          </a:p>
          <a:p>
            <a:pPr lvl="1"/>
            <a:r>
              <a:rPr lang="en-US" altLang="en-US" sz="2600" dirty="0" smtClean="0"/>
              <a:t>Called </a:t>
            </a:r>
            <a:r>
              <a:rPr lang="en-US" altLang="en-US" sz="2600" b="1" dirty="0" smtClean="0"/>
              <a:t>sensible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perspiration</a:t>
            </a:r>
            <a:r>
              <a:rPr lang="en-US" altLang="en-US" sz="2600" dirty="0" smtClean="0"/>
              <a:t>; designed to cool body</a:t>
            </a:r>
          </a:p>
          <a:p>
            <a:r>
              <a:rPr lang="en-US" altLang="en-US" sz="2800" dirty="0" smtClean="0"/>
              <a:t>Cold external environment</a:t>
            </a:r>
          </a:p>
          <a:p>
            <a:pPr lvl="1"/>
            <a:r>
              <a:rPr lang="en-US" altLang="en-US" sz="2600" dirty="0" smtClean="0"/>
              <a:t>Dermal blood vessels constrict</a:t>
            </a:r>
          </a:p>
          <a:p>
            <a:pPr lvl="1"/>
            <a:r>
              <a:rPr lang="en-US" altLang="en-US" sz="2600" dirty="0" smtClean="0"/>
              <a:t>Skin temperature drops to slow passive heat loss</a:t>
            </a:r>
            <a:r>
              <a:rPr lang="en-US" alt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Cutaneous Sensations</a:t>
            </a:r>
          </a:p>
        </p:txBody>
      </p:sp>
      <p:sp>
        <p:nvSpPr>
          <p:cNvPr id="9421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Cutaneous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sensory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receptors</a:t>
            </a:r>
            <a:r>
              <a:rPr lang="en-US" altLang="en-US" dirty="0" smtClean="0"/>
              <a:t> are part of the nervous system</a:t>
            </a:r>
          </a:p>
          <a:p>
            <a:pPr lvl="1"/>
            <a:r>
              <a:rPr lang="en-US" altLang="en-US" dirty="0" err="1" smtClean="0"/>
              <a:t>Exteroreceptors</a:t>
            </a:r>
            <a:r>
              <a:rPr lang="en-US" altLang="en-US" dirty="0" smtClean="0"/>
              <a:t> respond to stimuli outside body, such as temperature and touch</a:t>
            </a:r>
          </a:p>
          <a:p>
            <a:pPr lvl="1"/>
            <a:r>
              <a:rPr lang="en-US" altLang="en-US" dirty="0" smtClean="0"/>
              <a:t>Free nerve endings sense painful stimuli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02-figure_05_0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527304"/>
            <a:ext cx="8546592" cy="58033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5.1 Skin structure.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39304" y="2257419"/>
            <a:ext cx="110839" cy="1938343"/>
            <a:chOff x="1039304" y="2257419"/>
            <a:chExt cx="110839" cy="1938343"/>
          </a:xfrm>
        </p:grpSpPr>
        <p:sp>
          <p:nvSpPr>
            <p:cNvPr id="27" name="Freeform 26"/>
            <p:cNvSpPr/>
            <p:nvPr/>
          </p:nvSpPr>
          <p:spPr>
            <a:xfrm rot="10800000">
              <a:off x="1098308" y="2257419"/>
              <a:ext cx="51835" cy="1938343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0800000">
              <a:off x="1039304" y="3226113"/>
              <a:ext cx="5486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23886" y="2431257"/>
            <a:ext cx="152564" cy="1759744"/>
            <a:chOff x="1923886" y="2431257"/>
            <a:chExt cx="152564" cy="1759744"/>
          </a:xfrm>
        </p:grpSpPr>
        <p:sp>
          <p:nvSpPr>
            <p:cNvPr id="31" name="Freeform 30"/>
            <p:cNvSpPr/>
            <p:nvPr/>
          </p:nvSpPr>
          <p:spPr>
            <a:xfrm rot="10800000">
              <a:off x="2000408" y="2431257"/>
              <a:ext cx="76042" cy="1759744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1923886" y="3310695"/>
              <a:ext cx="73152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8707" y="1884357"/>
            <a:ext cx="736726" cy="338328"/>
            <a:chOff x="1338707" y="1884357"/>
            <a:chExt cx="736726" cy="338328"/>
          </a:xfrm>
        </p:grpSpPr>
        <p:sp>
          <p:nvSpPr>
            <p:cNvPr id="35" name="Freeform 34"/>
            <p:cNvSpPr/>
            <p:nvPr/>
          </p:nvSpPr>
          <p:spPr>
            <a:xfrm rot="10800000">
              <a:off x="1998460" y="1884357"/>
              <a:ext cx="76973" cy="338328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1338707" y="2060581"/>
              <a:ext cx="65836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18917" y="2264574"/>
            <a:ext cx="151656" cy="128016"/>
            <a:chOff x="1921298" y="2264574"/>
            <a:chExt cx="151656" cy="128016"/>
          </a:xfrm>
        </p:grpSpPr>
        <p:sp>
          <p:nvSpPr>
            <p:cNvPr id="38" name="Freeform 37"/>
            <p:cNvSpPr/>
            <p:nvPr/>
          </p:nvSpPr>
          <p:spPr>
            <a:xfrm rot="10800000">
              <a:off x="2000257" y="2264574"/>
              <a:ext cx="72697" cy="12801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1921298" y="2328550"/>
              <a:ext cx="73152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18151" y="4236238"/>
            <a:ext cx="555915" cy="228600"/>
            <a:chOff x="1520532" y="4238619"/>
            <a:chExt cx="555915" cy="228600"/>
          </a:xfrm>
        </p:grpSpPr>
        <p:sp>
          <p:nvSpPr>
            <p:cNvPr id="42" name="Freeform 41"/>
            <p:cNvSpPr/>
            <p:nvPr/>
          </p:nvSpPr>
          <p:spPr>
            <a:xfrm rot="10800000">
              <a:off x="2001226" y="4238619"/>
              <a:ext cx="75221" cy="22860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140494 w 140494"/>
                <a:gd name="connsiteY0" fmla="*/ 0 h 1109662"/>
                <a:gd name="connsiteX1" fmla="*/ 140494 w 140494"/>
                <a:gd name="connsiteY1" fmla="*/ 1109662 h 1109662"/>
                <a:gd name="connsiteX2" fmla="*/ 0 w 140494"/>
                <a:gd name="connsiteY2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1109662">
                  <a:moveTo>
                    <a:pt x="140494" y="0"/>
                  </a:move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1520532" y="4344925"/>
              <a:ext cx="47548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 rot="5400000">
            <a:off x="1980374" y="4502183"/>
            <a:ext cx="365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5400000">
            <a:off x="1975802" y="4568668"/>
            <a:ext cx="45720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rot="5400000">
            <a:off x="1980390" y="4637923"/>
            <a:ext cx="365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 rot="5400000">
            <a:off x="1991741" y="4688510"/>
            <a:ext cx="9144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1262853" y="1228613"/>
            <a:ext cx="8255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shaft</a:t>
            </a: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6900860" y="173820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 papillae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328610" y="1946956"/>
            <a:ext cx="9867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Epidermis</a:t>
            </a: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1172366" y="2226353"/>
            <a:ext cx="746999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53" name="TextBox 7"/>
          <p:cNvSpPr txBox="1">
            <a:spLocks noChangeArrowheads="1"/>
          </p:cNvSpPr>
          <p:nvPr/>
        </p:nvSpPr>
        <p:spPr bwMode="auto">
          <a:xfrm>
            <a:off x="6900860" y="2075541"/>
            <a:ext cx="1074012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Subpapillary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plexus</a:t>
            </a: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6900860" y="241130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 pore</a:t>
            </a:r>
          </a:p>
        </p:txBody>
      </p: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6900860" y="2985181"/>
            <a:ext cx="1944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Appendages of skin</a:t>
            </a: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6900860" y="3154251"/>
            <a:ext cx="18322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Eccrine sweat gland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6900860" y="3328082"/>
            <a:ext cx="178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Arrector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pili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muscle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6900860" y="3504295"/>
            <a:ext cx="1958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Sebaceous (oil) gland</a:t>
            </a:r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6900860" y="3682888"/>
            <a:ext cx="10772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follicle</a:t>
            </a: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6900860" y="3856720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root</a:t>
            </a: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327817" y="3109799"/>
            <a:ext cx="696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62" name="TextBox 17"/>
          <p:cNvSpPr txBox="1">
            <a:spLocks noChangeArrowheads="1"/>
          </p:cNvSpPr>
          <p:nvPr/>
        </p:nvSpPr>
        <p:spPr bwMode="auto">
          <a:xfrm>
            <a:off x="1159666" y="3221734"/>
            <a:ext cx="766235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Reticular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330991" y="4214699"/>
            <a:ext cx="1175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Hypodermis</a:t>
            </a:r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335753" y="4412341"/>
            <a:ext cx="129041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(subcutaneous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tissue; not part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skin)</a:t>
            </a:r>
          </a:p>
        </p:txBody>
      </p:sp>
      <p:sp>
        <p:nvSpPr>
          <p:cNvPr id="65" name="TextBox 22"/>
          <p:cNvSpPr txBox="1">
            <a:spLocks noChangeArrowheads="1"/>
          </p:cNvSpPr>
          <p:nvPr/>
        </p:nvSpPr>
        <p:spPr bwMode="auto">
          <a:xfrm>
            <a:off x="6130922" y="4997338"/>
            <a:ext cx="15388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Cutaneous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plexus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646110" y="5185456"/>
            <a:ext cx="19014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Nervous structures</a:t>
            </a:r>
          </a:p>
        </p:txBody>
      </p: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624681" y="5390241"/>
            <a:ext cx="2108269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Sensory nerve fiber</a:t>
            </a:r>
          </a:p>
          <a:p>
            <a:pPr indent="109728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with free nerve endings</a:t>
            </a:r>
          </a:p>
        </p:txBody>
      </p:sp>
      <p:sp>
        <p:nvSpPr>
          <p:cNvPr id="68" name="TextBox 26"/>
          <p:cNvSpPr txBox="1">
            <a:spLocks noChangeArrowheads="1"/>
          </p:cNvSpPr>
          <p:nvPr/>
        </p:nvSpPr>
        <p:spPr bwMode="auto">
          <a:xfrm>
            <a:off x="622300" y="5706951"/>
            <a:ext cx="17440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Lamellar corpuscle</a:t>
            </a:r>
          </a:p>
        </p:txBody>
      </p:sp>
      <p:sp>
        <p:nvSpPr>
          <p:cNvPr id="69" name="TextBox 27"/>
          <p:cNvSpPr txBox="1">
            <a:spLocks noChangeArrowheads="1"/>
          </p:cNvSpPr>
          <p:nvPr/>
        </p:nvSpPr>
        <p:spPr bwMode="auto">
          <a:xfrm>
            <a:off x="619919" y="5916497"/>
            <a:ext cx="1843453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follicle receptor</a:t>
            </a:r>
          </a:p>
          <a:p>
            <a:pPr indent="118872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(root hair plexus)</a:t>
            </a:r>
          </a:p>
        </p:txBody>
      </p:sp>
      <p:sp>
        <p:nvSpPr>
          <p:cNvPr id="70" name="TextBox 30"/>
          <p:cNvSpPr txBox="1">
            <a:spLocks noChangeArrowheads="1"/>
          </p:cNvSpPr>
          <p:nvPr/>
        </p:nvSpPr>
        <p:spPr bwMode="auto">
          <a:xfrm>
            <a:off x="5483222" y="5439457"/>
            <a:ext cx="1271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74" name="Freeform 73"/>
          <p:cNvSpPr/>
          <p:nvPr/>
        </p:nvSpPr>
        <p:spPr>
          <a:xfrm>
            <a:off x="2430346" y="4366286"/>
            <a:ext cx="1164983" cy="1123606"/>
          </a:xfrm>
          <a:custGeom>
            <a:avLst/>
            <a:gdLst>
              <a:gd name="connsiteX0" fmla="*/ 6350 w 1164983"/>
              <a:gd name="connsiteY0" fmla="*/ 1117256 h 1123606"/>
              <a:gd name="connsiteX1" fmla="*/ 248424 w 1164983"/>
              <a:gd name="connsiteY1" fmla="*/ 1111173 h 1123606"/>
              <a:gd name="connsiteX2" fmla="*/ 1158633 w 1164983"/>
              <a:gd name="connsiteY2" fmla="*/ 6350 h 1123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4983" h="1123606">
                <a:moveTo>
                  <a:pt x="6350" y="1117256"/>
                </a:moveTo>
                <a:lnTo>
                  <a:pt x="248424" y="1111173"/>
                </a:lnTo>
                <a:lnTo>
                  <a:pt x="115863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2380003" y="4461143"/>
            <a:ext cx="1615084" cy="1385951"/>
          </a:xfrm>
          <a:custGeom>
            <a:avLst/>
            <a:gdLst>
              <a:gd name="connsiteX0" fmla="*/ 6350 w 1615084"/>
              <a:gd name="connsiteY0" fmla="*/ 1379601 h 1385951"/>
              <a:gd name="connsiteX1" fmla="*/ 345109 w 1615084"/>
              <a:gd name="connsiteY1" fmla="*/ 1379601 h 1385951"/>
              <a:gd name="connsiteX2" fmla="*/ 1608734 w 1615084"/>
              <a:gd name="connsiteY2" fmla="*/ 6350 h 1385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5084" h="1385951">
                <a:moveTo>
                  <a:pt x="6350" y="1379601"/>
                </a:moveTo>
                <a:lnTo>
                  <a:pt x="345109" y="1379601"/>
                </a:lnTo>
                <a:lnTo>
                  <a:pt x="160873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2469513" y="4432923"/>
            <a:ext cx="1996414" cy="1594002"/>
          </a:xfrm>
          <a:custGeom>
            <a:avLst/>
            <a:gdLst>
              <a:gd name="connsiteX0" fmla="*/ 6350 w 1996414"/>
              <a:gd name="connsiteY0" fmla="*/ 1587652 h 1594002"/>
              <a:gd name="connsiteX1" fmla="*/ 284340 w 1996414"/>
              <a:gd name="connsiteY1" fmla="*/ 1587652 h 1594002"/>
              <a:gd name="connsiteX2" fmla="*/ 1990064 w 1996414"/>
              <a:gd name="connsiteY2" fmla="*/ 6350 h 1594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6414" h="1594002">
                <a:moveTo>
                  <a:pt x="6350" y="1587652"/>
                </a:moveTo>
                <a:lnTo>
                  <a:pt x="284340" y="1587652"/>
                </a:lnTo>
                <a:lnTo>
                  <a:pt x="199006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9352" y="5124934"/>
            <a:ext cx="507250" cy="167538"/>
            <a:chOff x="5270741" y="4634395"/>
            <a:chExt cx="507250" cy="167538"/>
          </a:xfrm>
        </p:grpSpPr>
        <p:sp>
          <p:nvSpPr>
            <p:cNvPr id="78" name="Freeform 3"/>
            <p:cNvSpPr/>
            <p:nvPr/>
          </p:nvSpPr>
          <p:spPr>
            <a:xfrm>
              <a:off x="5428272" y="4634395"/>
              <a:ext cx="349719" cy="25400"/>
            </a:xfrm>
            <a:custGeom>
              <a:avLst/>
              <a:gdLst>
                <a:gd name="connsiteX0" fmla="*/ 343369 w 349719"/>
                <a:gd name="connsiteY0" fmla="*/ 6350 h 25400"/>
                <a:gd name="connsiteX1" fmla="*/ 6350 w 34971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49719" h="25400">
                  <a:moveTo>
                    <a:pt x="343369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"/>
            <p:cNvSpPr/>
            <p:nvPr/>
          </p:nvSpPr>
          <p:spPr>
            <a:xfrm>
              <a:off x="5270741" y="4634395"/>
              <a:ext cx="359943" cy="167538"/>
            </a:xfrm>
            <a:custGeom>
              <a:avLst/>
              <a:gdLst>
                <a:gd name="connsiteX0" fmla="*/ 353593 w 359943"/>
                <a:gd name="connsiteY0" fmla="*/ 6350 h 167538"/>
                <a:gd name="connsiteX1" fmla="*/ 6350 w 359943"/>
                <a:gd name="connsiteY1" fmla="*/ 161188 h 1675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59943" h="167538">
                  <a:moveTo>
                    <a:pt x="353593" y="6350"/>
                  </a:moveTo>
                  <a:lnTo>
                    <a:pt x="6350" y="16118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Freeform 3"/>
          <p:cNvSpPr/>
          <p:nvPr/>
        </p:nvSpPr>
        <p:spPr>
          <a:xfrm>
            <a:off x="4867641" y="3974784"/>
            <a:ext cx="2013470" cy="478739"/>
          </a:xfrm>
          <a:custGeom>
            <a:avLst/>
            <a:gdLst>
              <a:gd name="connsiteX0" fmla="*/ 6350 w 2013470"/>
              <a:gd name="connsiteY0" fmla="*/ 472388 h 478739"/>
              <a:gd name="connsiteX1" fmla="*/ 1969186 w 2013470"/>
              <a:gd name="connsiteY1" fmla="*/ 6350 h 478739"/>
              <a:gd name="connsiteX2" fmla="*/ 2007120 w 2013470"/>
              <a:gd name="connsiteY2" fmla="*/ 6350 h 478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13470" h="478739">
                <a:moveTo>
                  <a:pt x="6350" y="472388"/>
                </a:moveTo>
                <a:lnTo>
                  <a:pt x="1969186" y="6350"/>
                </a:lnTo>
                <a:lnTo>
                  <a:pt x="20071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4976036" y="3798342"/>
            <a:ext cx="1905075" cy="366102"/>
          </a:xfrm>
          <a:custGeom>
            <a:avLst/>
            <a:gdLst>
              <a:gd name="connsiteX0" fmla="*/ 6350 w 1905075"/>
              <a:gd name="connsiteY0" fmla="*/ 359752 h 366102"/>
              <a:gd name="connsiteX1" fmla="*/ 1857997 w 1905075"/>
              <a:gd name="connsiteY1" fmla="*/ 6350 h 366102"/>
              <a:gd name="connsiteX2" fmla="*/ 1898726 w 1905075"/>
              <a:gd name="connsiteY2" fmla="*/ 6350 h 366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5075" h="366102">
                <a:moveTo>
                  <a:pt x="6350" y="359752"/>
                </a:moveTo>
                <a:lnTo>
                  <a:pt x="1857997" y="6350"/>
                </a:lnTo>
                <a:lnTo>
                  <a:pt x="189872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4817984" y="5567719"/>
            <a:ext cx="640854" cy="25400"/>
          </a:xfrm>
          <a:custGeom>
            <a:avLst/>
            <a:gdLst>
              <a:gd name="connsiteX0" fmla="*/ 6350 w 640854"/>
              <a:gd name="connsiteY0" fmla="*/ 6350 h 25400"/>
              <a:gd name="connsiteX1" fmla="*/ 634504 w 64085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0854" h="25400">
                <a:moveTo>
                  <a:pt x="6350" y="6350"/>
                </a:moveTo>
                <a:lnTo>
                  <a:pt x="63450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2105493" y="1335584"/>
            <a:ext cx="620750" cy="25400"/>
          </a:xfrm>
          <a:custGeom>
            <a:avLst/>
            <a:gdLst>
              <a:gd name="connsiteX0" fmla="*/ 6350 w 620750"/>
              <a:gd name="connsiteY0" fmla="*/ 6350 h 25400"/>
              <a:gd name="connsiteX1" fmla="*/ 614400 w 6207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0750" h="25400">
                <a:moveTo>
                  <a:pt x="6350" y="6350"/>
                </a:moveTo>
                <a:lnTo>
                  <a:pt x="61440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5506185" y="2288897"/>
            <a:ext cx="1355509" cy="244220"/>
          </a:xfrm>
          <a:custGeom>
            <a:avLst/>
            <a:gdLst>
              <a:gd name="connsiteX0" fmla="*/ 6350 w 1355509"/>
              <a:gd name="connsiteY0" fmla="*/ 6350 h 244220"/>
              <a:gd name="connsiteX1" fmla="*/ 1242250 w 1355509"/>
              <a:gd name="connsiteY1" fmla="*/ 237870 h 244220"/>
              <a:gd name="connsiteX2" fmla="*/ 1349159 w 1355509"/>
              <a:gd name="connsiteY2" fmla="*/ 237870 h 244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55509" h="244220">
                <a:moveTo>
                  <a:pt x="6350" y="6350"/>
                </a:moveTo>
                <a:lnTo>
                  <a:pt x="1242250" y="237870"/>
                </a:lnTo>
                <a:lnTo>
                  <a:pt x="1349159" y="23787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4581612" y="3621889"/>
            <a:ext cx="2300643" cy="187985"/>
          </a:xfrm>
          <a:custGeom>
            <a:avLst/>
            <a:gdLst>
              <a:gd name="connsiteX0" fmla="*/ 6350 w 2300643"/>
              <a:gd name="connsiteY0" fmla="*/ 181635 h 187985"/>
              <a:gd name="connsiteX1" fmla="*/ 2255215 w 2300643"/>
              <a:gd name="connsiteY1" fmla="*/ 6350 h 187985"/>
              <a:gd name="connsiteX2" fmla="*/ 2294292 w 2300643"/>
              <a:gd name="connsiteY2" fmla="*/ 6350 h 187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00643" h="187985">
                <a:moveTo>
                  <a:pt x="6350" y="181635"/>
                </a:moveTo>
                <a:lnTo>
                  <a:pt x="2255215" y="6350"/>
                </a:lnTo>
                <a:lnTo>
                  <a:pt x="229429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5282626" y="3447441"/>
            <a:ext cx="1599629" cy="104978"/>
          </a:xfrm>
          <a:custGeom>
            <a:avLst/>
            <a:gdLst>
              <a:gd name="connsiteX0" fmla="*/ 6350 w 1599629"/>
              <a:gd name="connsiteY0" fmla="*/ 98628 h 104978"/>
              <a:gd name="connsiteX1" fmla="*/ 1549895 w 1599629"/>
              <a:gd name="connsiteY1" fmla="*/ 6350 h 104978"/>
              <a:gd name="connsiteX2" fmla="*/ 1593278 w 1599629"/>
              <a:gd name="connsiteY2" fmla="*/ 6350 h 104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9629" h="104978">
                <a:moveTo>
                  <a:pt x="6350" y="98628"/>
                </a:moveTo>
                <a:lnTo>
                  <a:pt x="1549895" y="6350"/>
                </a:lnTo>
                <a:lnTo>
                  <a:pt x="159327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6023913" y="3269857"/>
            <a:ext cx="858088" cy="25400"/>
          </a:xfrm>
          <a:custGeom>
            <a:avLst/>
            <a:gdLst>
              <a:gd name="connsiteX0" fmla="*/ 6350 w 858088"/>
              <a:gd name="connsiteY0" fmla="*/ 6350 h 25400"/>
              <a:gd name="connsiteX1" fmla="*/ 851738 w 8580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8088" h="25400">
                <a:moveTo>
                  <a:pt x="6350" y="6350"/>
                </a:moveTo>
                <a:lnTo>
                  <a:pt x="85173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6525830" y="2175676"/>
            <a:ext cx="337540" cy="25400"/>
          </a:xfrm>
          <a:custGeom>
            <a:avLst/>
            <a:gdLst>
              <a:gd name="connsiteX0" fmla="*/ 6350 w 337540"/>
              <a:gd name="connsiteY0" fmla="*/ 6350 h 25400"/>
              <a:gd name="connsiteX1" fmla="*/ 331190 w 3375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7540" h="25400">
                <a:moveTo>
                  <a:pt x="6350" y="6350"/>
                </a:moveTo>
                <a:lnTo>
                  <a:pt x="33119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240727" y="1866304"/>
            <a:ext cx="620966" cy="121094"/>
            <a:chOff x="5912116" y="1375765"/>
            <a:chExt cx="620966" cy="121094"/>
          </a:xfrm>
        </p:grpSpPr>
        <p:sp>
          <p:nvSpPr>
            <p:cNvPr id="90" name="Freeform 3"/>
            <p:cNvSpPr/>
            <p:nvPr/>
          </p:nvSpPr>
          <p:spPr>
            <a:xfrm>
              <a:off x="6090513" y="1375765"/>
              <a:ext cx="442569" cy="121094"/>
            </a:xfrm>
            <a:custGeom>
              <a:avLst/>
              <a:gdLst>
                <a:gd name="connsiteX0" fmla="*/ 436219 w 442569"/>
                <a:gd name="connsiteY0" fmla="*/ 6350 h 121094"/>
                <a:gd name="connsiteX1" fmla="*/ 121513 w 442569"/>
                <a:gd name="connsiteY1" fmla="*/ 6350 h 121094"/>
                <a:gd name="connsiteX2" fmla="*/ 6350 w 442569"/>
                <a:gd name="connsiteY2" fmla="*/ 114744 h 1210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42569" h="121094">
                  <a:moveTo>
                    <a:pt x="436219" y="6350"/>
                  </a:moveTo>
                  <a:lnTo>
                    <a:pt x="121513" y="6350"/>
                  </a:lnTo>
                  <a:lnTo>
                    <a:pt x="6350" y="11474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"/>
            <p:cNvSpPr/>
            <p:nvPr/>
          </p:nvSpPr>
          <p:spPr>
            <a:xfrm>
              <a:off x="5912116" y="1375765"/>
              <a:ext cx="306260" cy="98501"/>
            </a:xfrm>
            <a:custGeom>
              <a:avLst/>
              <a:gdLst>
                <a:gd name="connsiteX0" fmla="*/ 299910 w 306260"/>
                <a:gd name="connsiteY0" fmla="*/ 6350 h 98501"/>
                <a:gd name="connsiteX1" fmla="*/ 6350 w 306260"/>
                <a:gd name="connsiteY1" fmla="*/ 92151 h 9850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06260" h="98501">
                  <a:moveTo>
                    <a:pt x="299910" y="6350"/>
                  </a:moveTo>
                  <a:lnTo>
                    <a:pt x="6350" y="9215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Metabolic Functions</a:t>
            </a:r>
          </a:p>
        </p:txBody>
      </p:sp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Skin can synthesize vitamin D needed for calcium absorption in intestine</a:t>
            </a:r>
          </a:p>
          <a:p>
            <a:r>
              <a:rPr lang="en-US" altLang="en-US" dirty="0" smtClean="0"/>
              <a:t>Chemicals from keratinocytes can disarm some carcinogens</a:t>
            </a:r>
          </a:p>
          <a:p>
            <a:r>
              <a:rPr lang="en-US" altLang="en-US" dirty="0" smtClean="0"/>
              <a:t>Keratinocytes can activate some hormones</a:t>
            </a:r>
          </a:p>
          <a:p>
            <a:pPr lvl="1"/>
            <a:r>
              <a:rPr lang="en-US" altLang="en-US" dirty="0" smtClean="0"/>
              <a:t>Example: convert cortisone into hydrocortisone</a:t>
            </a:r>
          </a:p>
          <a:p>
            <a:r>
              <a:rPr lang="en-US" altLang="en-US" dirty="0" smtClean="0"/>
              <a:t>Skin makes collagenase, which aids in natural turnover of collagen to prevent wrinkles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(cont’d)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Dermal- epidermal junction</a:t>
            </a:r>
          </a:p>
          <a:p>
            <a:pPr lvl="1"/>
            <a:r>
              <a:rPr lang="en-US" dirty="0"/>
              <a:t>“glue” between outer surface </a:t>
            </a:r>
            <a:r>
              <a:rPr lang="en-US" dirty="0" smtClean="0"/>
              <a:t>(stratum </a:t>
            </a:r>
            <a:r>
              <a:rPr lang="en-US" dirty="0" err="1" smtClean="0"/>
              <a:t>germinativum</a:t>
            </a:r>
            <a:r>
              <a:rPr lang="en-US" dirty="0" smtClean="0"/>
              <a:t>) and </a:t>
            </a:r>
            <a:r>
              <a:rPr lang="en-US" dirty="0"/>
              <a:t>dermis</a:t>
            </a:r>
          </a:p>
          <a:p>
            <a:pPr lvl="1"/>
            <a:r>
              <a:rPr lang="en-US" dirty="0"/>
              <a:t>Where blisters occur</a:t>
            </a:r>
          </a:p>
        </p:txBody>
      </p:sp>
    </p:spTree>
    <p:extLst>
      <p:ext uri="{BB962C8B-B14F-4D97-AF65-F5344CB8AC3E}">
        <p14:creationId xmlns:p14="http://schemas.microsoft.com/office/powerpoint/2010/main" val="15375073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/>
              <a:t>Blood </a:t>
            </a:r>
            <a:r>
              <a:rPr lang="en-US" dirty="0" smtClean="0"/>
              <a:t>Reservoir</a:t>
            </a:r>
            <a:endParaRPr lang="en-US" dirty="0"/>
          </a:p>
        </p:txBody>
      </p:sp>
      <p:sp>
        <p:nvSpPr>
          <p:cNvPr id="972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Skin can hold up to 5% of the body’s total blood volume</a:t>
            </a:r>
          </a:p>
          <a:p>
            <a:r>
              <a:rPr lang="en-US" altLang="en-US" dirty="0" smtClean="0"/>
              <a:t>Skin vessels can be constricted to shunt blood to other organs, such as an exercising muscle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Skin can secrete limited amounts of nitrogenous </a:t>
            </a:r>
            <a:r>
              <a:rPr lang="en-US" sz="3200" dirty="0" smtClean="0"/>
              <a:t>wastes, </a:t>
            </a:r>
            <a:r>
              <a:rPr lang="en-US" sz="3200" dirty="0"/>
              <a:t>such as ammonia, </a:t>
            </a:r>
            <a:r>
              <a:rPr lang="en-US" sz="3200" dirty="0" smtClean="0"/>
              <a:t>urea, </a:t>
            </a:r>
            <a:r>
              <a:rPr lang="en-US" sz="3200" dirty="0"/>
              <a:t>and uric acid</a:t>
            </a:r>
          </a:p>
          <a:p>
            <a:pPr>
              <a:defRPr/>
            </a:pPr>
            <a:r>
              <a:rPr lang="en-US" sz="3200" dirty="0" smtClean="0"/>
              <a:t>Sweating </a:t>
            </a:r>
            <a:r>
              <a:rPr lang="en-US" sz="3200" dirty="0"/>
              <a:t>can cause salt and water </a:t>
            </a:r>
            <a:r>
              <a:rPr lang="en-US" sz="3200" dirty="0" smtClean="0"/>
              <a:t>loss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3835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Skin Cancer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877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5.9  Skin Cancer and Burns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Skin can develop over 1000 different conditions and ailments</a:t>
            </a:r>
          </a:p>
          <a:p>
            <a:r>
              <a:rPr lang="en-US" altLang="en-US" dirty="0" smtClean="0"/>
              <a:t>Many internal diseases reveal themselves on skin</a:t>
            </a:r>
          </a:p>
          <a:p>
            <a:r>
              <a:rPr lang="en-US" altLang="en-US" dirty="0" smtClean="0"/>
              <a:t>Most common disorders are infections</a:t>
            </a:r>
          </a:p>
          <a:p>
            <a:r>
              <a:rPr lang="en-US" altLang="en-US" dirty="0" smtClean="0"/>
              <a:t>Less common, but more damaging, are:</a:t>
            </a:r>
          </a:p>
          <a:p>
            <a:pPr lvl="1"/>
            <a:r>
              <a:rPr lang="en-US" altLang="en-US" b="1" dirty="0" smtClean="0"/>
              <a:t>Skin cancer</a:t>
            </a:r>
          </a:p>
          <a:p>
            <a:pPr lvl="1"/>
            <a:r>
              <a:rPr lang="en-US" altLang="en-US" b="1" dirty="0" smtClean="0"/>
              <a:t>Burns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Skin Cancer</a:t>
            </a:r>
          </a:p>
        </p:txBody>
      </p:sp>
      <p:sp>
        <p:nvSpPr>
          <p:cNvPr id="993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dirty="0" smtClean="0"/>
              <a:t>Most skin tumors are benign (not cancerous) and do not spread (metastasize)</a:t>
            </a:r>
          </a:p>
          <a:p>
            <a:pPr>
              <a:spcBef>
                <a:spcPts val="500"/>
              </a:spcBef>
            </a:pPr>
            <a:r>
              <a:rPr lang="en-US" altLang="en-US" dirty="0" smtClean="0"/>
              <a:t>Risk factors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Overexposure to UV radiation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Frequent irritation of skin</a:t>
            </a:r>
          </a:p>
          <a:p>
            <a:pPr>
              <a:spcBef>
                <a:spcPts val="500"/>
              </a:spcBef>
            </a:pPr>
            <a:r>
              <a:rPr lang="en-US" altLang="en-US" dirty="0" smtClean="0"/>
              <a:t>Some skin lotions contain enzymes that can repair damaged DNA</a:t>
            </a:r>
          </a:p>
          <a:p>
            <a:pPr>
              <a:spcBef>
                <a:spcPts val="500"/>
              </a:spcBef>
            </a:pPr>
            <a:r>
              <a:rPr lang="en-US" altLang="en-US" dirty="0" smtClean="0"/>
              <a:t>Three major types of skin cancer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/>
              <a:t>Basal cell carcinoma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/>
              <a:t>Squamous cell carcinoma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/>
              <a:t>Melanoma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</a:t>
            </a:r>
            <a:r>
              <a:rPr lang="en-US" altLang="en-US" dirty="0" smtClean="0"/>
              <a:t>Cancer (cont.)</a:t>
            </a:r>
            <a:endParaRPr lang="en-US" dirty="0"/>
          </a:p>
        </p:txBody>
      </p:sp>
      <p:sp>
        <p:nvSpPr>
          <p:cNvPr id="10035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Basal cell carcinoma </a:t>
            </a:r>
          </a:p>
          <a:p>
            <a:pPr lvl="1"/>
            <a:r>
              <a:rPr lang="en-US" altLang="en-US" dirty="0" smtClean="0"/>
              <a:t>Least malignant and most common</a:t>
            </a:r>
          </a:p>
          <a:p>
            <a:pPr lvl="1"/>
            <a:r>
              <a:rPr lang="en-US" altLang="en-US" dirty="0" smtClean="0"/>
              <a:t>Stratum </a:t>
            </a:r>
            <a:r>
              <a:rPr lang="en-US" altLang="en-US" dirty="0" err="1" smtClean="0"/>
              <a:t>basale</a:t>
            </a:r>
            <a:r>
              <a:rPr lang="en-US" altLang="en-US" dirty="0" smtClean="0"/>
              <a:t> cells proliferate and slowly invade dermis and hypodermis</a:t>
            </a:r>
          </a:p>
          <a:p>
            <a:pPr lvl="1"/>
            <a:r>
              <a:rPr lang="en-US" altLang="en-US" dirty="0" smtClean="0"/>
              <a:t>Cured by surgical excision in 99% of cases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2-figure_05_10_unlabeled.jpg"/>
          <p:cNvPicPr>
            <a:picLocks noChangeAspect="1"/>
          </p:cNvPicPr>
          <p:nvPr/>
        </p:nvPicPr>
        <p:blipFill rotWithShape="1">
          <a:blip r:embed="rId3"/>
          <a:srcRect r="66940"/>
          <a:stretch/>
        </p:blipFill>
        <p:spPr>
          <a:xfrm>
            <a:off x="3159252" y="2356104"/>
            <a:ext cx="2825496" cy="2145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5.10a </a:t>
            </a:r>
            <a:r>
              <a:rPr lang="en-US" dirty="0">
                <a:latin typeface="Arial" pitchFamily="34" charset="0"/>
                <a:cs typeface="Arial" pitchFamily="34" charset="0"/>
              </a:rPr>
              <a:t>Photographs of skin cancers.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10438" y="4074128"/>
            <a:ext cx="20693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</a:rPr>
              <a:t>Basal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Cancer (cont.)</a:t>
            </a:r>
            <a:endParaRPr lang="en-US" dirty="0"/>
          </a:p>
        </p:txBody>
      </p:sp>
      <p:sp>
        <p:nvSpPr>
          <p:cNvPr id="1024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Squamous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carcinoma</a:t>
            </a:r>
          </a:p>
          <a:p>
            <a:pPr lvl="1"/>
            <a:r>
              <a:rPr lang="en-US" altLang="en-US" dirty="0" smtClean="0"/>
              <a:t>Second most common type; can metastasize</a:t>
            </a:r>
          </a:p>
          <a:p>
            <a:pPr lvl="1"/>
            <a:r>
              <a:rPr lang="en-US" altLang="en-US" dirty="0" smtClean="0"/>
              <a:t>Involves keratinocytes of stratum </a:t>
            </a:r>
            <a:r>
              <a:rPr lang="en-US" altLang="en-US" dirty="0" err="1" smtClean="0"/>
              <a:t>spinosum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Usually is a scaly reddened papule on scalp, ears, lower lip, or hands</a:t>
            </a:r>
          </a:p>
          <a:p>
            <a:pPr lvl="1"/>
            <a:r>
              <a:rPr lang="en-US" altLang="en-US" dirty="0" smtClean="0"/>
              <a:t>Good prognosis if treated by radiation therapy or removed surgically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2-figure_05_10_unlabeled.jpg"/>
          <p:cNvPicPr>
            <a:picLocks noChangeAspect="1"/>
          </p:cNvPicPr>
          <p:nvPr/>
        </p:nvPicPr>
        <p:blipFill rotWithShape="1">
          <a:blip r:embed="rId3"/>
          <a:srcRect l="33952" r="33951"/>
          <a:stretch/>
        </p:blipFill>
        <p:spPr>
          <a:xfrm>
            <a:off x="3200400" y="2356104"/>
            <a:ext cx="2743200" cy="2145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5.10b </a:t>
            </a:r>
            <a:r>
              <a:rPr lang="en-US" dirty="0">
                <a:latin typeface="Arial" pitchFamily="34" charset="0"/>
                <a:cs typeface="Arial" pitchFamily="34" charset="0"/>
              </a:rPr>
              <a:t>Photographs of skin cancers.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523265" y="4078096"/>
            <a:ext cx="1437894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</a:rPr>
              <a:t>Squamous cell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</a:rPr>
              <a:t>carcinoma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Cancer (cont.)</a:t>
            </a:r>
            <a:endParaRPr lang="en-US" dirty="0"/>
          </a:p>
        </p:txBody>
      </p:sp>
      <p:sp>
        <p:nvSpPr>
          <p:cNvPr id="1044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sz="2800" b="1" dirty="0" smtClean="0"/>
              <a:t>Melanoma</a:t>
            </a:r>
          </a:p>
          <a:p>
            <a:pPr lvl="1">
              <a:spcBef>
                <a:spcPts val="300"/>
              </a:spcBef>
            </a:pPr>
            <a:r>
              <a:rPr lang="en-US" altLang="en-US" sz="2600" dirty="0" smtClean="0"/>
              <a:t>Cancer of melanocytes; is most dangerous type because it is highly metastatic and resistant to chemotherapy</a:t>
            </a:r>
          </a:p>
          <a:p>
            <a:pPr lvl="1">
              <a:spcBef>
                <a:spcPts val="300"/>
              </a:spcBef>
            </a:pPr>
            <a:r>
              <a:rPr lang="en-US" altLang="en-US" sz="2600" dirty="0" smtClean="0"/>
              <a:t>Treated by wide surgical excision accompanied by immunotherapy</a:t>
            </a:r>
          </a:p>
          <a:p>
            <a:pPr lvl="1">
              <a:spcBef>
                <a:spcPts val="300"/>
              </a:spcBef>
            </a:pPr>
            <a:r>
              <a:rPr lang="en-US" altLang="en-US" sz="2600" dirty="0" smtClean="0"/>
              <a:t>Key to survival is early detection: </a:t>
            </a:r>
            <a:r>
              <a:rPr lang="en-US" altLang="en-US" sz="2600" b="1" dirty="0" smtClean="0"/>
              <a:t>ABCD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rule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A: asymmetry; the two sides of the pigmented area do not match 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B: border irregularity; exhibits indentations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C: color; contains several colors (black, brown, tan, sometimes red or blue)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D: diameter; larger than 6 mm (size of pencil eraser)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Dermis- Vascularized</a:t>
            </a:r>
            <a:endParaRPr lang="en-US" dirty="0"/>
          </a:p>
          <a:p>
            <a:pPr lvl="1"/>
            <a:r>
              <a:rPr lang="en-US" dirty="0"/>
              <a:t>Thick (connective tissue); </a:t>
            </a:r>
            <a:r>
              <a:rPr lang="en-US" dirty="0" smtClean="0"/>
              <a:t>semifluid matrix; cells </a:t>
            </a:r>
            <a:r>
              <a:rPr lang="en-US" dirty="0"/>
              <a:t>scattered with collagen or elastin in </a:t>
            </a:r>
            <a:r>
              <a:rPr lang="en-US" dirty="0" smtClean="0"/>
              <a:t>between</a:t>
            </a:r>
          </a:p>
          <a:p>
            <a:r>
              <a:rPr lang="en-US" dirty="0" smtClean="0"/>
              <a:t>2 layers:</a:t>
            </a:r>
            <a:endParaRPr lang="en-US" dirty="0"/>
          </a:p>
          <a:p>
            <a:pPr lvl="1"/>
            <a:r>
              <a:rPr lang="en-US" dirty="0" smtClean="0"/>
              <a:t/>
            </a:r>
            <a:r>
              <a:rPr lang="en-US" dirty="0" smtClean="0"/>
              <a:t>Papillary Layer (</a:t>
            </a:r>
            <a:r>
              <a:rPr lang="en-US" dirty="0" smtClean="0"/>
              <a:t>Top)– </a:t>
            </a:r>
            <a:r>
              <a:rPr lang="en-US" dirty="0"/>
              <a:t>dermal papillae (projections serve as “glue</a:t>
            </a:r>
            <a:r>
              <a:rPr lang="en-US" dirty="0" smtClean="0"/>
              <a:t>”); </a:t>
            </a:r>
            <a:r>
              <a:rPr lang="en-US" dirty="0"/>
              <a:t>form at birth; responsible for FINGERPRINTS</a:t>
            </a:r>
          </a:p>
          <a:p>
            <a:pPr lvl="1"/>
            <a:r>
              <a:rPr lang="en-US" dirty="0" smtClean="0"/>
              <a:t>Reticular Layer (Deep)– 80% of dermis; contain </a:t>
            </a:r>
            <a:r>
              <a:rPr lang="en-US" dirty="0"/>
              <a:t>collagen &amp; elastin; </a:t>
            </a:r>
            <a:r>
              <a:rPr lang="en-US" dirty="0" smtClean="0"/>
              <a:t>nerves, </a:t>
            </a:r>
            <a:r>
              <a:rPr lang="en-US" dirty="0"/>
              <a:t>muscles; glands</a:t>
            </a:r>
          </a:p>
        </p:txBody>
      </p:sp>
    </p:spTree>
    <p:extLst>
      <p:ext uri="{BB962C8B-B14F-4D97-AF65-F5344CB8AC3E}">
        <p14:creationId xmlns:p14="http://schemas.microsoft.com/office/powerpoint/2010/main" val="2991615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2-figure_05_10_unlabeled.jpg"/>
          <p:cNvPicPr>
            <a:picLocks noChangeAspect="1"/>
          </p:cNvPicPr>
          <p:nvPr/>
        </p:nvPicPr>
        <p:blipFill rotWithShape="1">
          <a:blip r:embed="rId3"/>
          <a:srcRect l="66940"/>
          <a:stretch/>
        </p:blipFill>
        <p:spPr>
          <a:xfrm>
            <a:off x="3159252" y="2356104"/>
            <a:ext cx="2825496" cy="21457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5.10c </a:t>
            </a:r>
            <a:r>
              <a:rPr lang="en-US" dirty="0">
                <a:latin typeface="Arial" pitchFamily="34" charset="0"/>
                <a:cs typeface="Arial" pitchFamily="34" charset="0"/>
              </a:rPr>
              <a:t>Photographs of skin cancers.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67842" y="4072540"/>
            <a:ext cx="10098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</a:rPr>
              <a:t>Melanoma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829"/>
            <a:ext cx="9144000" cy="1107996"/>
          </a:xfrm>
        </p:spPr>
        <p:txBody>
          <a:bodyPr/>
          <a:lstStyle/>
          <a:p>
            <a:pPr algn="ctr"/>
            <a:r>
              <a:rPr lang="en-US" sz="6600" dirty="0" smtClean="0"/>
              <a:t>Burns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399"/>
            <a:ext cx="8686800" cy="253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877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Burns</a:t>
            </a:r>
          </a:p>
        </p:txBody>
      </p:sp>
      <p:sp>
        <p:nvSpPr>
          <p:cNvPr id="1075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Tissue damage caused by heat, electricity, radiation, or certain chemicals</a:t>
            </a:r>
          </a:p>
          <a:p>
            <a:pPr lvl="1"/>
            <a:r>
              <a:rPr lang="en-US" altLang="en-US" sz="2600" dirty="0" smtClean="0"/>
              <a:t>Damage caused by </a:t>
            </a:r>
            <a:r>
              <a:rPr lang="en-US" sz="2600" dirty="0"/>
              <a:t>denaturation </a:t>
            </a:r>
            <a:r>
              <a:rPr lang="en-US" sz="2600" smtClean="0"/>
              <a:t>of </a:t>
            </a:r>
            <a:r>
              <a:rPr lang="en-US" altLang="en-US" sz="2600" smtClean="0"/>
              <a:t>proteins, </a:t>
            </a:r>
            <a:r>
              <a:rPr lang="en-US" altLang="en-US" sz="2600" dirty="0" smtClean="0"/>
              <a:t>which destroys cells</a:t>
            </a:r>
          </a:p>
          <a:p>
            <a:r>
              <a:rPr lang="en-US" altLang="en-US" sz="2800" dirty="0" smtClean="0"/>
              <a:t>Immediate threat is dehydration and electrolyte imbalance</a:t>
            </a:r>
          </a:p>
          <a:p>
            <a:pPr lvl="1"/>
            <a:r>
              <a:rPr lang="en-US" altLang="en-US" dirty="0" smtClean="0"/>
              <a:t>Leads to renal shutdown and circulatory shock</a:t>
            </a:r>
          </a:p>
          <a:p>
            <a:r>
              <a:rPr lang="en-US" altLang="en-US" sz="2600" dirty="0" smtClean="0"/>
              <a:t>To evaluate burns, the Rule of Nines is used</a:t>
            </a:r>
          </a:p>
          <a:p>
            <a:pPr lvl="1"/>
            <a:r>
              <a:rPr lang="en-US" altLang="en-US" sz="2600" dirty="0" smtClean="0"/>
              <a:t>Body is broken into 11 sections, with each section representing 9% of body surface (except genitals, which account for 1%)</a:t>
            </a:r>
          </a:p>
          <a:p>
            <a:pPr lvl="1"/>
            <a:r>
              <a:rPr lang="en-US" altLang="en-US" dirty="0" smtClean="0"/>
              <a:t>Used to estimate volume of fluid loss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3-figure_05_1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28" y="204216"/>
            <a:ext cx="465734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5.11 Estimating the extent and severity of burns using the rule of nines.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3409950" y="3471863"/>
            <a:ext cx="1528763" cy="1169194"/>
          </a:xfrm>
          <a:custGeom>
            <a:avLst/>
            <a:gdLst>
              <a:gd name="connsiteX0" fmla="*/ 0 w 1528763"/>
              <a:gd name="connsiteY0" fmla="*/ 0 h 1169194"/>
              <a:gd name="connsiteX1" fmla="*/ 1459707 w 1528763"/>
              <a:gd name="connsiteY1" fmla="*/ 1169194 h 1169194"/>
              <a:gd name="connsiteX2" fmla="*/ 1528763 w 1528763"/>
              <a:gd name="connsiteY2" fmla="*/ 1169194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763" h="1169194">
                <a:moveTo>
                  <a:pt x="0" y="0"/>
                </a:moveTo>
                <a:lnTo>
                  <a:pt x="1459707" y="1169194"/>
                </a:lnTo>
                <a:lnTo>
                  <a:pt x="1528763" y="116919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395119" y="202403"/>
            <a:ext cx="6065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Totals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0481" y="492122"/>
            <a:ext cx="468077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4</a:t>
            </a:r>
            <a:r>
              <a:rPr lang="en-US" sz="1200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⁄</a:t>
            </a:r>
            <a:r>
              <a:rPr lang="en-US" sz="1200" baseline="-25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973637" y="728660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head and neck, 9%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71256" y="1546222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upper limbs, 18%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8750" y="2312985"/>
            <a:ext cx="468077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4</a:t>
            </a:r>
            <a:r>
              <a:rPr lang="en-US" sz="1200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⁄</a:t>
            </a:r>
            <a:r>
              <a:rPr lang="en-US" sz="1200" baseline="-25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2537" y="2325685"/>
            <a:ext cx="468077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4</a:t>
            </a:r>
            <a:r>
              <a:rPr lang="en-US" sz="1200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⁄</a:t>
            </a:r>
            <a:r>
              <a:rPr lang="en-US" sz="1200" baseline="-25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0531" y="2502690"/>
            <a:ext cx="1065548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Anterior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trunk, 18%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973637" y="2375691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trunk, 36%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409279"/>
            <a:ext cx="299762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9656" y="4411660"/>
            <a:ext cx="299762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9%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966494" y="4505323"/>
            <a:ext cx="1176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Perineum, 1%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971256" y="5519735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lower limbs, 36%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399881" y="6311103"/>
            <a:ext cx="540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100%</a:t>
            </a:r>
          </a:p>
        </p:txBody>
      </p:sp>
      <p:sp>
        <p:nvSpPr>
          <p:cNvPr id="25" name="Freeform 3"/>
          <p:cNvSpPr/>
          <p:nvPr/>
        </p:nvSpPr>
        <p:spPr>
          <a:xfrm>
            <a:off x="3408244" y="3469507"/>
            <a:ext cx="1533702" cy="1176172"/>
          </a:xfrm>
          <a:custGeom>
            <a:avLst/>
            <a:gdLst>
              <a:gd name="connsiteX0" fmla="*/ 6350 w 1533702"/>
              <a:gd name="connsiteY0" fmla="*/ 6350 h 1176172"/>
              <a:gd name="connsiteX1" fmla="*/ 1456423 w 1533702"/>
              <a:gd name="connsiteY1" fmla="*/ 1169822 h 1176172"/>
              <a:gd name="connsiteX2" fmla="*/ 1527352 w 1533702"/>
              <a:gd name="connsiteY2" fmla="*/ 1169822 h 1176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33702" h="1176172">
                <a:moveTo>
                  <a:pt x="6350" y="6350"/>
                </a:moveTo>
                <a:lnTo>
                  <a:pt x="1456423" y="1169822"/>
                </a:lnTo>
                <a:lnTo>
                  <a:pt x="1527352" y="116982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 (cont.)</a:t>
            </a:r>
            <a:endParaRPr lang="en-US" dirty="0"/>
          </a:p>
        </p:txBody>
      </p:sp>
      <p:sp>
        <p:nvSpPr>
          <p:cNvPr id="11059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Burns can be classified by severity</a:t>
            </a:r>
          </a:p>
          <a:p>
            <a:pPr lvl="1"/>
            <a:r>
              <a:rPr lang="en-US" altLang="en-US" b="1" dirty="0" smtClean="0"/>
              <a:t>First-degree</a:t>
            </a:r>
          </a:p>
          <a:p>
            <a:pPr lvl="2"/>
            <a:r>
              <a:rPr lang="en-US" altLang="en-US" dirty="0" smtClean="0"/>
              <a:t>Epidermal damage only</a:t>
            </a:r>
          </a:p>
          <a:p>
            <a:pPr lvl="3"/>
            <a:r>
              <a:rPr lang="en-US" altLang="en-US" dirty="0" smtClean="0"/>
              <a:t>Localized redness, edema (swelling), and pain</a:t>
            </a:r>
          </a:p>
          <a:p>
            <a:pPr lvl="1"/>
            <a:r>
              <a:rPr lang="en-US" altLang="en-US" b="1" dirty="0" smtClean="0"/>
              <a:t>Second-degree</a:t>
            </a:r>
          </a:p>
          <a:p>
            <a:pPr lvl="2"/>
            <a:r>
              <a:rPr lang="en-US" altLang="en-US" dirty="0" smtClean="0"/>
              <a:t>Epidermal and upper dermal damage</a:t>
            </a:r>
          </a:p>
          <a:p>
            <a:pPr lvl="3"/>
            <a:r>
              <a:rPr lang="en-US" altLang="en-US" dirty="0" smtClean="0"/>
              <a:t>Blisters appear</a:t>
            </a:r>
          </a:p>
          <a:p>
            <a:pPr lvl="3"/>
            <a:r>
              <a:rPr lang="en-US" altLang="en-US" dirty="0" smtClean="0"/>
              <a:t>First- and second-degree burns are referred to as partial-thickness burns because only the epidermis and upper dermis are involved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 (cont.)</a:t>
            </a:r>
            <a:endParaRPr lang="en-US" dirty="0"/>
          </a:p>
        </p:txBody>
      </p:sp>
      <p:sp>
        <p:nvSpPr>
          <p:cNvPr id="11059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Burns can be classified by severity (cont.)</a:t>
            </a:r>
          </a:p>
          <a:p>
            <a:pPr lvl="1"/>
            <a:r>
              <a:rPr lang="en-US" altLang="en-US" b="1" dirty="0" smtClean="0"/>
              <a:t>Third-degree</a:t>
            </a:r>
          </a:p>
          <a:p>
            <a:pPr lvl="2"/>
            <a:r>
              <a:rPr lang="en-US" altLang="en-US" dirty="0" smtClean="0"/>
              <a:t>Entire thickness of skin involved (referred to as full-thickness burns)</a:t>
            </a:r>
          </a:p>
          <a:p>
            <a:pPr lvl="2"/>
            <a:r>
              <a:rPr lang="en-US" altLang="en-US" dirty="0" smtClean="0"/>
              <a:t>Skin color turns gray-white, cherry red, or blackened</a:t>
            </a:r>
          </a:p>
          <a:p>
            <a:pPr lvl="2"/>
            <a:r>
              <a:rPr lang="en-US" altLang="en-US" dirty="0" smtClean="0"/>
              <a:t>No edema is seen and area is not painful because nerve endings are destroyed</a:t>
            </a:r>
          </a:p>
          <a:p>
            <a:pPr lvl="2"/>
            <a:r>
              <a:rPr lang="en-US" altLang="en-US" dirty="0" smtClean="0"/>
              <a:t>Skin grafting usually necessary</a:t>
            </a:r>
          </a:p>
          <a:p>
            <a:pPr lvl="2"/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7035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4-figure_05_12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1210056"/>
            <a:ext cx="8546592" cy="44378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5.12 Partial-thickness and full-thickness burns.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1926431" y="4188619"/>
            <a:ext cx="1476375" cy="7144"/>
          </a:xfrm>
          <a:custGeom>
            <a:avLst/>
            <a:gdLst>
              <a:gd name="connsiteX0" fmla="*/ 0 w 1476375"/>
              <a:gd name="connsiteY0" fmla="*/ 7144 h 7144"/>
              <a:gd name="connsiteX1" fmla="*/ 1476375 w 1476375"/>
              <a:gd name="connsiteY1" fmla="*/ 0 h 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75" h="7144">
                <a:moveTo>
                  <a:pt x="0" y="7144"/>
                </a:moveTo>
                <a:lnTo>
                  <a:pt x="147637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21719" y="2276475"/>
            <a:ext cx="1076325" cy="0"/>
          </a:xfrm>
          <a:custGeom>
            <a:avLst/>
            <a:gdLst>
              <a:gd name="connsiteX0" fmla="*/ 0 w 1076325"/>
              <a:gd name="connsiteY0" fmla="*/ 4763 h 4763"/>
              <a:gd name="connsiteX1" fmla="*/ 1076325 w 1076325"/>
              <a:gd name="connsiteY1" fmla="*/ 0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6325" h="4763">
                <a:moveTo>
                  <a:pt x="0" y="4763"/>
                </a:moveTo>
                <a:lnTo>
                  <a:pt x="107632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57913" y="2393156"/>
            <a:ext cx="1702593" cy="2382"/>
          </a:xfrm>
          <a:custGeom>
            <a:avLst/>
            <a:gdLst>
              <a:gd name="connsiteX0" fmla="*/ 0 w 1702593"/>
              <a:gd name="connsiteY0" fmla="*/ 2382 h 2382"/>
              <a:gd name="connsiteX1" fmla="*/ 1702593 w 1702593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593" h="2382">
                <a:moveTo>
                  <a:pt x="0" y="2382"/>
                </a:moveTo>
                <a:lnTo>
                  <a:pt x="1702593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436741" y="2165155"/>
            <a:ext cx="9040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1st-degree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burn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888092" y="2280249"/>
            <a:ext cx="9249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3rd-degree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burn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434360" y="4065393"/>
            <a:ext cx="9634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2nd-degree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burn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49891" y="5190934"/>
            <a:ext cx="322806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Skin bearing partial-thickness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burn (1st- and 2nd-degree burns)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08384" y="5179028"/>
            <a:ext cx="261302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Skin bearing full-thickness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burn (3rd-degree burn)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31178" y="4188603"/>
            <a:ext cx="1476375" cy="7144"/>
          </a:xfrm>
          <a:custGeom>
            <a:avLst/>
            <a:gdLst>
              <a:gd name="connsiteX0" fmla="*/ 0 w 1476375"/>
              <a:gd name="connsiteY0" fmla="*/ 7144 h 7144"/>
              <a:gd name="connsiteX1" fmla="*/ 1476375 w 1476375"/>
              <a:gd name="connsiteY1" fmla="*/ 0 h 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75" h="7144">
                <a:moveTo>
                  <a:pt x="0" y="7144"/>
                </a:moveTo>
                <a:lnTo>
                  <a:pt x="14763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26466" y="2276459"/>
            <a:ext cx="1076325" cy="0"/>
          </a:xfrm>
          <a:custGeom>
            <a:avLst/>
            <a:gdLst>
              <a:gd name="connsiteX0" fmla="*/ 0 w 1076325"/>
              <a:gd name="connsiteY0" fmla="*/ 4763 h 4763"/>
              <a:gd name="connsiteX1" fmla="*/ 1076325 w 1076325"/>
              <a:gd name="connsiteY1" fmla="*/ 0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6325" h="4763">
                <a:moveTo>
                  <a:pt x="0" y="4763"/>
                </a:moveTo>
                <a:lnTo>
                  <a:pt x="10763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62660" y="2393140"/>
            <a:ext cx="1702593" cy="2382"/>
          </a:xfrm>
          <a:custGeom>
            <a:avLst/>
            <a:gdLst>
              <a:gd name="connsiteX0" fmla="*/ 0 w 1702593"/>
              <a:gd name="connsiteY0" fmla="*/ 2382 h 2382"/>
              <a:gd name="connsiteX1" fmla="*/ 1702593 w 1702593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593" h="2382">
                <a:moveTo>
                  <a:pt x="0" y="2382"/>
                </a:moveTo>
                <a:lnTo>
                  <a:pt x="170259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 (cont.)</a:t>
            </a:r>
            <a:endParaRPr lang="en-US" dirty="0"/>
          </a:p>
        </p:txBody>
      </p:sp>
      <p:sp>
        <p:nvSpPr>
          <p:cNvPr id="11366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Burns are considered critical if:</a:t>
            </a:r>
          </a:p>
          <a:p>
            <a:pPr lvl="1"/>
            <a:r>
              <a:rPr lang="en-US" altLang="en-US" dirty="0" smtClean="0"/>
              <a:t>&gt;25% of body has second-degree burns</a:t>
            </a:r>
          </a:p>
          <a:p>
            <a:pPr lvl="1"/>
            <a:r>
              <a:rPr lang="en-US" altLang="en-US" dirty="0" smtClean="0"/>
              <a:t>&gt;10% of body has third-degree burns</a:t>
            </a:r>
          </a:p>
          <a:p>
            <a:pPr lvl="1"/>
            <a:r>
              <a:rPr lang="en-US" altLang="en-US" dirty="0" smtClean="0"/>
              <a:t>Face, hands, or feet bear third-degree burns</a:t>
            </a:r>
          </a:p>
          <a:p>
            <a:r>
              <a:rPr lang="en-US" altLang="en-US" dirty="0" smtClean="0"/>
              <a:t>Treatment includes:</a:t>
            </a:r>
          </a:p>
          <a:p>
            <a:pPr lvl="1"/>
            <a:r>
              <a:rPr lang="en-US" altLang="en-US" b="1" dirty="0" smtClean="0"/>
              <a:t>Debridement</a:t>
            </a:r>
            <a:r>
              <a:rPr lang="en-US" altLang="en-US" dirty="0" smtClean="0"/>
              <a:t> (removal) of burned skin</a:t>
            </a:r>
          </a:p>
          <a:p>
            <a:pPr lvl="1"/>
            <a:r>
              <a:rPr lang="en-US" altLang="en-US" dirty="0" smtClean="0"/>
              <a:t>Antibiotics</a:t>
            </a:r>
          </a:p>
          <a:p>
            <a:pPr lvl="1"/>
            <a:r>
              <a:rPr lang="en-US" altLang="en-US" dirty="0" smtClean="0"/>
              <a:t>Temporary covering</a:t>
            </a:r>
          </a:p>
          <a:p>
            <a:pPr lvl="1"/>
            <a:r>
              <a:rPr lang="en-US" altLang="en-US" dirty="0" smtClean="0"/>
              <a:t>Skin grafts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Developmental Aspects of the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Integumentary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System</a:t>
            </a:r>
            <a:endParaRPr lang="en-US" dirty="0"/>
          </a:p>
        </p:txBody>
      </p:sp>
      <p:sp>
        <p:nvSpPr>
          <p:cNvPr id="1157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Fetal: by end of 4th month, skin of fetus is developed</a:t>
            </a:r>
          </a:p>
          <a:p>
            <a:pPr lvl="1"/>
            <a:r>
              <a:rPr lang="en-US" altLang="en-US" b="1" dirty="0" smtClean="0"/>
              <a:t>Lanugo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coat</a:t>
            </a:r>
            <a:r>
              <a:rPr lang="en-US" altLang="en-US" dirty="0" smtClean="0"/>
              <a:t>: delicate hairs in 5th and 6th month</a:t>
            </a:r>
          </a:p>
          <a:p>
            <a:pPr lvl="1"/>
            <a:r>
              <a:rPr lang="en-US" altLang="en-US" b="1" dirty="0" err="1" smtClean="0"/>
              <a:t>Vernix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caseosa</a:t>
            </a:r>
            <a:r>
              <a:rPr lang="en-US" altLang="en-US" dirty="0" smtClean="0"/>
              <a:t>: sebaceous gland secretion that protects skin of fetus while in watery amniotic fluid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Developmental Aspects of the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Integumentary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System</a:t>
            </a:r>
            <a:endParaRPr lang="en-US" dirty="0"/>
          </a:p>
        </p:txBody>
      </p:sp>
      <p:sp>
        <p:nvSpPr>
          <p:cNvPr id="1157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Infancy to adulthood: skin thickens and accumulates more subcutaneous fat; sweat and sebaceous gland activity increases, leading to acne</a:t>
            </a:r>
          </a:p>
          <a:p>
            <a:pPr lvl="1"/>
            <a:r>
              <a:rPr lang="en-US" altLang="en-US" dirty="0" smtClean="0"/>
              <a:t>Optimal appearance during 20s and 30s</a:t>
            </a:r>
          </a:p>
          <a:p>
            <a:pPr lvl="1"/>
            <a:r>
              <a:rPr lang="en-US" altLang="en-US" dirty="0" smtClean="0"/>
              <a:t>After age 30, effects of cumulative environmental assaults start to show</a:t>
            </a:r>
          </a:p>
          <a:p>
            <a:pPr lvl="1"/>
            <a:r>
              <a:rPr lang="en-US" altLang="en-US" dirty="0" smtClean="0"/>
              <a:t>Scaling and dermatitis become more common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1353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_Lecture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arieb_HAP10_Lectures" id="{271F8D44-A379-4057-B63A-CB60B61842BB}" vid="{5D03CDE0-C744-4EEE-8549-7A9FAAEAC2A4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Marieb_HAP10_Lectures</Template>
  <TotalTime>5480</TotalTime>
  <Words>5500</Words>
  <Application>Microsoft Macintosh PowerPoint</Application>
  <PresentationFormat>On-screen Show (4:3)</PresentationFormat>
  <Paragraphs>899</Paragraphs>
  <Slides>100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100</vt:i4>
      </vt:variant>
    </vt:vector>
  </HeadingPairs>
  <TitlesOfParts>
    <vt:vector size="120" baseType="lpstr">
      <vt:lpstr>Marieb_HAP10_Lectures</vt:lpstr>
      <vt:lpstr>Office Theme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Ch 5 Integumentary System</vt:lpstr>
      <vt:lpstr>Skin        </vt:lpstr>
      <vt:lpstr>In 1 square inch….</vt:lpstr>
      <vt:lpstr>Integumentary System</vt:lpstr>
      <vt:lpstr>Skin</vt:lpstr>
      <vt:lpstr>5.1  Structure of skin</vt:lpstr>
      <vt:lpstr>Structure</vt:lpstr>
      <vt:lpstr>Structure (cont’d) </vt:lpstr>
      <vt:lpstr>Structure (cont’d)</vt:lpstr>
      <vt:lpstr>Sensors</vt:lpstr>
      <vt:lpstr>Sensors</vt:lpstr>
      <vt:lpstr>Figure 5.1 Skin structure.</vt:lpstr>
      <vt:lpstr>5.2  Epidermis</vt:lpstr>
      <vt:lpstr>Cells of the Epidermis (cont.)</vt:lpstr>
      <vt:lpstr>Layers of the Epidermis</vt:lpstr>
      <vt:lpstr>Layers of the Epidermis</vt:lpstr>
      <vt:lpstr>Layers of the Epidermis (cont.)</vt:lpstr>
      <vt:lpstr>Layers of the Epidermis (cont.)</vt:lpstr>
      <vt:lpstr>Layers of the Epidermis (cont.)</vt:lpstr>
      <vt:lpstr>Layers of the Epidermis (cont.)</vt:lpstr>
      <vt:lpstr>Layers of the Epidermis (cont.)</vt:lpstr>
      <vt:lpstr>Layers of the Epidermis (cont.)</vt:lpstr>
      <vt:lpstr>Figure 5.2 Epidermal cells and layers of the epidermis.</vt:lpstr>
      <vt:lpstr>5.3  Dermis</vt:lpstr>
      <vt:lpstr>Figure 5.3 Light micrograph of the dermis.</vt:lpstr>
      <vt:lpstr>Papillary Layer</vt:lpstr>
      <vt:lpstr>Papillary Layer (cont.)</vt:lpstr>
      <vt:lpstr>Figure 5.4a Dermal modifications result in characteristic skin markings.</vt:lpstr>
      <vt:lpstr>Reticular Layer</vt:lpstr>
      <vt:lpstr>Reticular Layer (cont.)</vt:lpstr>
      <vt:lpstr>Figure 5.4b Dermal modifications result in characteristic skin markings.</vt:lpstr>
      <vt:lpstr>Reticular Layer (cont.)</vt:lpstr>
      <vt:lpstr>Figure 5.4c Dermal modifications result in characteristic skin markings.</vt:lpstr>
      <vt:lpstr>Clinical – Homeostatic Imbalance 5.1</vt:lpstr>
      <vt:lpstr>Figure 5.5 Stretch marks (striae).</vt:lpstr>
      <vt:lpstr>5.4  Skin Color</vt:lpstr>
      <vt:lpstr>5.4  Skin Color</vt:lpstr>
      <vt:lpstr>Clinical – Homeostatic Imbalance 5.2</vt:lpstr>
      <vt:lpstr>Clinical – Homeostatic Imbalance 5.3</vt:lpstr>
      <vt:lpstr>Clinical – Homeostatic Imbalance 5.3</vt:lpstr>
      <vt:lpstr>Hair</vt:lpstr>
      <vt:lpstr>Appendages of the Skin</vt:lpstr>
      <vt:lpstr>5.5  Hair</vt:lpstr>
      <vt:lpstr>Structure of a Hair </vt:lpstr>
      <vt:lpstr>Structure of a Hair (cont.)</vt:lpstr>
      <vt:lpstr>Structure of a Hair (cont.)</vt:lpstr>
      <vt:lpstr>Figure 5.6ab Skin appendages: Structure of a hair and hair follicle.</vt:lpstr>
      <vt:lpstr>Structure of a Hair Follicle</vt:lpstr>
      <vt:lpstr>Structure of a Hair Follicle (cont.)</vt:lpstr>
      <vt:lpstr>Figure 5.6cd Skin appendages: Structure of a hair and hair follicle.</vt:lpstr>
      <vt:lpstr>Types and Growth of Hair</vt:lpstr>
      <vt:lpstr>Clinical – Homeostatic Imbalance 5.4</vt:lpstr>
      <vt:lpstr>Hair Thinning and Baldness</vt:lpstr>
      <vt:lpstr>Clinical û Homeostatic Imbalance 5.5</vt:lpstr>
      <vt:lpstr>Appendages (cont’d)</vt:lpstr>
      <vt:lpstr>Nails</vt:lpstr>
      <vt:lpstr>5.6  Nails</vt:lpstr>
      <vt:lpstr>5.6  Nails</vt:lpstr>
      <vt:lpstr>Figure 5.7 Skin appendages: Structure of a nail.</vt:lpstr>
      <vt:lpstr>Glands</vt:lpstr>
      <vt:lpstr>5.7  Sweat Glands</vt:lpstr>
      <vt:lpstr>Eccrine (Merocrine) Sweat Glands</vt:lpstr>
      <vt:lpstr>Figure 5.8b Skin appendages: Cutaneous glands.</vt:lpstr>
      <vt:lpstr>Apocrine Sweat Glands</vt:lpstr>
      <vt:lpstr>Apocrine Sweat Glands (cont.)</vt:lpstr>
      <vt:lpstr>Sebaceous (Oil) Glands</vt:lpstr>
      <vt:lpstr>Figure 5.8a Skin appendages: Cutaneous glands.</vt:lpstr>
      <vt:lpstr>Clinical – Homeostatic Imbalance 5.6</vt:lpstr>
      <vt:lpstr>Figure 5.9 Cradle cap (seborrhea) in a newborn.</vt:lpstr>
      <vt:lpstr>Functions of Skin</vt:lpstr>
      <vt:lpstr>5.8  Functions of Skin</vt:lpstr>
      <vt:lpstr>Protection</vt:lpstr>
      <vt:lpstr>Protection (cont.)</vt:lpstr>
      <vt:lpstr>Protection (cont.)</vt:lpstr>
      <vt:lpstr>Protection (cont.)</vt:lpstr>
      <vt:lpstr>Body Temperature Regulation</vt:lpstr>
      <vt:lpstr>Cutaneous Sensations</vt:lpstr>
      <vt:lpstr>Figure 5.1 Skin structure.</vt:lpstr>
      <vt:lpstr>Metabolic Functions</vt:lpstr>
      <vt:lpstr>Blood Reservoir</vt:lpstr>
      <vt:lpstr>Excretion</vt:lpstr>
      <vt:lpstr>Skin Cancer</vt:lpstr>
      <vt:lpstr>5.9  Skin Cancer and Burns</vt:lpstr>
      <vt:lpstr>Skin Cancer</vt:lpstr>
      <vt:lpstr>Skin Cancer (cont.)</vt:lpstr>
      <vt:lpstr>Figure 5.10a Photographs of skin cancers.</vt:lpstr>
      <vt:lpstr>Skin Cancer (cont.)</vt:lpstr>
      <vt:lpstr>Figure 5.10b Photographs of skin cancers.</vt:lpstr>
      <vt:lpstr>Skin Cancer (cont.)</vt:lpstr>
      <vt:lpstr>Figure 5.10c Photographs of skin cancers.</vt:lpstr>
      <vt:lpstr>Burns</vt:lpstr>
      <vt:lpstr>Burns</vt:lpstr>
      <vt:lpstr>Figure 5.11 Estimating the extent and severity of burns using the rule of nines.</vt:lpstr>
      <vt:lpstr>Burns (cont.)</vt:lpstr>
      <vt:lpstr>Burns (cont.)</vt:lpstr>
      <vt:lpstr>Figure 5.12 Partial-thickness and full-thickness burns.</vt:lpstr>
      <vt:lpstr>Burns (cont.)</vt:lpstr>
      <vt:lpstr>Developmental Aspects of the Integumentary System</vt:lpstr>
      <vt:lpstr>Developmental Aspects of the Integumentary System</vt:lpstr>
      <vt:lpstr>Developmental Aspects of the Integumentary System</vt:lpstr>
    </vt:vector>
  </TitlesOfParts>
  <Company>Atlantic Cape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Barbara Heard</dc:creator>
  <cp:lastModifiedBy>Jeff Colegrove</cp:lastModifiedBy>
  <cp:revision>364</cp:revision>
  <cp:lastPrinted>2016-01-24T22:17:00Z</cp:lastPrinted>
  <dcterms:created xsi:type="dcterms:W3CDTF">2011-09-30T17:53:35Z</dcterms:created>
  <dcterms:modified xsi:type="dcterms:W3CDTF">2016-01-25T18:54:36Z</dcterms:modified>
</cp:coreProperties>
</file>