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3.bin" ContentType="application/vnd.openxmlformats-officedocument.oleObject"/>
  <Override PartName="/ppt/notesSlides/notesSlide3.xml" ContentType="application/vnd.openxmlformats-officedocument.presentationml.notesSlide+xml"/>
  <Override PartName="/ppt/embeddings/oleObject4.bin" ContentType="application/vnd.openxmlformats-officedocument.oleObject"/>
  <Override PartName="/ppt/notesSlides/notesSlide4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5.xml" ContentType="application/vnd.openxmlformats-officedocument.presentationml.notesSlide+xml"/>
  <Override PartName="/ppt/embeddings/oleObject7.bin" ContentType="application/vnd.openxmlformats-officedocument.oleObject"/>
  <Override PartName="/ppt/notesSlides/notesSlide6.xml" ContentType="application/vnd.openxmlformats-officedocument.presentationml.notesSlide+xml"/>
  <Override PartName="/ppt/embeddings/oleObject8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1"/>
  </p:sldMasterIdLst>
  <p:notesMasterIdLst>
    <p:notesMasterId r:id="rId60"/>
  </p:notesMasterIdLst>
  <p:sldIdLst>
    <p:sldId id="257" r:id="rId2"/>
    <p:sldId id="258" r:id="rId3"/>
    <p:sldId id="259" r:id="rId4"/>
    <p:sldId id="260" r:id="rId5"/>
    <p:sldId id="261" r:id="rId6"/>
    <p:sldId id="262" r:id="rId7"/>
    <p:sldId id="312" r:id="rId8"/>
    <p:sldId id="313" r:id="rId9"/>
    <p:sldId id="314" r:id="rId10"/>
    <p:sldId id="315" r:id="rId11"/>
    <p:sldId id="316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21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35D8B-C409-C94B-A001-BB3BCE48E7B9}" type="datetimeFigureOut">
              <a:rPr lang="en-US" smtClean="0"/>
              <a:t>1/12/16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B8677-BE91-6A44-B7F1-E63DDF8A1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95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ADECDBC-0E10-C949-8AB3-E605526DCB23}" type="slidenum">
              <a:rPr lang="en-US" sz="1200">
                <a:solidFill>
                  <a:srgbClr val="000000"/>
                </a:solidFill>
              </a:rPr>
              <a:pPr/>
              <a:t>20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76113A0-DD58-864D-A0EA-1C4CE4689369}" type="slidenum">
              <a:rPr lang="en-US" sz="1200">
                <a:solidFill>
                  <a:srgbClr val="000000"/>
                </a:solidFill>
              </a:rPr>
              <a:pPr/>
              <a:t>56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0120E00-D0F4-5844-9B52-FDA5DDE17002}" type="slidenum">
              <a:rPr lang="en-US" sz="1200">
                <a:solidFill>
                  <a:srgbClr val="000000"/>
                </a:solidFill>
              </a:rPr>
              <a:pPr/>
              <a:t>58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04CF5C-7FEB-7E43-81EC-4F8D6BA54826}" type="slidenum">
              <a:rPr lang="en-US" sz="1200">
                <a:solidFill>
                  <a:srgbClr val="000000"/>
                </a:solidFill>
              </a:rPr>
              <a:pPr/>
              <a:t>22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9DBFD68-35B7-E746-8FCF-E45BFFB21726}" type="slidenum">
              <a:rPr lang="en-US" sz="1200">
                <a:solidFill>
                  <a:srgbClr val="000000"/>
                </a:solidFill>
              </a:rPr>
              <a:pPr/>
              <a:t>26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791695A-C32B-504D-95E3-2D4648FBBFE8}" type="slidenum">
              <a:rPr lang="en-US" sz="1200">
                <a:solidFill>
                  <a:srgbClr val="000000"/>
                </a:solidFill>
              </a:rPr>
              <a:pPr/>
              <a:t>29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9A2C1D1-0402-EC4E-A82A-F91ECAE6BAD9}" type="slidenum">
              <a:rPr lang="en-US" sz="1200">
                <a:solidFill>
                  <a:srgbClr val="000000"/>
                </a:solidFill>
              </a:rPr>
              <a:pPr/>
              <a:t>33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9FD77B5-3C94-0B4F-9441-2B96A8B4827D}" type="slidenum">
              <a:rPr lang="en-US" sz="1200">
                <a:solidFill>
                  <a:srgbClr val="000000"/>
                </a:solidFill>
              </a:rPr>
              <a:pPr/>
              <a:t>36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C22F82A-58D3-4D44-A5FA-165155512332}" type="slidenum">
              <a:rPr lang="en-US" sz="1200">
                <a:solidFill>
                  <a:srgbClr val="000000"/>
                </a:solidFill>
              </a:rPr>
              <a:pPr/>
              <a:t>40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D1CEB60-7E74-1B49-B6BD-D730C9897460}" type="slidenum">
              <a:rPr lang="en-US" sz="1200">
                <a:solidFill>
                  <a:srgbClr val="000000"/>
                </a:solidFill>
              </a:rPr>
              <a:pPr/>
              <a:t>46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361FA18-F2F2-6448-AADD-2B1ECEA25E89}" type="slidenum">
              <a:rPr lang="en-US" sz="1200">
                <a:solidFill>
                  <a:srgbClr val="000000"/>
                </a:solidFill>
              </a:rPr>
              <a:pPr/>
              <a:t>53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B328-8D20-CC41-87A2-AB8F5E2B2470}" type="datetimeFigureOut">
              <a:rPr lang="en-US" smtClean="0"/>
              <a:t>1/12/16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F27A-C8E6-394D-8F31-F8C3AC10B33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B328-8D20-CC41-87A2-AB8F5E2B2470}" type="datetimeFigureOut">
              <a:rPr lang="en-US" smtClean="0"/>
              <a:t>1/12/16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F27A-C8E6-394D-8F31-F8C3AC10B3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B328-8D20-CC41-87A2-AB8F5E2B2470}" type="datetimeFigureOut">
              <a:rPr lang="en-US" smtClean="0"/>
              <a:t>1/12/16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F27A-C8E6-394D-8F31-F8C3AC10B3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228029405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51801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B328-8D20-CC41-87A2-AB8F5E2B2470}" type="datetimeFigureOut">
              <a:rPr lang="en-US" smtClean="0"/>
              <a:t>1/12/16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F27A-C8E6-394D-8F31-F8C3AC10B3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B328-8D20-CC41-87A2-AB8F5E2B2470}" type="datetimeFigureOut">
              <a:rPr lang="en-US" smtClean="0"/>
              <a:t>1/12/16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F27A-C8E6-394D-8F31-F8C3AC10B33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B328-8D20-CC41-87A2-AB8F5E2B2470}" type="datetimeFigureOut">
              <a:rPr lang="en-US" smtClean="0"/>
              <a:t>1/12/16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F27A-C8E6-394D-8F31-F8C3AC10B3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B328-8D20-CC41-87A2-AB8F5E2B2470}" type="datetimeFigureOut">
              <a:rPr lang="en-US" smtClean="0"/>
              <a:t>1/12/16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F27A-C8E6-394D-8F31-F8C3AC10B33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B328-8D20-CC41-87A2-AB8F5E2B2470}" type="datetimeFigureOut">
              <a:rPr lang="en-US" smtClean="0"/>
              <a:t>1/12/16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F27A-C8E6-394D-8F31-F8C3AC10B3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B328-8D20-CC41-87A2-AB8F5E2B2470}" type="datetimeFigureOut">
              <a:rPr lang="en-US" smtClean="0"/>
              <a:t>1/12/16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F27A-C8E6-394D-8F31-F8C3AC10B3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B328-8D20-CC41-87A2-AB8F5E2B2470}" type="datetimeFigureOut">
              <a:rPr lang="en-US" smtClean="0"/>
              <a:t>1/12/16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F27A-C8E6-394D-8F31-F8C3AC10B33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B328-8D20-CC41-87A2-AB8F5E2B2470}" type="datetimeFigureOut">
              <a:rPr lang="en-US" smtClean="0"/>
              <a:t>1/12/16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F27A-C8E6-394D-8F31-F8C3AC10B3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6B4B328-8D20-CC41-87A2-AB8F5E2B2470}" type="datetimeFigureOut">
              <a:rPr lang="en-US" smtClean="0"/>
              <a:t>1/12/16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381F27A-C8E6-394D-8F31-F8C3AC10B3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0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1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3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5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Tissues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Groups of cells with similar structure and a common function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913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cs typeface="+mj-cs"/>
              </a:rPr>
              <a:t>Special </a:t>
            </a:r>
            <a:r>
              <a:rPr lang="en-US" altLang="en-US" dirty="0" smtClean="0">
                <a:cs typeface="+mj-cs"/>
              </a:rPr>
              <a:t>Characteristics</a:t>
            </a:r>
            <a:endParaRPr lang="en-US" b="0" dirty="0">
              <a:cs typeface="+mj-cs"/>
            </a:endParaRPr>
          </a:p>
        </p:txBody>
      </p:sp>
      <p:sp>
        <p:nvSpPr>
          <p:cNvPr id="1126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 smtClean="0">
                <a:cs typeface="+mn-cs"/>
              </a:rPr>
              <a:t>Specialized contacts</a:t>
            </a:r>
          </a:p>
          <a:p>
            <a:pPr lvl="1">
              <a:defRPr/>
            </a:pPr>
            <a:r>
              <a:rPr lang="en-US" altLang="en-US" dirty="0" smtClean="0"/>
              <a:t>Epithelial tissues need to fit closely together </a:t>
            </a:r>
          </a:p>
          <a:p>
            <a:pPr lvl="2">
              <a:defRPr/>
            </a:pPr>
            <a:r>
              <a:rPr lang="en-US" altLang="en-US" dirty="0" smtClean="0"/>
              <a:t>Many form continuous sheets</a:t>
            </a:r>
          </a:p>
          <a:p>
            <a:pPr lvl="1">
              <a:defRPr/>
            </a:pPr>
            <a:r>
              <a:rPr lang="en-US" altLang="en-US" dirty="0" smtClean="0"/>
              <a:t>Specialized contact points bind adjacent epithelial cells together</a:t>
            </a:r>
          </a:p>
          <a:p>
            <a:pPr lvl="2">
              <a:defRPr/>
            </a:pPr>
            <a:r>
              <a:rPr lang="en-US" altLang="en-US" dirty="0" smtClean="0"/>
              <a:t>Lateral contacts include:</a:t>
            </a:r>
          </a:p>
          <a:p>
            <a:pPr lvl="3">
              <a:defRPr/>
            </a:pPr>
            <a:r>
              <a:rPr lang="en-US" altLang="en-US" dirty="0" smtClean="0"/>
              <a:t>Tight junctions</a:t>
            </a:r>
          </a:p>
          <a:p>
            <a:pPr lvl="3">
              <a:defRPr/>
            </a:pPr>
            <a:r>
              <a:rPr lang="en-US" altLang="en-US" dirty="0" smtClean="0"/>
              <a:t>Desmosomes</a:t>
            </a:r>
          </a:p>
        </p:txBody>
      </p:sp>
      <p:sp>
        <p:nvSpPr>
          <p:cNvPr id="12291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492875"/>
            <a:ext cx="30861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Epithelial Tissue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581400"/>
            <a:ext cx="8229600" cy="2133600"/>
          </a:xfrm>
        </p:spPr>
        <p:txBody>
          <a:bodyPr/>
          <a:lstStyle/>
          <a:p>
            <a:pPr marL="0" lvl="1">
              <a:defRPr/>
            </a:pPr>
            <a:r>
              <a:rPr lang="en-US" sz="2800" dirty="0" smtClean="0"/>
              <a:t>3. </a:t>
            </a:r>
            <a:r>
              <a:rPr lang="en-US" sz="2800" u="sng" dirty="0" smtClean="0"/>
              <a:t>Support- </a:t>
            </a:r>
            <a:r>
              <a:rPr lang="en-US" altLang="en-US" sz="2800" dirty="0" smtClean="0"/>
              <a:t>All epithelial sheets are supported by connective tissue</a:t>
            </a:r>
          </a:p>
          <a:p>
            <a:pPr>
              <a:defRPr/>
            </a:pPr>
            <a:endParaRPr lang="en-US" u="sng" dirty="0" smtClean="0">
              <a:cs typeface="+mn-cs"/>
            </a:endParaRP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913"/>
          </a:xfrm>
        </p:spPr>
        <p:txBody>
          <a:bodyPr/>
          <a:lstStyle/>
          <a:p>
            <a:pPr>
              <a:defRPr/>
            </a:pPr>
            <a:r>
              <a:rPr lang="en-US">
                <a:latin typeface="Times New Roman" charset="0"/>
                <a:ea typeface="ＭＳ Ｐゴシック" charset="0"/>
              </a:rPr>
              <a:t>Special Characteristics</a:t>
            </a:r>
          </a:p>
        </p:txBody>
      </p:sp>
      <p:sp>
        <p:nvSpPr>
          <p:cNvPr id="12290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772400" cy="51816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cs typeface="+mn-cs"/>
              </a:rPr>
              <a:t>Connective tissue support</a:t>
            </a:r>
          </a:p>
          <a:p>
            <a:pPr lvl="1">
              <a:defRPr/>
            </a:pPr>
            <a:r>
              <a:rPr lang="en-US" altLang="en-US" dirty="0" smtClean="0"/>
              <a:t>All epithelial sheets are supported by connective tissue</a:t>
            </a:r>
          </a:p>
          <a:p>
            <a:pPr lvl="1">
              <a:defRPr/>
            </a:pPr>
            <a:r>
              <a:rPr lang="en-US" altLang="en-US" dirty="0" smtClean="0"/>
              <a:t>Reticular lamina</a:t>
            </a:r>
          </a:p>
          <a:p>
            <a:pPr lvl="2">
              <a:defRPr/>
            </a:pPr>
            <a:r>
              <a:rPr lang="en-US" altLang="en-US" dirty="0" smtClean="0"/>
              <a:t>Deep to basal lamina</a:t>
            </a:r>
          </a:p>
          <a:p>
            <a:pPr lvl="2">
              <a:defRPr/>
            </a:pPr>
            <a:r>
              <a:rPr lang="en-US" altLang="en-US" dirty="0" smtClean="0"/>
              <a:t>Consists of network of collagen fibers</a:t>
            </a:r>
          </a:p>
          <a:p>
            <a:pPr lvl="1">
              <a:defRPr/>
            </a:pPr>
            <a:r>
              <a:rPr lang="en-US" altLang="en-US" dirty="0" smtClean="0"/>
              <a:t>Basement membrane</a:t>
            </a:r>
          </a:p>
          <a:p>
            <a:pPr lvl="2">
              <a:defRPr/>
            </a:pPr>
            <a:r>
              <a:rPr lang="en-US" altLang="en-US" dirty="0" smtClean="0"/>
              <a:t>Made up of basal and reticular lamina</a:t>
            </a:r>
          </a:p>
          <a:p>
            <a:pPr lvl="2">
              <a:defRPr/>
            </a:pPr>
            <a:r>
              <a:rPr lang="en-US" altLang="en-US" dirty="0" smtClean="0"/>
              <a:t>Reinforces epithelial sheet</a:t>
            </a:r>
          </a:p>
          <a:p>
            <a:pPr lvl="2">
              <a:defRPr/>
            </a:pPr>
            <a:r>
              <a:rPr lang="en-US" altLang="en-US" dirty="0" smtClean="0"/>
              <a:t>Resists stretching and tearing</a:t>
            </a:r>
          </a:p>
          <a:p>
            <a:pPr lvl="2">
              <a:defRPr/>
            </a:pPr>
            <a:r>
              <a:rPr lang="en-US" altLang="en-US" dirty="0" smtClean="0"/>
              <a:t>Defines epithelial boundary</a:t>
            </a:r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 smtClean="0">
                <a:solidFill>
                  <a:srgbClr val="36BA8E"/>
                </a:solidFill>
                <a:cs typeface="+mj-cs"/>
              </a:rPr>
              <a:t>Clinical – </a:t>
            </a:r>
            <a:r>
              <a:rPr lang="en-US" altLang="en-US" dirty="0" smtClean="0">
                <a:solidFill>
                  <a:srgbClr val="CD4233"/>
                </a:solidFill>
                <a:cs typeface="+mj-cs"/>
              </a:rPr>
              <a:t>Homeostatic Imbalance 4.1</a:t>
            </a:r>
            <a:endParaRPr lang="en-US" altLang="en-US" dirty="0" smtClean="0">
              <a:cs typeface="+mj-cs"/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cs typeface="+mn-cs"/>
              </a:rPr>
              <a:t>Cancerous epithelial cells are not contained by the basement membrane boundary</a:t>
            </a:r>
          </a:p>
          <a:p>
            <a:pPr>
              <a:defRPr/>
            </a:pPr>
            <a:r>
              <a:rPr lang="en-US" altLang="en-US" dirty="0" smtClean="0">
                <a:cs typeface="+mn-cs"/>
              </a:rPr>
              <a:t>They penetrate the boundary and invade underlying tissues, resulting in spread of cancer</a:t>
            </a: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5857930"/>
            <a:ext cx="30861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Epithelial Tissue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581400"/>
            <a:ext cx="7848600" cy="2438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4. </a:t>
            </a:r>
            <a:r>
              <a:rPr lang="en-US" sz="2800" u="sng" dirty="0" smtClean="0">
                <a:cs typeface="+mn-cs"/>
              </a:rPr>
              <a:t>Avascular but innervated-</a:t>
            </a:r>
            <a:r>
              <a:rPr lang="en-US" sz="2800" dirty="0" smtClean="0">
                <a:cs typeface="+mn-cs"/>
              </a:rPr>
              <a:t> Epithelial tissue has no blood vessels (avascular) so gets nourishment from substances that diffuse. </a:t>
            </a:r>
          </a:p>
          <a:p>
            <a:pPr>
              <a:defRPr/>
            </a:pPr>
            <a:r>
              <a:rPr lang="en-US" sz="2800" dirty="0" smtClean="0">
                <a:cs typeface="+mn-cs"/>
              </a:rPr>
              <a:t>While epithelial tissue doesn’t have blood supply, it does have nerves (innervated).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913"/>
          </a:xfrm>
        </p:spPr>
        <p:txBody>
          <a:bodyPr/>
          <a:lstStyle/>
          <a:p>
            <a:pPr>
              <a:defRPr/>
            </a:pPr>
            <a:r>
              <a:rPr lang="en-US">
                <a:latin typeface="Times New Roman" charset="0"/>
                <a:ea typeface="ＭＳ Ｐゴシック" charset="0"/>
              </a:rPr>
              <a:t>Special Characteristics</a:t>
            </a:r>
          </a:p>
        </p:txBody>
      </p:sp>
      <p:sp>
        <p:nvSpPr>
          <p:cNvPr id="1433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 smtClean="0">
                <a:cs typeface="+mn-cs"/>
              </a:rPr>
              <a:t>Avascular</a:t>
            </a:r>
            <a:r>
              <a:rPr lang="en-US" altLang="en-US" dirty="0" smtClean="0">
                <a:cs typeface="+mn-cs"/>
              </a:rPr>
              <a:t>, </a:t>
            </a:r>
            <a:r>
              <a:rPr lang="en-US" altLang="en-US" b="1" dirty="0" smtClean="0">
                <a:cs typeface="+mn-cs"/>
              </a:rPr>
              <a:t>but</a:t>
            </a:r>
            <a:r>
              <a:rPr lang="en-US" altLang="en-US" dirty="0" smtClean="0">
                <a:cs typeface="+mn-cs"/>
              </a:rPr>
              <a:t> </a:t>
            </a:r>
            <a:r>
              <a:rPr lang="en-US" altLang="en-US" b="1" dirty="0" smtClean="0">
                <a:cs typeface="+mn-cs"/>
              </a:rPr>
              <a:t>innervated</a:t>
            </a:r>
          </a:p>
          <a:p>
            <a:pPr lvl="1">
              <a:defRPr/>
            </a:pPr>
            <a:r>
              <a:rPr lang="en-US" altLang="en-US" dirty="0" smtClean="0"/>
              <a:t>No blood vessels are found in epithelial tissue</a:t>
            </a:r>
          </a:p>
          <a:p>
            <a:pPr lvl="2">
              <a:defRPr/>
            </a:pPr>
            <a:r>
              <a:rPr lang="en-US" altLang="en-US" dirty="0" smtClean="0"/>
              <a:t>Must be nourished by diffusion from underlying connective tissues</a:t>
            </a:r>
          </a:p>
          <a:p>
            <a:pPr lvl="1">
              <a:defRPr/>
            </a:pPr>
            <a:r>
              <a:rPr lang="en-US" altLang="en-US" dirty="0" smtClean="0"/>
              <a:t>Epithelia are supplied by nerve fibers, however</a:t>
            </a: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30861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Epithelial Tissue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581400"/>
            <a:ext cx="8153400" cy="2133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5. </a:t>
            </a:r>
            <a:r>
              <a:rPr lang="en-US" u="sng" dirty="0" smtClean="0">
                <a:cs typeface="+mn-cs"/>
              </a:rPr>
              <a:t>Regeneration-</a:t>
            </a:r>
            <a:r>
              <a:rPr lang="en-US" dirty="0" smtClean="0">
                <a:cs typeface="+mn-cs"/>
              </a:rPr>
              <a:t> Epithelial tissue has highly regenerative capacity, so can repair itself easily.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913"/>
          </a:xfrm>
        </p:spPr>
        <p:txBody>
          <a:bodyPr/>
          <a:lstStyle/>
          <a:p>
            <a:pPr>
              <a:defRPr/>
            </a:pPr>
            <a:r>
              <a:rPr lang="en-US">
                <a:latin typeface="Times New Roman" charset="0"/>
                <a:ea typeface="ＭＳ Ｐゴシック" charset="0"/>
              </a:rPr>
              <a:t>Special Characteristics</a:t>
            </a:r>
          </a:p>
        </p:txBody>
      </p:sp>
      <p:sp>
        <p:nvSpPr>
          <p:cNvPr id="15362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b="1" dirty="0" smtClean="0">
                <a:cs typeface="+mn-cs"/>
              </a:rPr>
              <a:t>Regeneration</a:t>
            </a:r>
          </a:p>
          <a:p>
            <a:pPr lvl="1">
              <a:defRPr/>
            </a:pPr>
            <a:r>
              <a:rPr lang="en-US" altLang="en-US" dirty="0" smtClean="0"/>
              <a:t>Epithelial cells have high regenerative capacities</a:t>
            </a:r>
          </a:p>
          <a:p>
            <a:pPr lvl="1">
              <a:defRPr/>
            </a:pPr>
            <a:r>
              <a:rPr lang="en-US" altLang="en-US" dirty="0" smtClean="0"/>
              <a:t>Stimulated by loss of apical-basal polarity and broken lateral contacts</a:t>
            </a:r>
          </a:p>
          <a:p>
            <a:pPr lvl="1">
              <a:defRPr/>
            </a:pPr>
            <a:r>
              <a:rPr lang="en-US" altLang="en-US" dirty="0" smtClean="0"/>
              <a:t>Some cells are exposed to friction, some to hostile substances, resulting in damage</a:t>
            </a:r>
          </a:p>
          <a:p>
            <a:pPr lvl="2">
              <a:defRPr/>
            </a:pPr>
            <a:r>
              <a:rPr lang="en-US" altLang="en-US" dirty="0" smtClean="0"/>
              <a:t>Must be replaced</a:t>
            </a:r>
          </a:p>
          <a:p>
            <a:pPr lvl="2">
              <a:defRPr/>
            </a:pPr>
            <a:r>
              <a:rPr lang="en-US" altLang="en-US" dirty="0" smtClean="0"/>
              <a:t>Requires adequate nutrients and cell division</a:t>
            </a: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30861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Classification of Epithelia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429000"/>
            <a:ext cx="8001000" cy="2743200"/>
          </a:xfrm>
        </p:spPr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cs typeface="+mj-cs"/>
              </a:rPr>
              <a:t>Classification of Epithelia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idx="1"/>
          </p:nvPr>
        </p:nvSpPr>
        <p:spPr>
          <a:xfrm>
            <a:off x="762000" y="1371600"/>
            <a:ext cx="7772400" cy="48006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Times New Roman" charset="0"/>
                <a:ea typeface="ＭＳ Ｐゴシック" charset="0"/>
              </a:rPr>
              <a:t>All epithelial tissues have two names</a:t>
            </a:r>
          </a:p>
          <a:p>
            <a:pPr lvl="1">
              <a:defRPr/>
            </a:pPr>
            <a:r>
              <a:rPr lang="en-US" sz="2400">
                <a:latin typeface="Times New Roman" charset="0"/>
                <a:ea typeface="ＭＳ Ｐゴシック" charset="0"/>
              </a:rPr>
              <a:t>First name indicates number of cell layers:</a:t>
            </a:r>
          </a:p>
          <a:p>
            <a:pPr lvl="2">
              <a:defRPr/>
            </a:pPr>
            <a:r>
              <a:rPr lang="en-US">
                <a:latin typeface="Times New Roman" charset="0"/>
                <a:ea typeface="ＭＳ Ｐゴシック" charset="0"/>
              </a:rPr>
              <a:t>simple= 1 layer</a:t>
            </a:r>
          </a:p>
          <a:p>
            <a:pPr lvl="2">
              <a:defRPr/>
            </a:pPr>
            <a:r>
              <a:rPr lang="en-US">
                <a:latin typeface="Times New Roman" charset="0"/>
                <a:ea typeface="ＭＳ Ｐゴシック" charset="0"/>
              </a:rPr>
              <a:t>stratified= 2+ layers</a:t>
            </a:r>
          </a:p>
          <a:p>
            <a:pPr lvl="1">
              <a:defRPr/>
            </a:pPr>
            <a:r>
              <a:rPr lang="en-US" sz="2400">
                <a:latin typeface="Times New Roman" charset="0"/>
                <a:ea typeface="ＭＳ Ｐゴシック" charset="0"/>
              </a:rPr>
              <a:t>Examples:</a:t>
            </a:r>
          </a:p>
          <a:p>
            <a:pPr lvl="2">
              <a:defRPr/>
            </a:pPr>
            <a:r>
              <a:rPr lang="en-US" sz="2000" b="1">
                <a:latin typeface="Times New Roman" charset="0"/>
                <a:ea typeface="ＭＳ Ｐゴシック" charset="0"/>
              </a:rPr>
              <a:t>Simple</a:t>
            </a:r>
            <a:r>
              <a:rPr lang="en-US" sz="2000">
                <a:latin typeface="Times New Roman" charset="0"/>
                <a:ea typeface="ＭＳ Ｐゴシック" charset="0"/>
              </a:rPr>
              <a:t> </a:t>
            </a:r>
            <a:r>
              <a:rPr lang="en-US" sz="2000" b="1">
                <a:latin typeface="Times New Roman" charset="0"/>
                <a:ea typeface="ＭＳ Ｐゴシック" charset="0"/>
              </a:rPr>
              <a:t>epithelia</a:t>
            </a:r>
            <a:r>
              <a:rPr lang="en-US" sz="2000">
                <a:latin typeface="Times New Roman" charset="0"/>
                <a:ea typeface="ＭＳ Ｐゴシック" charset="0"/>
              </a:rPr>
              <a:t> are a single layer thick</a:t>
            </a:r>
          </a:p>
          <a:p>
            <a:pPr lvl="2">
              <a:defRPr/>
            </a:pPr>
            <a:r>
              <a:rPr lang="en-US" sz="2000" b="1">
                <a:latin typeface="Times New Roman" charset="0"/>
                <a:ea typeface="ＭＳ Ｐゴシック" charset="0"/>
              </a:rPr>
              <a:t>Stratified</a:t>
            </a:r>
            <a:r>
              <a:rPr lang="en-US" sz="2000">
                <a:latin typeface="Times New Roman" charset="0"/>
                <a:ea typeface="ＭＳ Ｐゴシック" charset="0"/>
              </a:rPr>
              <a:t> </a:t>
            </a:r>
            <a:r>
              <a:rPr lang="en-US" sz="2000" b="1">
                <a:latin typeface="Times New Roman" charset="0"/>
                <a:ea typeface="ＭＳ Ｐゴシック" charset="0"/>
              </a:rPr>
              <a:t>epithelia</a:t>
            </a:r>
            <a:r>
              <a:rPr lang="en-US" sz="2000">
                <a:latin typeface="Times New Roman" charset="0"/>
                <a:ea typeface="ＭＳ Ｐゴシック" charset="0"/>
              </a:rPr>
              <a:t> are two or more layers thick and involved in protection (example: skin)</a:t>
            </a: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609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Tissue Types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There are 4 tissue types:</a:t>
            </a:r>
          </a:p>
          <a:p>
            <a:pPr lvl="1">
              <a:defRPr/>
            </a:pPr>
            <a:r>
              <a:rPr lang="en-US" smtClean="0"/>
              <a:t>1.  Epithelial-- covering</a:t>
            </a:r>
          </a:p>
          <a:p>
            <a:pPr lvl="1">
              <a:defRPr/>
            </a:pPr>
            <a:r>
              <a:rPr lang="en-US" smtClean="0"/>
              <a:t>2.  Connective--  support</a:t>
            </a:r>
          </a:p>
          <a:p>
            <a:pPr lvl="1">
              <a:defRPr/>
            </a:pPr>
            <a:r>
              <a:rPr lang="en-US" smtClean="0"/>
              <a:t>3.  Muscle-- movement</a:t>
            </a:r>
          </a:p>
          <a:p>
            <a:pPr lvl="1">
              <a:defRPr/>
            </a:pPr>
            <a:r>
              <a:rPr lang="en-US" smtClean="0"/>
              <a:t>4.  Nervous-- control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9" descr="05-figure_04_02a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923925"/>
            <a:ext cx="48704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463" y="6350"/>
            <a:ext cx="9083675" cy="3810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Figure 4.2a Classification of epithelia. </a:t>
            </a:r>
            <a:endParaRPr lang="en-US" dirty="0">
              <a:cs typeface="+mj-cs"/>
            </a:endParaRP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7463" y="6143544"/>
            <a:ext cx="30861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638675" y="1057275"/>
            <a:ext cx="625475" cy="257175"/>
          </a:xfrm>
          <a:custGeom>
            <a:avLst/>
            <a:gdLst>
              <a:gd name="connsiteX0" fmla="*/ 0 w 625475"/>
              <a:gd name="connsiteY0" fmla="*/ 257175 h 257175"/>
              <a:gd name="connsiteX1" fmla="*/ 460375 w 625475"/>
              <a:gd name="connsiteY1" fmla="*/ 0 h 257175"/>
              <a:gd name="connsiteX2" fmla="*/ 625475 w 625475"/>
              <a:gd name="connsiteY2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5475" h="257175">
                <a:moveTo>
                  <a:pt x="0" y="257175"/>
                </a:moveTo>
                <a:lnTo>
                  <a:pt x="460375" y="0"/>
                </a:lnTo>
                <a:lnTo>
                  <a:pt x="62547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5322888" y="922338"/>
            <a:ext cx="14954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Apical surface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2179638" y="2082800"/>
            <a:ext cx="1422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Basal surface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4151313" y="2216150"/>
            <a:ext cx="8112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Simple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5311775" y="2720975"/>
            <a:ext cx="14938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>
                <a:solidFill>
                  <a:srgbClr val="231F20"/>
                </a:solidFill>
                <a:ea typeface="+mn-ea"/>
                <a:cs typeface="Arial" pitchFamily="34" charset="0"/>
              </a:rPr>
              <a:t>Apical surface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2171700" y="4767263"/>
            <a:ext cx="1422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Basal surface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4002088" y="5006975"/>
            <a:ext cx="11128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Stratified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2189163" y="5414963"/>
            <a:ext cx="451802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indent="393192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Classification based on number of</a:t>
            </a:r>
          </a:p>
          <a:p>
            <a:pPr indent="393192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cell layers.</a:t>
            </a:r>
          </a:p>
        </p:txBody>
      </p:sp>
      <p:sp>
        <p:nvSpPr>
          <p:cNvPr id="18" name="Freeform 17"/>
          <p:cNvSpPr/>
          <p:nvPr/>
        </p:nvSpPr>
        <p:spPr>
          <a:xfrm>
            <a:off x="3651250" y="1841500"/>
            <a:ext cx="133350" cy="400050"/>
          </a:xfrm>
          <a:custGeom>
            <a:avLst/>
            <a:gdLst>
              <a:gd name="connsiteX0" fmla="*/ 133350 w 133350"/>
              <a:gd name="connsiteY0" fmla="*/ 0 h 400050"/>
              <a:gd name="connsiteX1" fmla="*/ 133350 w 133350"/>
              <a:gd name="connsiteY1" fmla="*/ 400050 h 400050"/>
              <a:gd name="connsiteX2" fmla="*/ 0 w 133350"/>
              <a:gd name="connsiteY2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350" h="400050">
                <a:moveTo>
                  <a:pt x="133350" y="0"/>
                </a:moveTo>
                <a:lnTo>
                  <a:pt x="133350" y="400050"/>
                </a:lnTo>
                <a:lnTo>
                  <a:pt x="0" y="4000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635375" y="4610100"/>
            <a:ext cx="130175" cy="323850"/>
          </a:xfrm>
          <a:custGeom>
            <a:avLst/>
            <a:gdLst>
              <a:gd name="connsiteX0" fmla="*/ 123825 w 130175"/>
              <a:gd name="connsiteY0" fmla="*/ 0 h 323850"/>
              <a:gd name="connsiteX1" fmla="*/ 130175 w 130175"/>
              <a:gd name="connsiteY1" fmla="*/ 323850 h 323850"/>
              <a:gd name="connsiteX2" fmla="*/ 0 w 130175"/>
              <a:gd name="connsiteY2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175" h="323850">
                <a:moveTo>
                  <a:pt x="123825" y="0"/>
                </a:moveTo>
                <a:lnTo>
                  <a:pt x="130175" y="323850"/>
                </a:lnTo>
                <a:lnTo>
                  <a:pt x="0" y="3238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4791075" y="2832100"/>
            <a:ext cx="457200" cy="349250"/>
          </a:xfrm>
          <a:custGeom>
            <a:avLst/>
            <a:gdLst>
              <a:gd name="connsiteX0" fmla="*/ 0 w 457200"/>
              <a:gd name="connsiteY0" fmla="*/ 327025 h 327025"/>
              <a:gd name="connsiteX1" fmla="*/ 219075 w 457200"/>
              <a:gd name="connsiteY1" fmla="*/ 0 h 327025"/>
              <a:gd name="connsiteX2" fmla="*/ 457200 w 457200"/>
              <a:gd name="connsiteY2" fmla="*/ 0 h 3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327025">
                <a:moveTo>
                  <a:pt x="0" y="327025"/>
                </a:moveTo>
                <a:lnTo>
                  <a:pt x="219075" y="0"/>
                </a:lnTo>
                <a:lnTo>
                  <a:pt x="45720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Classification of Epithelia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 lvl="1">
              <a:defRPr/>
            </a:pPr>
            <a:r>
              <a:rPr lang="en-US" dirty="0" smtClean="0"/>
              <a:t>2nd part tells the shape of the cells:</a:t>
            </a:r>
          </a:p>
          <a:p>
            <a:pPr lvl="1">
              <a:buFontTx/>
              <a:buNone/>
              <a:defRPr/>
            </a:pPr>
            <a:r>
              <a:rPr lang="en-US" u="sng" dirty="0" smtClean="0"/>
              <a:t>type		looks like		nucleus is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squamous	flat; scale-like	  disc-shaped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cuboidal		boxlike		      spherical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columnar		tall; column-shaped    elongated</a:t>
            </a:r>
          </a:p>
          <a:p>
            <a:pPr lvl="1">
              <a:buFontTx/>
              <a:buNone/>
              <a:defRPr/>
            </a:pPr>
            <a:endParaRPr lang="en-US" dirty="0" smtClean="0"/>
          </a:p>
          <a:p>
            <a:pPr lvl="1">
              <a:buFontTx/>
              <a:buNone/>
              <a:defRPr/>
            </a:pPr>
            <a:r>
              <a:rPr lang="en-US" sz="2400" dirty="0" smtClean="0"/>
              <a:t>**shape of nucleus conforms to shape of cell</a:t>
            </a:r>
          </a:p>
          <a:p>
            <a:pPr lvl="1">
              <a:buFontTx/>
              <a:buNone/>
              <a:defRPr/>
            </a:pPr>
            <a:r>
              <a:rPr lang="en-US" altLang="en-US" sz="2400" dirty="0" smtClean="0"/>
              <a:t>**In stratified epithelia, shape can vary in each layer, so cell is named according to the </a:t>
            </a:r>
            <a:r>
              <a:rPr lang="en-US" altLang="en-US" sz="2400" u="sng" dirty="0" smtClean="0"/>
              <a:t>shape in apical layer</a:t>
            </a:r>
          </a:p>
          <a:p>
            <a:pPr lvl="1">
              <a:buFontTx/>
              <a:buNone/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1" descr="06-figure_04_02b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204788"/>
            <a:ext cx="377825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463" y="6350"/>
            <a:ext cx="9083675" cy="3810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Figure 4.2b Classification of epithelia. </a:t>
            </a:r>
            <a:endParaRPr lang="en-US" dirty="0">
              <a:cs typeface="+mj-cs"/>
            </a:endParaRP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7463" y="6578600"/>
            <a:ext cx="30861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4095750" y="1127125"/>
            <a:ext cx="10191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Squamous</a:t>
            </a:r>
            <a:endParaRPr lang="en-US" sz="1400" dirty="0">
              <a:solidFill>
                <a:srgbClr val="231F20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184650" y="3035300"/>
            <a:ext cx="8588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Cuboidal</a:t>
            </a:r>
            <a:endParaRPr lang="en-US" sz="1400" dirty="0">
              <a:solidFill>
                <a:srgbClr val="231F20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4144963" y="6035675"/>
            <a:ext cx="939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Columnar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033713" y="6410325"/>
            <a:ext cx="34210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Classification based on cell shape.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Simple Epithelia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Simple Squamous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4191000"/>
            <a:ext cx="8077200" cy="22098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cs typeface="+mn-cs"/>
              </a:rPr>
              <a:t>Single layer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thin &amp; flat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job= diffusion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found lining blood vessels and heart</a:t>
            </a:r>
          </a:p>
        </p:txBody>
      </p:sp>
      <p:graphicFrame>
        <p:nvGraphicFramePr>
          <p:cNvPr id="28675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1676400" y="1524000"/>
          <a:ext cx="5791200" cy="264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Clip" r:id="rId3" imgW="5171429" imgH="2361905" progId="MS_ClipArt_Gallery.2">
                  <p:embed/>
                </p:oleObj>
              </mc:Choice>
              <mc:Fallback>
                <p:oleObj name="Clip" r:id="rId3" imgW="5171429" imgH="236190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24000"/>
                        <a:ext cx="5791200" cy="264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en-US" dirty="0">
              <a:cs typeface="+mj-cs"/>
            </a:endParaRPr>
          </a:p>
        </p:txBody>
      </p:sp>
      <p:sp>
        <p:nvSpPr>
          <p:cNvPr id="19458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762000"/>
            <a:ext cx="7772400" cy="56388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cs typeface="+mn-cs"/>
              </a:rPr>
              <a:t>Simple</a:t>
            </a:r>
            <a:r>
              <a:rPr lang="en-US" altLang="en-US" dirty="0" smtClean="0">
                <a:cs typeface="+mn-cs"/>
              </a:rPr>
              <a:t> </a:t>
            </a:r>
            <a:r>
              <a:rPr lang="en-US" altLang="en-US" b="1" dirty="0" smtClean="0">
                <a:cs typeface="+mn-cs"/>
              </a:rPr>
              <a:t>epithelia</a:t>
            </a:r>
          </a:p>
          <a:p>
            <a:pPr lvl="1">
              <a:defRPr/>
            </a:pPr>
            <a:r>
              <a:rPr lang="en-US" altLang="en-US" dirty="0" smtClean="0"/>
              <a:t>Involved in absorption, secretion, or filtration processes</a:t>
            </a:r>
          </a:p>
          <a:p>
            <a:pPr lvl="1">
              <a:defRPr/>
            </a:pPr>
            <a:r>
              <a:rPr lang="en-US" altLang="en-US" b="1" dirty="0" smtClean="0"/>
              <a:t>Simple squamous epithelium</a:t>
            </a:r>
          </a:p>
          <a:p>
            <a:pPr lvl="2">
              <a:defRPr/>
            </a:pPr>
            <a:r>
              <a:rPr lang="en-US" altLang="en-US" dirty="0" smtClean="0"/>
              <a:t>Cells are flattened laterally, and cytoplasm is sparse</a:t>
            </a:r>
          </a:p>
          <a:p>
            <a:pPr lvl="2">
              <a:defRPr/>
            </a:pPr>
            <a:r>
              <a:rPr lang="en-US" altLang="en-US" dirty="0" smtClean="0"/>
              <a:t>Function where rapid diffusion is priority</a:t>
            </a:r>
          </a:p>
          <a:p>
            <a:pPr lvl="3">
              <a:defRPr/>
            </a:pPr>
            <a:r>
              <a:rPr lang="en-US" altLang="en-US" dirty="0" smtClean="0"/>
              <a:t>Example: kidney, lungs</a:t>
            </a:r>
          </a:p>
          <a:p>
            <a:pPr lvl="2">
              <a:defRPr/>
            </a:pPr>
            <a:r>
              <a:rPr lang="en-US" altLang="en-US" dirty="0" smtClean="0"/>
              <a:t>Two special simple squamous epithelia are based on locations</a:t>
            </a:r>
          </a:p>
          <a:p>
            <a:pPr lvl="3">
              <a:defRPr/>
            </a:pPr>
            <a:r>
              <a:rPr lang="en-US" altLang="en-US" dirty="0" smtClean="0"/>
              <a:t>Endothelium: lining of lymphatic vessels, blood vessels, and heart</a:t>
            </a:r>
          </a:p>
          <a:p>
            <a:pPr lvl="3">
              <a:defRPr/>
            </a:pPr>
            <a:r>
              <a:rPr lang="en-US" altLang="en-US" dirty="0" smtClean="0"/>
              <a:t>Mesothelium: serous membranes in the ventral body cavity</a:t>
            </a: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30861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1" descr="07-figure_04_03a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44475"/>
            <a:ext cx="8547100" cy="636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7463" y="6578600"/>
            <a:ext cx="30861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30724" name="Group 18"/>
          <p:cNvGrpSpPr>
            <a:grpSpLocks/>
          </p:cNvGrpSpPr>
          <p:nvPr/>
        </p:nvGrpSpPr>
        <p:grpSpPr bwMode="auto">
          <a:xfrm>
            <a:off x="5311775" y="1473200"/>
            <a:ext cx="2362200" cy="877888"/>
            <a:chOff x="5311775" y="1473200"/>
            <a:chExt cx="2362200" cy="877887"/>
          </a:xfrm>
        </p:grpSpPr>
        <p:sp>
          <p:nvSpPr>
            <p:cNvPr id="8" name="Freeform 7"/>
            <p:cNvSpPr/>
            <p:nvPr/>
          </p:nvSpPr>
          <p:spPr>
            <a:xfrm>
              <a:off x="5311775" y="1473200"/>
              <a:ext cx="2362200" cy="9525"/>
            </a:xfrm>
            <a:custGeom>
              <a:avLst/>
              <a:gdLst>
                <a:gd name="connsiteX0" fmla="*/ 0 w 2362200"/>
                <a:gd name="connsiteY0" fmla="*/ 0 h 9525"/>
                <a:gd name="connsiteX1" fmla="*/ 2362200 w 2362200"/>
                <a:gd name="connsiteY1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62200" h="9525">
                  <a:moveTo>
                    <a:pt x="0" y="0"/>
                  </a:moveTo>
                  <a:lnTo>
                    <a:pt x="2362200" y="9525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6183313" y="1481138"/>
              <a:ext cx="1400175" cy="869949"/>
            </a:xfrm>
            <a:custGeom>
              <a:avLst/>
              <a:gdLst>
                <a:gd name="connsiteX0" fmla="*/ 0 w 1400175"/>
                <a:gd name="connsiteY0" fmla="*/ 869950 h 869950"/>
                <a:gd name="connsiteX1" fmla="*/ 1400175 w 1400175"/>
                <a:gd name="connsiteY1" fmla="*/ 0 h 86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0175" h="869950">
                  <a:moveTo>
                    <a:pt x="0" y="869950"/>
                  </a:moveTo>
                  <a:lnTo>
                    <a:pt x="1400175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850900" y="331788"/>
            <a:ext cx="32226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Simple </a:t>
            </a:r>
            <a:r>
              <a:rPr lang="en-US" sz="1600" dirty="0" err="1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squamous</a:t>
            </a:r>
            <a:r>
              <a:rPr lang="en-US" sz="1600" dirty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 epithelium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487363" y="719138"/>
            <a:ext cx="268922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Description: </a:t>
            </a: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Single layer of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flattened cells with disc-shaped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central nuclei and sparse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cytoplasm; the simplest of the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epithelia.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7721600" y="1377950"/>
            <a:ext cx="94297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Air sacs of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lung tissue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7721600" y="1849438"/>
            <a:ext cx="893763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Nuclei of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prstClr val="black"/>
                </a:solidFill>
                <a:ea typeface="+mn-ea"/>
                <a:cs typeface="Arial" pitchFamily="34" charset="0"/>
              </a:rPr>
              <a:t>squamous</a:t>
            </a:r>
            <a:endParaRPr lang="en-US" sz="1400" b="1" dirty="0">
              <a:solidFill>
                <a:prstClr val="black"/>
              </a:solidFill>
              <a:ea typeface="+mn-ea"/>
              <a:cs typeface="Arial" pitchFamily="34" charset="0"/>
            </a:endParaRP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epithelial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cells</a:t>
            </a: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493713" y="2759075"/>
            <a:ext cx="26320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Function:</a:t>
            </a: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 Allows materials to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pass by diffusion and filtration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in sites where protection is not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important; secretes lubricating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substances in </a:t>
            </a:r>
            <a:r>
              <a:rPr lang="en-US" sz="1400" b="1" dirty="0" err="1">
                <a:solidFill>
                  <a:prstClr val="black"/>
                </a:solidFill>
                <a:ea typeface="+mn-ea"/>
                <a:cs typeface="Arial" pitchFamily="34" charset="0"/>
              </a:rPr>
              <a:t>serosae</a:t>
            </a: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492125" y="4076700"/>
            <a:ext cx="274955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Location:</a:t>
            </a: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 Kidney </a:t>
            </a:r>
            <a:r>
              <a:rPr lang="en-US" sz="1400" b="1" dirty="0" err="1">
                <a:solidFill>
                  <a:prstClr val="black"/>
                </a:solidFill>
                <a:ea typeface="+mn-ea"/>
                <a:cs typeface="Arial" pitchFamily="34" charset="0"/>
              </a:rPr>
              <a:t>glomeruli</a:t>
            </a: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;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air sacs of lungs; lining of heart,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blood vessels, and lymphatic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vessels; lining of ventral body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cavity (</a:t>
            </a:r>
            <a:r>
              <a:rPr lang="en-US" sz="1400" b="1" dirty="0" err="1">
                <a:solidFill>
                  <a:prstClr val="black"/>
                </a:solidFill>
                <a:ea typeface="+mn-ea"/>
                <a:cs typeface="Arial" pitchFamily="34" charset="0"/>
              </a:rPr>
              <a:t>serosae</a:t>
            </a: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).</a:t>
            </a:r>
          </a:p>
        </p:txBody>
      </p:sp>
      <p:sp>
        <p:nvSpPr>
          <p:cNvPr id="18" name="TextBox 26"/>
          <p:cNvSpPr txBox="1">
            <a:spLocks noChangeArrowheads="1"/>
          </p:cNvSpPr>
          <p:nvPr/>
        </p:nvSpPr>
        <p:spPr bwMode="auto">
          <a:xfrm>
            <a:off x="3686175" y="4694238"/>
            <a:ext cx="33432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Photomicrograph:</a:t>
            </a: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 Simple </a:t>
            </a:r>
            <a:r>
              <a:rPr lang="en-US" sz="1400" b="1" dirty="0" err="1">
                <a:solidFill>
                  <a:prstClr val="black"/>
                </a:solidFill>
                <a:ea typeface="+mn-ea"/>
                <a:cs typeface="Arial" pitchFamily="34" charset="0"/>
              </a:rPr>
              <a:t>squamous</a:t>
            </a:r>
            <a:endParaRPr lang="en-US" sz="1400" b="1" dirty="0">
              <a:solidFill>
                <a:prstClr val="black"/>
              </a:solidFill>
              <a:ea typeface="+mn-ea"/>
              <a:cs typeface="Arial" pitchFamily="34" charset="0"/>
            </a:endParaRP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epithelium forming part of the alveolar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(air sac) walls (140</a:t>
            </a:r>
            <a:r>
              <a:rPr lang="en-US" sz="1400" b="1" dirty="0">
                <a:solidFill>
                  <a:prstClr val="black"/>
                </a:solidFill>
                <a:latin typeface="Symbol"/>
                <a:ea typeface="+mn-ea"/>
                <a:cs typeface="Symbol Std"/>
              </a:rPr>
              <a:t>×</a:t>
            </a: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).</a:t>
            </a:r>
          </a:p>
        </p:txBody>
      </p:sp>
      <p:grpSp>
        <p:nvGrpSpPr>
          <p:cNvPr id="30732" name="Group 20"/>
          <p:cNvGrpSpPr>
            <a:grpSpLocks/>
          </p:cNvGrpSpPr>
          <p:nvPr/>
        </p:nvGrpSpPr>
        <p:grpSpPr bwMode="auto">
          <a:xfrm>
            <a:off x="6678613" y="1947863"/>
            <a:ext cx="989012" cy="577850"/>
            <a:chOff x="6679406" y="1947863"/>
            <a:chExt cx="988219" cy="578643"/>
          </a:xfrm>
        </p:grpSpPr>
        <p:sp>
          <p:nvSpPr>
            <p:cNvPr id="11" name="Freeform 10"/>
            <p:cNvSpPr/>
            <p:nvPr/>
          </p:nvSpPr>
          <p:spPr>
            <a:xfrm>
              <a:off x="7236171" y="1949452"/>
              <a:ext cx="323590" cy="111278"/>
            </a:xfrm>
            <a:custGeom>
              <a:avLst/>
              <a:gdLst>
                <a:gd name="connsiteX0" fmla="*/ 0 w 323850"/>
                <a:gd name="connsiteY0" fmla="*/ 111125 h 111125"/>
                <a:gd name="connsiteX1" fmla="*/ 323850 w 323850"/>
                <a:gd name="connsiteY1" fmla="*/ 0 h 11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3850" h="111125">
                  <a:moveTo>
                    <a:pt x="0" y="111125"/>
                  </a:moveTo>
                  <a:lnTo>
                    <a:pt x="32385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6679406" y="1947863"/>
              <a:ext cx="988219" cy="578643"/>
            </a:xfrm>
            <a:custGeom>
              <a:avLst/>
              <a:gdLst>
                <a:gd name="connsiteX0" fmla="*/ 0 w 988219"/>
                <a:gd name="connsiteY0" fmla="*/ 578643 h 578643"/>
                <a:gd name="connsiteX1" fmla="*/ 885825 w 988219"/>
                <a:gd name="connsiteY1" fmla="*/ 0 h 578643"/>
                <a:gd name="connsiteX2" fmla="*/ 988219 w 988219"/>
                <a:gd name="connsiteY2" fmla="*/ 0 h 578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8219" h="578643">
                  <a:moveTo>
                    <a:pt x="0" y="578643"/>
                  </a:moveTo>
                  <a:lnTo>
                    <a:pt x="885825" y="0"/>
                  </a:lnTo>
                  <a:lnTo>
                    <a:pt x="988219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Simple Cuboidal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5410200"/>
            <a:ext cx="8458200" cy="990600"/>
          </a:xfrm>
        </p:spPr>
        <p:txBody>
          <a:bodyPr/>
          <a:lstStyle/>
          <a:p>
            <a:pPr>
              <a:defRPr/>
            </a:pPr>
            <a:endParaRPr lang="en-US" sz="2000" dirty="0" smtClean="0">
              <a:cs typeface="+mn-cs"/>
            </a:endParaRPr>
          </a:p>
        </p:txBody>
      </p:sp>
      <p:graphicFrame>
        <p:nvGraphicFramePr>
          <p:cNvPr id="32771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2424113" y="1905000"/>
          <a:ext cx="3989387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Clip" r:id="rId3" imgW="3723810" imgH="2276190" progId="MS_ClipArt_Gallery.2">
                  <p:embed/>
                </p:oleObj>
              </mc:Choice>
              <mc:Fallback>
                <p:oleObj name="Clip" r:id="rId3" imgW="3723810" imgH="227619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1905000"/>
                        <a:ext cx="3989387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j-cs"/>
            </a:endParaRPr>
          </a:p>
        </p:txBody>
      </p:sp>
      <p:sp>
        <p:nvSpPr>
          <p:cNvPr id="2150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 smtClean="0">
                <a:cs typeface="+mn-cs"/>
              </a:rPr>
              <a:t>Simple cuboidal epithelium</a:t>
            </a:r>
          </a:p>
          <a:p>
            <a:pPr lvl="1">
              <a:defRPr/>
            </a:pPr>
            <a:r>
              <a:rPr lang="en-US" altLang="en-US" dirty="0" smtClean="0"/>
              <a:t>Single layer of cells</a:t>
            </a:r>
          </a:p>
          <a:p>
            <a:pPr lvl="1">
              <a:defRPr/>
            </a:pPr>
            <a:r>
              <a:rPr lang="en-US" altLang="en-US" dirty="0" smtClean="0"/>
              <a:t>Involved in secretion and absorption</a:t>
            </a:r>
          </a:p>
          <a:p>
            <a:pPr lvl="1">
              <a:defRPr/>
            </a:pPr>
            <a:r>
              <a:rPr lang="en-US" altLang="en-US" dirty="0" smtClean="0"/>
              <a:t>Forms walls of smallest ducts of glands, lining ovary, and many kidney tubules</a:t>
            </a:r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30861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3" descr="08-figure_04_03b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546100"/>
            <a:ext cx="85471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7463" y="6578600"/>
            <a:ext cx="30861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34820" name="Group 24"/>
          <p:cNvGrpSpPr>
            <a:grpSpLocks/>
          </p:cNvGrpSpPr>
          <p:nvPr/>
        </p:nvGrpSpPr>
        <p:grpSpPr bwMode="auto">
          <a:xfrm>
            <a:off x="5060950" y="1714500"/>
            <a:ext cx="2600325" cy="1289050"/>
            <a:chOff x="5060950" y="1714500"/>
            <a:chExt cx="2600325" cy="1289050"/>
          </a:xfrm>
        </p:grpSpPr>
        <p:sp>
          <p:nvSpPr>
            <p:cNvPr id="8" name="Freeform 7"/>
            <p:cNvSpPr/>
            <p:nvPr/>
          </p:nvSpPr>
          <p:spPr>
            <a:xfrm>
              <a:off x="5060950" y="1717675"/>
              <a:ext cx="2600325" cy="768350"/>
            </a:xfrm>
            <a:custGeom>
              <a:avLst/>
              <a:gdLst>
                <a:gd name="connsiteX0" fmla="*/ 0 w 2600325"/>
                <a:gd name="connsiteY0" fmla="*/ 768350 h 768350"/>
                <a:gd name="connsiteX1" fmla="*/ 2466975 w 2600325"/>
                <a:gd name="connsiteY1" fmla="*/ 0 h 768350"/>
                <a:gd name="connsiteX2" fmla="*/ 2600325 w 2600325"/>
                <a:gd name="connsiteY2" fmla="*/ 3175 h 76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0325" h="768350">
                  <a:moveTo>
                    <a:pt x="0" y="768350"/>
                  </a:moveTo>
                  <a:lnTo>
                    <a:pt x="2466975" y="0"/>
                  </a:lnTo>
                  <a:lnTo>
                    <a:pt x="2600325" y="3175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5238750" y="1714500"/>
              <a:ext cx="2295525" cy="1289050"/>
            </a:xfrm>
            <a:custGeom>
              <a:avLst/>
              <a:gdLst>
                <a:gd name="connsiteX0" fmla="*/ 0 w 2295525"/>
                <a:gd name="connsiteY0" fmla="*/ 1289050 h 1289050"/>
                <a:gd name="connsiteX1" fmla="*/ 2295525 w 2295525"/>
                <a:gd name="connsiteY1" fmla="*/ 0 h 128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95525" h="1289050">
                  <a:moveTo>
                    <a:pt x="0" y="1289050"/>
                  </a:moveTo>
                  <a:lnTo>
                    <a:pt x="2295525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>
            <a:off x="6883400" y="2695575"/>
            <a:ext cx="781050" cy="0"/>
          </a:xfrm>
          <a:custGeom>
            <a:avLst/>
            <a:gdLst>
              <a:gd name="connsiteX0" fmla="*/ 0 w 781050"/>
              <a:gd name="connsiteY0" fmla="*/ 0 h 0"/>
              <a:gd name="connsiteX1" fmla="*/ 781050 w 7810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1050">
                <a:moveTo>
                  <a:pt x="0" y="0"/>
                </a:moveTo>
                <a:lnTo>
                  <a:pt x="78105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797550" y="3559175"/>
            <a:ext cx="1860550" cy="3175"/>
          </a:xfrm>
          <a:custGeom>
            <a:avLst/>
            <a:gdLst>
              <a:gd name="connsiteX0" fmla="*/ 0 w 1860550"/>
              <a:gd name="connsiteY0" fmla="*/ 3175 h 3175"/>
              <a:gd name="connsiteX1" fmla="*/ 1860550 w 1860550"/>
              <a:gd name="connsiteY1" fmla="*/ 0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60550" h="3175">
                <a:moveTo>
                  <a:pt x="0" y="3175"/>
                </a:moveTo>
                <a:lnTo>
                  <a:pt x="186055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651375" y="4457700"/>
            <a:ext cx="3019425" cy="0"/>
          </a:xfrm>
          <a:custGeom>
            <a:avLst/>
            <a:gdLst>
              <a:gd name="connsiteX0" fmla="*/ 0 w 3019425"/>
              <a:gd name="connsiteY0" fmla="*/ 0 h 0"/>
              <a:gd name="connsiteX1" fmla="*/ 3019425 w 30194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19425">
                <a:moveTo>
                  <a:pt x="0" y="0"/>
                </a:moveTo>
                <a:lnTo>
                  <a:pt x="301942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852488" y="622300"/>
            <a:ext cx="30416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Simple </a:t>
            </a:r>
            <a:r>
              <a:rPr lang="en-US" sz="1600" dirty="0" err="1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cuboidal</a:t>
            </a:r>
            <a:r>
              <a:rPr lang="en-US" sz="1600" dirty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 epithelium</a:t>
            </a: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492125" y="1041400"/>
            <a:ext cx="23145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Description:</a:t>
            </a: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 Single layer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of </a:t>
            </a:r>
            <a:r>
              <a:rPr lang="en-US" sz="1400" b="1" dirty="0" err="1">
                <a:solidFill>
                  <a:prstClr val="black"/>
                </a:solidFill>
                <a:ea typeface="+mn-ea"/>
                <a:cs typeface="Arial" pitchFamily="34" charset="0"/>
              </a:rPr>
              <a:t>cubelike</a:t>
            </a: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 cells with large,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spherical central nuclei.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7710488" y="1606550"/>
            <a:ext cx="7747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Simple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prstClr val="black"/>
                </a:solidFill>
                <a:ea typeface="+mn-ea"/>
                <a:cs typeface="Arial" pitchFamily="34" charset="0"/>
              </a:rPr>
              <a:t>cuboidal</a:t>
            </a:r>
            <a:endParaRPr lang="en-US" sz="1400" b="1" dirty="0">
              <a:solidFill>
                <a:prstClr val="black"/>
              </a:solidFill>
              <a:ea typeface="+mn-ea"/>
              <a:cs typeface="Arial" pitchFamily="34" charset="0"/>
            </a:endParaRP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epithelial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cells</a:t>
            </a: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7708900" y="2587625"/>
            <a:ext cx="6953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Nucleus</a:t>
            </a: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488950" y="3270250"/>
            <a:ext cx="21526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Function:</a:t>
            </a: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 Secretion and</a:t>
            </a: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absorption.</a:t>
            </a: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7708900" y="3457575"/>
            <a:ext cx="90646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Basement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membrane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492125" y="4113213"/>
            <a:ext cx="26225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Location:</a:t>
            </a: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 Kidney tubules;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ducts and </a:t>
            </a:r>
            <a:r>
              <a:rPr lang="en-US" sz="1400" b="1" dirty="0" err="1">
                <a:solidFill>
                  <a:prstClr val="black"/>
                </a:solidFill>
                <a:ea typeface="+mn-ea"/>
                <a:cs typeface="Arial" pitchFamily="34" charset="0"/>
              </a:rPr>
              <a:t>secretory</a:t>
            </a: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 portions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of small glands; ovary surface.</a:t>
            </a:r>
          </a:p>
        </p:txBody>
      </p:sp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3676650" y="5022850"/>
            <a:ext cx="3182938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Photomicrograph:</a:t>
            </a: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 Simple </a:t>
            </a:r>
            <a:r>
              <a:rPr lang="en-US" sz="1400" b="1" dirty="0" err="1">
                <a:solidFill>
                  <a:prstClr val="black"/>
                </a:solidFill>
                <a:ea typeface="+mn-ea"/>
                <a:cs typeface="Arial" pitchFamily="34" charset="0"/>
              </a:rPr>
              <a:t>cuboidal</a:t>
            </a:r>
            <a:endParaRPr lang="en-US" sz="1400" b="1" dirty="0">
              <a:solidFill>
                <a:prstClr val="black"/>
              </a:solidFill>
              <a:ea typeface="+mn-ea"/>
              <a:cs typeface="Arial" pitchFamily="34" charset="0"/>
            </a:endParaRP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epithelium in kidney tubules (430</a:t>
            </a:r>
            <a:r>
              <a:rPr lang="en-US" sz="1400" b="1" dirty="0">
                <a:solidFill>
                  <a:prstClr val="black"/>
                </a:solidFill>
                <a:latin typeface="Symbol"/>
                <a:ea typeface="+mn-ea"/>
                <a:cs typeface="Symbol Std"/>
              </a:rPr>
              <a:t>×</a:t>
            </a: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).</a:t>
            </a:r>
          </a:p>
        </p:txBody>
      </p:sp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7708900" y="4352925"/>
            <a:ext cx="9620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Connective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tissue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Tissues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Most organs contain all 4 tissue types.</a:t>
            </a:r>
          </a:p>
          <a:p>
            <a:pPr>
              <a:defRPr/>
            </a:pPr>
            <a:r>
              <a:rPr lang="en-US" smtClean="0">
                <a:cs typeface="+mn-cs"/>
              </a:rPr>
              <a:t>Their arrangement determines an organ</a:t>
            </a:r>
            <a:r>
              <a:rPr lang="ja-JP" altLang="en-US" smtClean="0">
                <a:latin typeface="Arial"/>
                <a:cs typeface="+mn-cs"/>
              </a:rPr>
              <a:t>’</a:t>
            </a:r>
            <a:r>
              <a:rPr lang="en-US" smtClean="0">
                <a:cs typeface="+mn-cs"/>
              </a:rPr>
              <a:t>s structure and capabilities.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Simple Columnar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n-cs"/>
              </a:rPr>
              <a:t>Single layer</a:t>
            </a:r>
          </a:p>
          <a:p>
            <a:pPr>
              <a:defRPr/>
            </a:pPr>
            <a:r>
              <a:rPr lang="en-US" sz="2800" smtClean="0">
                <a:cs typeface="+mn-cs"/>
              </a:rPr>
              <a:t>tall w/ oval nuclei</a:t>
            </a:r>
          </a:p>
          <a:p>
            <a:pPr>
              <a:defRPr/>
            </a:pPr>
            <a:r>
              <a:rPr lang="en-US" sz="2800" smtClean="0">
                <a:cs typeface="+mn-cs"/>
              </a:rPr>
              <a:t>may contain goblet cells (mucus)</a:t>
            </a:r>
          </a:p>
          <a:p>
            <a:pPr>
              <a:defRPr/>
            </a:pPr>
            <a:r>
              <a:rPr lang="en-US" sz="2800" smtClean="0">
                <a:cs typeface="+mn-cs"/>
              </a:rPr>
              <a:t>job= absorb, secrete, produce mucus</a:t>
            </a:r>
          </a:p>
          <a:p>
            <a:pPr>
              <a:defRPr/>
            </a:pPr>
            <a:r>
              <a:rPr lang="en-US" sz="2800" smtClean="0">
                <a:cs typeface="+mn-cs"/>
              </a:rPr>
              <a:t>found lining digestive tract </a:t>
            </a:r>
          </a:p>
        </p:txBody>
      </p:sp>
      <p:graphicFrame>
        <p:nvGraphicFramePr>
          <p:cNvPr id="36867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648200" y="2667000"/>
          <a:ext cx="3810000" cy="274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Clip" r:id="rId3" imgW="4552381" imgH="3276190" progId="MS_ClipArt_Gallery.2">
                  <p:embed/>
                </p:oleObj>
              </mc:Choice>
              <mc:Fallback>
                <p:oleObj name="Clip" r:id="rId3" imgW="4552381" imgH="327619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667000"/>
                        <a:ext cx="3810000" cy="274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imes New Roman" charset="0"/>
                <a:ea typeface="ＭＳ Ｐゴシック" charset="0"/>
              </a:rPr>
              <a:t>Classification of Epithelia (cont.)</a:t>
            </a:r>
          </a:p>
        </p:txBody>
      </p:sp>
      <p:sp>
        <p:nvSpPr>
          <p:cNvPr id="23554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 smtClean="0">
                <a:cs typeface="+mn-cs"/>
              </a:rPr>
              <a:t>Simple columnar epithelium</a:t>
            </a:r>
          </a:p>
          <a:p>
            <a:pPr lvl="1">
              <a:defRPr/>
            </a:pPr>
            <a:r>
              <a:rPr lang="en-US" altLang="en-US" dirty="0" smtClean="0"/>
              <a:t>Single layer of tall, closely packed cells</a:t>
            </a:r>
          </a:p>
          <a:p>
            <a:pPr lvl="2">
              <a:defRPr/>
            </a:pPr>
            <a:r>
              <a:rPr lang="en-US" altLang="en-US" dirty="0" smtClean="0"/>
              <a:t>Some cells have microvilli, and some have cilia</a:t>
            </a:r>
          </a:p>
          <a:p>
            <a:pPr lvl="2">
              <a:defRPr/>
            </a:pPr>
            <a:r>
              <a:rPr lang="en-US" altLang="en-US" dirty="0" smtClean="0"/>
              <a:t>Some layers contain mucus-secreting goblet cells</a:t>
            </a:r>
          </a:p>
          <a:p>
            <a:pPr lvl="1">
              <a:defRPr/>
            </a:pPr>
            <a:r>
              <a:rPr lang="en-US" altLang="en-US" dirty="0" smtClean="0"/>
              <a:t>Involved in absorption and secretion of mucus, enzymes, and other substances</a:t>
            </a:r>
          </a:p>
          <a:p>
            <a:pPr lvl="2">
              <a:defRPr/>
            </a:pPr>
            <a:r>
              <a:rPr lang="en-US" altLang="en-US" dirty="0" smtClean="0"/>
              <a:t>Ciliated cells move mucus</a:t>
            </a:r>
          </a:p>
          <a:p>
            <a:pPr lvl="1">
              <a:defRPr/>
            </a:pPr>
            <a:r>
              <a:rPr lang="en-US" altLang="en-US" dirty="0" smtClean="0"/>
              <a:t>Found in digestive tract, gallbladder, ducts of some glands, bronchi, and uterine tubes</a:t>
            </a:r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30861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Ciliated Columnar</a:t>
            </a:r>
          </a:p>
        </p:txBody>
      </p:sp>
      <p:graphicFrame>
        <p:nvGraphicFramePr>
          <p:cNvPr id="38914" name="Object 3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685800" y="2436813"/>
          <a:ext cx="3810000" cy="320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" name="Clip" r:id="rId3" imgW="4180952" imgH="3514286" progId="MS_ClipArt_Gallery.2">
                  <p:embed/>
                </p:oleObj>
              </mc:Choice>
              <mc:Fallback>
                <p:oleObj name="Clip" r:id="rId3" imgW="4180952" imgH="351428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436813"/>
                        <a:ext cx="3810000" cy="320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n-cs"/>
              </a:rPr>
              <a:t>Single layer</a:t>
            </a:r>
          </a:p>
          <a:p>
            <a:pPr>
              <a:defRPr/>
            </a:pPr>
            <a:r>
              <a:rPr lang="en-US" sz="2800" smtClean="0">
                <a:cs typeface="+mn-cs"/>
              </a:rPr>
              <a:t>tall</a:t>
            </a:r>
          </a:p>
          <a:p>
            <a:pPr>
              <a:defRPr/>
            </a:pPr>
            <a:r>
              <a:rPr lang="en-US" sz="2800" smtClean="0">
                <a:cs typeface="+mn-cs"/>
              </a:rPr>
              <a:t>with cilia</a:t>
            </a:r>
          </a:p>
          <a:p>
            <a:pPr>
              <a:defRPr/>
            </a:pPr>
            <a:r>
              <a:rPr lang="en-US" sz="2800" smtClean="0">
                <a:cs typeface="+mn-cs"/>
              </a:rPr>
              <a:t>job= absorb &amp; secrete</a:t>
            </a:r>
          </a:p>
          <a:p>
            <a:pPr>
              <a:defRPr/>
            </a:pPr>
            <a:r>
              <a:rPr lang="en-US" sz="2800" smtClean="0">
                <a:cs typeface="+mn-cs"/>
              </a:rPr>
              <a:t>found lining respiratory tract and oviduct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1" descr="09-figure_04_03c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04788"/>
            <a:ext cx="85471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7463" y="6578600"/>
            <a:ext cx="30861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403975" y="2247900"/>
            <a:ext cx="1377950" cy="6350"/>
          </a:xfrm>
          <a:custGeom>
            <a:avLst/>
            <a:gdLst>
              <a:gd name="connsiteX0" fmla="*/ 0 w 1377950"/>
              <a:gd name="connsiteY0" fmla="*/ 6350 h 6350"/>
              <a:gd name="connsiteX1" fmla="*/ 1377950 w 1377950"/>
              <a:gd name="connsiteY1" fmla="*/ 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77950" h="6350">
                <a:moveTo>
                  <a:pt x="0" y="6350"/>
                </a:moveTo>
                <a:lnTo>
                  <a:pt x="137795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991350" y="1622425"/>
            <a:ext cx="790575" cy="3175"/>
          </a:xfrm>
          <a:custGeom>
            <a:avLst/>
            <a:gdLst>
              <a:gd name="connsiteX0" fmla="*/ 0 w 790575"/>
              <a:gd name="connsiteY0" fmla="*/ 3175 h 3175"/>
              <a:gd name="connsiteX1" fmla="*/ 790575 w 790575"/>
              <a:gd name="connsiteY1" fmla="*/ 0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0575" h="3175">
                <a:moveTo>
                  <a:pt x="0" y="3175"/>
                </a:moveTo>
                <a:lnTo>
                  <a:pt x="79057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857250" y="284163"/>
            <a:ext cx="31321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Simple columnar epithelium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442913" y="684213"/>
            <a:ext cx="2930525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Description:</a:t>
            </a:r>
            <a:r>
              <a:rPr lang="en-US" sz="1300" b="1" dirty="0">
                <a:solidFill>
                  <a:prstClr val="black"/>
                </a:solidFill>
                <a:ea typeface="+mn-ea"/>
                <a:cs typeface="Arial" pitchFamily="34" charset="0"/>
              </a:rPr>
              <a:t> Single layer of tall</a:t>
            </a: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prstClr val="black"/>
                </a:solidFill>
                <a:ea typeface="+mn-ea"/>
                <a:cs typeface="Arial" pitchFamily="34" charset="0"/>
              </a:rPr>
              <a:t>cells with </a:t>
            </a:r>
            <a:r>
              <a:rPr lang="en-US" sz="1300" b="1" i="1" dirty="0">
                <a:solidFill>
                  <a:prstClr val="black"/>
                </a:solidFill>
                <a:ea typeface="+mn-ea"/>
                <a:cs typeface="Arial" pitchFamily="34" charset="0"/>
              </a:rPr>
              <a:t>round</a:t>
            </a:r>
            <a:r>
              <a:rPr lang="en-US" sz="1300" b="1" dirty="0">
                <a:solidFill>
                  <a:prstClr val="black"/>
                </a:solidFill>
                <a:ea typeface="+mn-ea"/>
                <a:cs typeface="Arial" pitchFamily="34" charset="0"/>
              </a:rPr>
              <a:t> to </a:t>
            </a:r>
            <a:r>
              <a:rPr lang="en-US" sz="1300" b="1" i="1" dirty="0">
                <a:solidFill>
                  <a:prstClr val="black"/>
                </a:solidFill>
                <a:ea typeface="+mn-ea"/>
                <a:cs typeface="Arial" pitchFamily="34" charset="0"/>
              </a:rPr>
              <a:t>oval</a:t>
            </a:r>
            <a:r>
              <a:rPr lang="en-US" sz="1300" b="1" dirty="0">
                <a:solidFill>
                  <a:prstClr val="black"/>
                </a:solidFill>
                <a:ea typeface="+mn-ea"/>
                <a:cs typeface="Arial" pitchFamily="34" charset="0"/>
              </a:rPr>
              <a:t> nuclei; many</a:t>
            </a: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prstClr val="black"/>
                </a:solidFill>
                <a:ea typeface="+mn-ea"/>
                <a:cs typeface="Arial" pitchFamily="34" charset="0"/>
              </a:rPr>
              <a:t>cells bear </a:t>
            </a:r>
            <a:r>
              <a:rPr lang="en-US" sz="1300" b="1" dirty="0" err="1">
                <a:solidFill>
                  <a:prstClr val="black"/>
                </a:solidFill>
                <a:ea typeface="+mn-ea"/>
                <a:cs typeface="Arial" pitchFamily="34" charset="0"/>
              </a:rPr>
              <a:t>microvilli</a:t>
            </a:r>
            <a:r>
              <a:rPr lang="en-US" sz="1300" b="1" dirty="0">
                <a:solidFill>
                  <a:prstClr val="black"/>
                </a:solidFill>
                <a:ea typeface="+mn-ea"/>
                <a:cs typeface="Arial" pitchFamily="34" charset="0"/>
              </a:rPr>
              <a:t>, some bear cilia;</a:t>
            </a: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prstClr val="black"/>
                </a:solidFill>
                <a:ea typeface="+mn-ea"/>
                <a:cs typeface="Arial" pitchFamily="34" charset="0"/>
              </a:rPr>
              <a:t>layer may contain mucus-secreting</a:t>
            </a: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prstClr val="black"/>
                </a:solidFill>
                <a:ea typeface="+mn-ea"/>
                <a:cs typeface="Arial" pitchFamily="34" charset="0"/>
              </a:rPr>
              <a:t>unicellular glands (goblet cells).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7808913" y="1517650"/>
            <a:ext cx="7762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prstClr val="black"/>
                </a:solidFill>
                <a:ea typeface="+mn-ea"/>
                <a:cs typeface="Arial" pitchFamily="34" charset="0"/>
              </a:rPr>
              <a:t>Microvilli</a:t>
            </a:r>
            <a:endParaRPr lang="en-US" sz="1400" b="1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7815263" y="2147888"/>
            <a:ext cx="804862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Simple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columnar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epithelial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cell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46088" y="3019425"/>
            <a:ext cx="264318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Function:</a:t>
            </a:r>
            <a:r>
              <a:rPr lang="en-US" sz="1300" b="1" dirty="0">
                <a:solidFill>
                  <a:prstClr val="black"/>
                </a:solidFill>
                <a:ea typeface="+mn-ea"/>
                <a:cs typeface="Arial" pitchFamily="34" charset="0"/>
              </a:rPr>
              <a:t> Absorption; secretion</a:t>
            </a: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prstClr val="black"/>
                </a:solidFill>
                <a:ea typeface="+mn-ea"/>
                <a:cs typeface="Arial" pitchFamily="34" charset="0"/>
              </a:rPr>
              <a:t>of mucus, enzymes, and other</a:t>
            </a: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prstClr val="black"/>
                </a:solidFill>
                <a:ea typeface="+mn-ea"/>
                <a:cs typeface="Arial" pitchFamily="34" charset="0"/>
              </a:rPr>
              <a:t>substances; ciliated type propels</a:t>
            </a: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prstClr val="black"/>
                </a:solidFill>
                <a:ea typeface="+mn-ea"/>
                <a:cs typeface="Arial" pitchFamily="34" charset="0"/>
              </a:rPr>
              <a:t>mucus (or reproductive cells) by</a:t>
            </a: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 err="1">
                <a:solidFill>
                  <a:prstClr val="black"/>
                </a:solidFill>
                <a:ea typeface="+mn-ea"/>
                <a:cs typeface="Arial" pitchFamily="34" charset="0"/>
              </a:rPr>
              <a:t>ciliary</a:t>
            </a:r>
            <a:r>
              <a:rPr lang="en-US" sz="1300" b="1" dirty="0">
                <a:solidFill>
                  <a:prstClr val="black"/>
                </a:solidFill>
                <a:ea typeface="+mn-ea"/>
                <a:cs typeface="Arial" pitchFamily="34" charset="0"/>
              </a:rPr>
              <a:t> action.</a:t>
            </a:r>
          </a:p>
        </p:txBody>
      </p:sp>
      <p:sp>
        <p:nvSpPr>
          <p:cNvPr id="17" name="TextBox 20"/>
          <p:cNvSpPr txBox="1">
            <a:spLocks noChangeArrowheads="1"/>
          </p:cNvSpPr>
          <p:nvPr/>
        </p:nvSpPr>
        <p:spPr bwMode="auto">
          <a:xfrm>
            <a:off x="444500" y="4098925"/>
            <a:ext cx="2986088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Location:</a:t>
            </a:r>
            <a:r>
              <a:rPr lang="en-US" sz="1300" b="1" dirty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en-US" sz="1300" b="1" dirty="0" err="1">
                <a:solidFill>
                  <a:prstClr val="black"/>
                </a:solidFill>
                <a:ea typeface="+mn-ea"/>
                <a:cs typeface="Arial" pitchFamily="34" charset="0"/>
              </a:rPr>
              <a:t>Nonciliated</a:t>
            </a:r>
            <a:r>
              <a:rPr lang="en-US" sz="1300" b="1" dirty="0">
                <a:solidFill>
                  <a:prstClr val="black"/>
                </a:solidFill>
                <a:ea typeface="+mn-ea"/>
                <a:cs typeface="Arial" pitchFamily="34" charset="0"/>
              </a:rPr>
              <a:t> type lines</a:t>
            </a: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prstClr val="black"/>
                </a:solidFill>
                <a:ea typeface="+mn-ea"/>
                <a:cs typeface="Arial" pitchFamily="34" charset="0"/>
              </a:rPr>
              <a:t>most of the digestive tract (stomach</a:t>
            </a: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prstClr val="black"/>
                </a:solidFill>
                <a:ea typeface="+mn-ea"/>
                <a:cs typeface="Arial" pitchFamily="34" charset="0"/>
              </a:rPr>
              <a:t>to rectum), gallbladder, and excretory</a:t>
            </a: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prstClr val="black"/>
                </a:solidFill>
                <a:ea typeface="+mn-ea"/>
                <a:cs typeface="Arial" pitchFamily="34" charset="0"/>
              </a:rPr>
              <a:t>ducts of some glands; ciliated variety</a:t>
            </a: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prstClr val="black"/>
                </a:solidFill>
                <a:ea typeface="+mn-ea"/>
                <a:cs typeface="Arial" pitchFamily="34" charset="0"/>
              </a:rPr>
              <a:t>lines small bronchi, uterine tubes,</a:t>
            </a: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prstClr val="black"/>
                </a:solidFill>
                <a:ea typeface="+mn-ea"/>
                <a:cs typeface="Arial" pitchFamily="34" charset="0"/>
              </a:rPr>
              <a:t>and some regions of the uterus.</a:t>
            </a:r>
          </a:p>
        </p:txBody>
      </p:sp>
      <p:sp>
        <p:nvSpPr>
          <p:cNvPr id="18" name="TextBox 26"/>
          <p:cNvSpPr txBox="1">
            <a:spLocks noChangeArrowheads="1"/>
          </p:cNvSpPr>
          <p:nvPr/>
        </p:nvSpPr>
        <p:spPr bwMode="auto">
          <a:xfrm>
            <a:off x="7808913" y="3130550"/>
            <a:ext cx="884237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Mucus of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goblet cell</a:t>
            </a:r>
          </a:p>
        </p:txBody>
      </p:sp>
      <p:sp>
        <p:nvSpPr>
          <p:cNvPr id="19" name="TextBox 28"/>
          <p:cNvSpPr txBox="1">
            <a:spLocks noChangeArrowheads="1"/>
          </p:cNvSpPr>
          <p:nvPr/>
        </p:nvSpPr>
        <p:spPr bwMode="auto">
          <a:xfrm>
            <a:off x="3843338" y="4641850"/>
            <a:ext cx="344805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Arial Black" pitchFamily="34" charset="0"/>
                <a:ea typeface="+mn-ea"/>
                <a:cs typeface="Arial" pitchFamily="34" charset="0"/>
              </a:rPr>
              <a:t>Photomicrograph:</a:t>
            </a: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 Simple columnar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epithelium of the small intestine mucosa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(640</a:t>
            </a:r>
            <a:r>
              <a:rPr lang="en-US" sz="1400" b="1" dirty="0">
                <a:solidFill>
                  <a:prstClr val="black"/>
                </a:solidFill>
                <a:latin typeface="Symbol"/>
                <a:ea typeface="+mn-ea"/>
                <a:cs typeface="Symbol Std"/>
              </a:rPr>
              <a:t>×</a:t>
            </a: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).</a:t>
            </a:r>
          </a:p>
        </p:txBody>
      </p:sp>
      <p:sp>
        <p:nvSpPr>
          <p:cNvPr id="2" name="Freeform 1"/>
          <p:cNvSpPr/>
          <p:nvPr/>
        </p:nvSpPr>
        <p:spPr>
          <a:xfrm>
            <a:off x="4491038" y="3228975"/>
            <a:ext cx="3290887" cy="219075"/>
          </a:xfrm>
          <a:custGeom>
            <a:avLst/>
            <a:gdLst>
              <a:gd name="connsiteX0" fmla="*/ 0 w 3290888"/>
              <a:gd name="connsiteY0" fmla="*/ 219075 h 219075"/>
              <a:gd name="connsiteX1" fmla="*/ 3119438 w 3290888"/>
              <a:gd name="connsiteY1" fmla="*/ 0 h 219075"/>
              <a:gd name="connsiteX2" fmla="*/ 3290888 w 3290888"/>
              <a:gd name="connsiteY2" fmla="*/ 0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0888" h="219075">
                <a:moveTo>
                  <a:pt x="0" y="219075"/>
                </a:moveTo>
                <a:lnTo>
                  <a:pt x="3119438" y="0"/>
                </a:lnTo>
                <a:lnTo>
                  <a:pt x="3290888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Pseudostratified</a:t>
            </a:r>
          </a:p>
        </p:txBody>
      </p:sp>
      <p:graphicFrame>
        <p:nvGraphicFramePr>
          <p:cNvPr id="41986" name="Object 3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685800" y="2451100"/>
          <a:ext cx="3810000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Clip" r:id="rId3" imgW="4514286" imgH="3761905" progId="MS_ClipArt_Gallery.2">
                  <p:embed/>
                </p:oleObj>
              </mc:Choice>
              <mc:Fallback>
                <p:oleObj name="Clip" r:id="rId3" imgW="4514286" imgH="376190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451100"/>
                        <a:ext cx="3810000" cy="317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 smtClean="0">
                <a:cs typeface="+mn-cs"/>
              </a:rPr>
              <a:t>Cells irregular heights</a:t>
            </a:r>
          </a:p>
          <a:p>
            <a:pPr>
              <a:defRPr/>
            </a:pPr>
            <a:r>
              <a:rPr lang="en-US" sz="2800" b="1" i="1" u="sng" dirty="0" smtClean="0">
                <a:cs typeface="+mn-cs"/>
              </a:rPr>
              <a:t>Appear</a:t>
            </a:r>
            <a:r>
              <a:rPr lang="en-US" sz="2800" dirty="0" smtClean="0">
                <a:cs typeface="+mn-cs"/>
              </a:rPr>
              <a:t> to be stratified</a:t>
            </a:r>
          </a:p>
          <a:p>
            <a:pPr>
              <a:defRPr/>
            </a:pPr>
            <a:r>
              <a:rPr lang="en-US" sz="2800" dirty="0" smtClean="0">
                <a:cs typeface="+mn-cs"/>
              </a:rPr>
              <a:t>job= secrete, absorb, protect</a:t>
            </a:r>
          </a:p>
          <a:p>
            <a:pPr>
              <a:defRPr/>
            </a:pPr>
            <a:r>
              <a:rPr lang="en-US" sz="2800" dirty="0" smtClean="0">
                <a:cs typeface="+mn-cs"/>
              </a:rPr>
              <a:t>found lining respiratory tract and male reproductive tract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en-US" dirty="0">
              <a:cs typeface="+mj-cs"/>
            </a:endParaRPr>
          </a:p>
        </p:txBody>
      </p:sp>
      <p:sp>
        <p:nvSpPr>
          <p:cNvPr id="25602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772400" cy="5257800"/>
          </a:xfrm>
        </p:spPr>
        <p:txBody>
          <a:bodyPr/>
          <a:lstStyle/>
          <a:p>
            <a:pPr>
              <a:defRPr/>
            </a:pPr>
            <a:r>
              <a:rPr lang="en-US" b="1">
                <a:latin typeface="Times New Roman" charset="0"/>
                <a:ea typeface="ＭＳ Ｐゴシック" charset="0"/>
              </a:rPr>
              <a:t>Pseudostratified columnar epithelium</a:t>
            </a:r>
          </a:p>
          <a:p>
            <a:pPr lvl="1">
              <a:defRPr/>
            </a:pPr>
            <a:r>
              <a:rPr lang="en-US">
                <a:latin typeface="Times New Roman" charset="0"/>
                <a:ea typeface="ＭＳ Ｐゴシック" charset="0"/>
              </a:rPr>
              <a:t>Cells vary in height and appear to be multi-layered and stratified, but tissue is in fact single-layered simple epithelium</a:t>
            </a:r>
          </a:p>
          <a:p>
            <a:pPr lvl="2">
              <a:defRPr/>
            </a:pPr>
            <a:r>
              <a:rPr lang="en-US">
                <a:latin typeface="Times New Roman" charset="0"/>
                <a:ea typeface="ＭＳ Ｐゴシック" charset="0"/>
              </a:rPr>
              <a:t>“Pseudo” means false</a:t>
            </a:r>
          </a:p>
          <a:p>
            <a:pPr lvl="2">
              <a:defRPr/>
            </a:pPr>
            <a:r>
              <a:rPr lang="en-US">
                <a:latin typeface="Times New Roman" charset="0"/>
                <a:ea typeface="ＭＳ Ｐゴシック" charset="0"/>
              </a:rPr>
              <a:t>Many cells are ciliated</a:t>
            </a:r>
          </a:p>
          <a:p>
            <a:pPr lvl="1">
              <a:defRPr/>
            </a:pPr>
            <a:r>
              <a:rPr lang="en-US">
                <a:latin typeface="Times New Roman" charset="0"/>
                <a:ea typeface="ＭＳ Ｐゴシック" charset="0"/>
              </a:rPr>
              <a:t>Involved in secretion, particularly of mucus, and also in movement of mucus via ciliary sweeping action</a:t>
            </a:r>
          </a:p>
          <a:p>
            <a:pPr lvl="1">
              <a:defRPr/>
            </a:pPr>
            <a:r>
              <a:rPr lang="en-US">
                <a:latin typeface="Times New Roman" charset="0"/>
                <a:ea typeface="ＭＳ Ｐゴシック" charset="0"/>
              </a:rPr>
              <a:t>Located mostly in upper respiratory tract, ducts of large glands, and tubules in testes</a:t>
            </a: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30861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6" descr="10-figure_04_03d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04788"/>
            <a:ext cx="85471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7463" y="6578600"/>
            <a:ext cx="30861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219700" y="965200"/>
            <a:ext cx="2444750" cy="1416050"/>
          </a:xfrm>
          <a:custGeom>
            <a:avLst/>
            <a:gdLst>
              <a:gd name="connsiteX0" fmla="*/ 0 w 2444750"/>
              <a:gd name="connsiteY0" fmla="*/ 1416050 h 1416050"/>
              <a:gd name="connsiteX1" fmla="*/ 942975 w 2444750"/>
              <a:gd name="connsiteY1" fmla="*/ 0 h 1416050"/>
              <a:gd name="connsiteX2" fmla="*/ 2444750 w 2444750"/>
              <a:gd name="connsiteY2" fmla="*/ 3175 h 141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4750" h="1416050">
                <a:moveTo>
                  <a:pt x="0" y="1416050"/>
                </a:moveTo>
                <a:lnTo>
                  <a:pt x="942975" y="0"/>
                </a:lnTo>
                <a:lnTo>
                  <a:pt x="2444750" y="317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035800" y="1416050"/>
            <a:ext cx="628650" cy="282575"/>
          </a:xfrm>
          <a:custGeom>
            <a:avLst/>
            <a:gdLst>
              <a:gd name="connsiteX0" fmla="*/ 0 w 628650"/>
              <a:gd name="connsiteY0" fmla="*/ 0 h 282575"/>
              <a:gd name="connsiteX1" fmla="*/ 555625 w 628650"/>
              <a:gd name="connsiteY1" fmla="*/ 282575 h 282575"/>
              <a:gd name="connsiteX2" fmla="*/ 628650 w 628650"/>
              <a:gd name="connsiteY2" fmla="*/ 282575 h 28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650" h="282575">
                <a:moveTo>
                  <a:pt x="0" y="0"/>
                </a:moveTo>
                <a:lnTo>
                  <a:pt x="555625" y="282575"/>
                </a:lnTo>
                <a:lnTo>
                  <a:pt x="628650" y="28257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019925" y="4206875"/>
            <a:ext cx="644525" cy="168275"/>
          </a:xfrm>
          <a:custGeom>
            <a:avLst/>
            <a:gdLst>
              <a:gd name="connsiteX0" fmla="*/ 0 w 644525"/>
              <a:gd name="connsiteY0" fmla="*/ 0 h 168275"/>
              <a:gd name="connsiteX1" fmla="*/ 565150 w 644525"/>
              <a:gd name="connsiteY1" fmla="*/ 168275 h 168275"/>
              <a:gd name="connsiteX2" fmla="*/ 644525 w 644525"/>
              <a:gd name="connsiteY2" fmla="*/ 168275 h 1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4525" h="168275">
                <a:moveTo>
                  <a:pt x="0" y="0"/>
                </a:moveTo>
                <a:lnTo>
                  <a:pt x="565150" y="168275"/>
                </a:lnTo>
                <a:lnTo>
                  <a:pt x="644525" y="168275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879475" y="273050"/>
            <a:ext cx="42132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Pseudostratified</a:t>
            </a:r>
            <a:r>
              <a:rPr lang="en-US" sz="1600" dirty="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 columnar epithelium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493713" y="701675"/>
            <a:ext cx="2744787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Description:</a:t>
            </a:r>
            <a:r>
              <a:rPr lang="en-US" sz="13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 Single layer of cells</a:t>
            </a: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of differing heights, some not</a:t>
            </a: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reaching the free surface; nuclei</a:t>
            </a: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seen at different levels; may</a:t>
            </a: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contain mucus-secreting cells and</a:t>
            </a: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bear cilia.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7694613" y="855663"/>
            <a:ext cx="9144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Goblet cell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(contains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mucus)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7696200" y="1579563"/>
            <a:ext cx="377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Cilia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697788" y="2573338"/>
            <a:ext cx="773112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Pseudo-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stratified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epithelial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layer</a:t>
            </a:r>
          </a:p>
        </p:txBody>
      </p:sp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492125" y="3419475"/>
            <a:ext cx="251301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Function:</a:t>
            </a:r>
            <a:r>
              <a:rPr lang="en-US" sz="13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 Secrete substances,</a:t>
            </a: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particularly mucus; propulsion</a:t>
            </a: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of mucus by </a:t>
            </a:r>
            <a:r>
              <a:rPr lang="en-US" sz="1300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ciliary</a:t>
            </a:r>
            <a:r>
              <a:rPr lang="en-US" sz="13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 action.</a:t>
            </a:r>
          </a:p>
        </p:txBody>
      </p:sp>
      <p:sp>
        <p:nvSpPr>
          <p:cNvPr id="18" name="TextBox 22"/>
          <p:cNvSpPr txBox="1">
            <a:spLocks noChangeArrowheads="1"/>
          </p:cNvSpPr>
          <p:nvPr/>
        </p:nvSpPr>
        <p:spPr bwMode="auto">
          <a:xfrm>
            <a:off x="496888" y="4087813"/>
            <a:ext cx="26098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Location:</a:t>
            </a:r>
            <a:r>
              <a:rPr lang="en-US" sz="13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 </a:t>
            </a:r>
            <a:r>
              <a:rPr lang="en-US" sz="1300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Nonciliated</a:t>
            </a:r>
            <a:r>
              <a:rPr lang="en-US" sz="13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 type in</a:t>
            </a: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males’ sperm-carrying ducts and</a:t>
            </a: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ducts of large glands; ciliated</a:t>
            </a: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variety lines the trachea, most of</a:t>
            </a: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the upper respiratory tract.</a:t>
            </a:r>
          </a:p>
        </p:txBody>
      </p:sp>
      <p:sp>
        <p:nvSpPr>
          <p:cNvPr id="19" name="TextBox 27"/>
          <p:cNvSpPr txBox="1">
            <a:spLocks noChangeArrowheads="1"/>
          </p:cNvSpPr>
          <p:nvPr/>
        </p:nvSpPr>
        <p:spPr bwMode="auto">
          <a:xfrm>
            <a:off x="7696200" y="4251325"/>
            <a:ext cx="9080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Basement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membrane</a:t>
            </a:r>
          </a:p>
        </p:txBody>
      </p:sp>
      <p:sp>
        <p:nvSpPr>
          <p:cNvPr id="20" name="TextBox 29"/>
          <p:cNvSpPr txBox="1">
            <a:spLocks noChangeArrowheads="1"/>
          </p:cNvSpPr>
          <p:nvPr/>
        </p:nvSpPr>
        <p:spPr bwMode="auto">
          <a:xfrm>
            <a:off x="3678238" y="4673600"/>
            <a:ext cx="391636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Photomicrograph:</a:t>
            </a: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Pseudostratified</a:t>
            </a: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 ciliated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columnar epithelium lining the human trachea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(780</a:t>
            </a:r>
            <a:r>
              <a:rPr lang="en-US" sz="1400" b="1" dirty="0">
                <a:solidFill>
                  <a:prstClr val="black"/>
                </a:solidFill>
                <a:latin typeface="Symbol"/>
                <a:ea typeface="+mn-ea"/>
                <a:cs typeface="Symbol Std"/>
              </a:rPr>
              <a:t>×</a:t>
            </a: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).</a:t>
            </a:r>
          </a:p>
        </p:txBody>
      </p:sp>
      <p:sp>
        <p:nvSpPr>
          <p:cNvPr id="21" name="TextBox 32"/>
          <p:cNvSpPr txBox="1">
            <a:spLocks noChangeArrowheads="1"/>
          </p:cNvSpPr>
          <p:nvPr/>
        </p:nvSpPr>
        <p:spPr bwMode="auto">
          <a:xfrm>
            <a:off x="647700" y="5710238"/>
            <a:ext cx="6762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Trachea</a:t>
            </a:r>
          </a:p>
        </p:txBody>
      </p:sp>
      <p:sp>
        <p:nvSpPr>
          <p:cNvPr id="22" name="Freeform 21"/>
          <p:cNvSpPr/>
          <p:nvPr/>
        </p:nvSpPr>
        <p:spPr>
          <a:xfrm>
            <a:off x="1371600" y="5835650"/>
            <a:ext cx="657225" cy="0"/>
          </a:xfrm>
          <a:custGeom>
            <a:avLst/>
            <a:gdLst>
              <a:gd name="connsiteX0" fmla="*/ 0 w 657225"/>
              <a:gd name="connsiteY0" fmla="*/ 0 h 0"/>
              <a:gd name="connsiteX1" fmla="*/ 657225 w 6572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7225">
                <a:moveTo>
                  <a:pt x="0" y="0"/>
                </a:moveTo>
                <a:lnTo>
                  <a:pt x="65722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4050" name="Group 27"/>
          <p:cNvGrpSpPr>
            <a:grpSpLocks/>
          </p:cNvGrpSpPr>
          <p:nvPr/>
        </p:nvGrpSpPr>
        <p:grpSpPr bwMode="auto">
          <a:xfrm>
            <a:off x="6276975" y="1241425"/>
            <a:ext cx="1371600" cy="3057525"/>
            <a:chOff x="6276973" y="1241427"/>
            <a:chExt cx="1371602" cy="3057523"/>
          </a:xfrm>
        </p:grpSpPr>
        <p:sp>
          <p:nvSpPr>
            <p:cNvPr id="23" name="Freeform 22"/>
            <p:cNvSpPr/>
            <p:nvPr/>
          </p:nvSpPr>
          <p:spPr>
            <a:xfrm>
              <a:off x="6376986" y="2686051"/>
              <a:ext cx="1271589" cy="0"/>
            </a:xfrm>
            <a:custGeom>
              <a:avLst/>
              <a:gdLst>
                <a:gd name="connsiteX0" fmla="*/ 0 w 1271587"/>
                <a:gd name="connsiteY0" fmla="*/ 0 h 0"/>
                <a:gd name="connsiteX1" fmla="*/ 1271587 w 1271587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1587">
                  <a:moveTo>
                    <a:pt x="0" y="0"/>
                  </a:moveTo>
                  <a:lnTo>
                    <a:pt x="1271587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5400000">
              <a:off x="4796630" y="2721770"/>
              <a:ext cx="3057523" cy="96838"/>
            </a:xfrm>
            <a:custGeom>
              <a:avLst/>
              <a:gdLst>
                <a:gd name="connsiteX0" fmla="*/ 926306 w 926306"/>
                <a:gd name="connsiteY0" fmla="*/ 138112 h 140494"/>
                <a:gd name="connsiteX1" fmla="*/ 926306 w 926306"/>
                <a:gd name="connsiteY1" fmla="*/ 0 h 140494"/>
                <a:gd name="connsiteX2" fmla="*/ 0 w 926306"/>
                <a:gd name="connsiteY2" fmla="*/ 0 h 140494"/>
                <a:gd name="connsiteX3" fmla="*/ 0 w 926306"/>
                <a:gd name="connsiteY3" fmla="*/ 140494 h 14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6306" h="140494">
                  <a:moveTo>
                    <a:pt x="926306" y="138112"/>
                  </a:moveTo>
                  <a:lnTo>
                    <a:pt x="926306" y="0"/>
                  </a:lnTo>
                  <a:lnTo>
                    <a:pt x="0" y="0"/>
                  </a:lnTo>
                  <a:lnTo>
                    <a:pt x="0" y="140494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Stratified Epithelia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en-US" dirty="0">
              <a:cs typeface="+mj-cs"/>
            </a:endParaRPr>
          </a:p>
        </p:txBody>
      </p:sp>
      <p:sp>
        <p:nvSpPr>
          <p:cNvPr id="27650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772400" cy="5791200"/>
          </a:xfrm>
        </p:spPr>
        <p:txBody>
          <a:bodyPr/>
          <a:lstStyle/>
          <a:p>
            <a:pPr>
              <a:spcBef>
                <a:spcPts val="400"/>
              </a:spcBef>
              <a:defRPr/>
            </a:pPr>
            <a:r>
              <a:rPr lang="en-US" sz="2800" b="1">
                <a:latin typeface="Times New Roman" charset="0"/>
                <a:ea typeface="ＭＳ Ｐゴシック" charset="0"/>
              </a:rPr>
              <a:t>Stratified epithelial tissues</a:t>
            </a:r>
          </a:p>
          <a:p>
            <a:pPr lvl="1">
              <a:spcBef>
                <a:spcPts val="400"/>
              </a:spcBef>
              <a:defRPr/>
            </a:pPr>
            <a:r>
              <a:rPr lang="en-US" sz="2400">
                <a:latin typeface="Times New Roman" charset="0"/>
                <a:ea typeface="ＭＳ Ｐゴシック" charset="0"/>
              </a:rPr>
              <a:t>Involve two or more layers of cells</a:t>
            </a:r>
          </a:p>
          <a:p>
            <a:pPr lvl="1">
              <a:spcBef>
                <a:spcPts val="400"/>
              </a:spcBef>
              <a:defRPr/>
            </a:pPr>
            <a:r>
              <a:rPr lang="en-US" sz="2400">
                <a:latin typeface="Times New Roman" charset="0"/>
                <a:ea typeface="ＭＳ Ｐゴシック" charset="0"/>
              </a:rPr>
              <a:t>New cells regenerate from below</a:t>
            </a:r>
          </a:p>
          <a:p>
            <a:pPr lvl="2">
              <a:spcBef>
                <a:spcPts val="400"/>
              </a:spcBef>
              <a:defRPr/>
            </a:pPr>
            <a:r>
              <a:rPr lang="en-US" sz="2000">
                <a:latin typeface="Times New Roman" charset="0"/>
                <a:ea typeface="ＭＳ Ｐゴシック" charset="0"/>
              </a:rPr>
              <a:t>Basal cells divide and migrate toward surface</a:t>
            </a:r>
          </a:p>
          <a:p>
            <a:pPr lvl="1">
              <a:spcBef>
                <a:spcPts val="400"/>
              </a:spcBef>
              <a:defRPr/>
            </a:pPr>
            <a:r>
              <a:rPr lang="en-US" sz="2400">
                <a:latin typeface="Times New Roman" charset="0"/>
                <a:ea typeface="ＭＳ Ｐゴシック" charset="0"/>
              </a:rPr>
              <a:t>More durable than simple epithelia because protection is the major role</a:t>
            </a:r>
          </a:p>
          <a:p>
            <a:pPr lvl="1">
              <a:spcBef>
                <a:spcPts val="400"/>
              </a:spcBef>
              <a:defRPr/>
            </a:pPr>
            <a:r>
              <a:rPr lang="en-US" sz="2400" b="1">
                <a:latin typeface="Times New Roman" charset="0"/>
                <a:ea typeface="ＭＳ Ｐゴシック" charset="0"/>
              </a:rPr>
              <a:t>Stratified squamous epithelium</a:t>
            </a:r>
          </a:p>
          <a:p>
            <a:pPr lvl="2">
              <a:spcBef>
                <a:spcPts val="400"/>
              </a:spcBef>
              <a:defRPr/>
            </a:pPr>
            <a:r>
              <a:rPr lang="en-US" sz="2000">
                <a:latin typeface="Times New Roman" charset="0"/>
                <a:ea typeface="ＭＳ Ｐゴシック" charset="0"/>
              </a:rPr>
              <a:t>Most widespread of stratified epithelia</a:t>
            </a:r>
          </a:p>
          <a:p>
            <a:pPr lvl="2">
              <a:spcBef>
                <a:spcPts val="400"/>
              </a:spcBef>
              <a:defRPr/>
            </a:pPr>
            <a:r>
              <a:rPr lang="en-US" sz="2000">
                <a:latin typeface="Times New Roman" charset="0"/>
                <a:ea typeface="ＭＳ Ｐゴシック" charset="0"/>
              </a:rPr>
              <a:t>Free surface is squamous, with deeper cuboidal or columnar layers</a:t>
            </a:r>
          </a:p>
          <a:p>
            <a:pPr lvl="2">
              <a:spcBef>
                <a:spcPts val="400"/>
              </a:spcBef>
              <a:defRPr/>
            </a:pPr>
            <a:r>
              <a:rPr lang="en-US" sz="2000">
                <a:latin typeface="Times New Roman" charset="0"/>
                <a:ea typeface="ＭＳ Ｐゴシック" charset="0"/>
              </a:rPr>
              <a:t>Located in areas of high wear and tear (example: skin)</a:t>
            </a:r>
          </a:p>
          <a:p>
            <a:pPr lvl="2">
              <a:spcBef>
                <a:spcPts val="400"/>
              </a:spcBef>
              <a:defRPr/>
            </a:pPr>
            <a:r>
              <a:rPr lang="en-US" sz="2000">
                <a:latin typeface="Times New Roman" charset="0"/>
                <a:ea typeface="ＭＳ Ｐゴシック" charset="0"/>
              </a:rPr>
              <a:t>Keratinized cells found in skin; non-keratinized cells are found in moist linings</a:t>
            </a:r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30861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Stratified Squamous</a:t>
            </a:r>
          </a:p>
        </p:txBody>
      </p:sp>
      <p:graphicFrame>
        <p:nvGraphicFramePr>
          <p:cNvPr id="48130" name="Object 3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228600" y="2133600"/>
          <a:ext cx="4495800" cy="344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" name="Clip" r:id="rId3" imgW="3895238" imgH="2980952" progId="MS_ClipArt_Gallery.2">
                  <p:embed/>
                </p:oleObj>
              </mc:Choice>
              <mc:Fallback>
                <p:oleObj name="Clip" r:id="rId3" imgW="3895238" imgH="298095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133600"/>
                        <a:ext cx="4495800" cy="344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n-cs"/>
              </a:rPr>
              <a:t>3 layers</a:t>
            </a:r>
          </a:p>
          <a:p>
            <a:pPr>
              <a:defRPr/>
            </a:pPr>
            <a:r>
              <a:rPr lang="en-US" sz="2800" smtClean="0">
                <a:cs typeface="+mn-cs"/>
              </a:rPr>
              <a:t>flattened</a:t>
            </a:r>
          </a:p>
          <a:p>
            <a:pPr>
              <a:defRPr/>
            </a:pPr>
            <a:r>
              <a:rPr lang="en-US" sz="2800" smtClean="0">
                <a:cs typeface="+mn-cs"/>
              </a:rPr>
              <a:t>thick</a:t>
            </a:r>
          </a:p>
          <a:p>
            <a:pPr>
              <a:defRPr/>
            </a:pPr>
            <a:r>
              <a:rPr lang="en-US" sz="2800" smtClean="0">
                <a:cs typeface="+mn-cs"/>
              </a:rPr>
              <a:t>can contain keratin</a:t>
            </a:r>
          </a:p>
          <a:p>
            <a:pPr>
              <a:defRPr/>
            </a:pPr>
            <a:r>
              <a:rPr lang="en-US" sz="2800" smtClean="0">
                <a:cs typeface="+mn-cs"/>
              </a:rPr>
              <a:t>job= protection</a:t>
            </a:r>
          </a:p>
          <a:p>
            <a:pPr>
              <a:defRPr/>
            </a:pPr>
            <a:r>
              <a:rPr lang="en-US" sz="2800" smtClean="0">
                <a:cs typeface="+mn-cs"/>
              </a:rPr>
              <a:t>found in skin &amp; lining esophagus and mouth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Epithelial Tissue</a:t>
            </a: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915988" y="2362200"/>
          <a:ext cx="6854825" cy="327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lip" r:id="rId3" imgW="9676190" imgH="4628571" progId="MS_ClipArt_Gallery.2">
                  <p:embed/>
                </p:oleObj>
              </mc:Choice>
              <mc:Fallback>
                <p:oleObj name="Clip" r:id="rId3" imgW="9676190" imgH="462857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988" y="2362200"/>
                        <a:ext cx="6854825" cy="327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4" descr="11-figure_04_03e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04788"/>
            <a:ext cx="85471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7463" y="6578600"/>
            <a:ext cx="30861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562600" y="2301875"/>
            <a:ext cx="2133600" cy="1168400"/>
          </a:xfrm>
          <a:custGeom>
            <a:avLst/>
            <a:gdLst>
              <a:gd name="connsiteX0" fmla="*/ 0 w 2133600"/>
              <a:gd name="connsiteY0" fmla="*/ 0 h 1168400"/>
              <a:gd name="connsiteX1" fmla="*/ 2009775 w 2133600"/>
              <a:gd name="connsiteY1" fmla="*/ 1168400 h 1168400"/>
              <a:gd name="connsiteX2" fmla="*/ 2133600 w 2133600"/>
              <a:gd name="connsiteY2" fmla="*/ 116840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3600" h="1168400">
                <a:moveTo>
                  <a:pt x="0" y="0"/>
                </a:moveTo>
                <a:lnTo>
                  <a:pt x="2009775" y="1168400"/>
                </a:lnTo>
                <a:lnTo>
                  <a:pt x="2133600" y="116840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092700" y="2778125"/>
            <a:ext cx="2486025" cy="692150"/>
          </a:xfrm>
          <a:custGeom>
            <a:avLst/>
            <a:gdLst>
              <a:gd name="connsiteX0" fmla="*/ 0 w 2486025"/>
              <a:gd name="connsiteY0" fmla="*/ 0 h 692150"/>
              <a:gd name="connsiteX1" fmla="*/ 2486025 w 2486025"/>
              <a:gd name="connsiteY1" fmla="*/ 692150 h 69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6025" h="692150">
                <a:moveTo>
                  <a:pt x="0" y="0"/>
                </a:moveTo>
                <a:lnTo>
                  <a:pt x="2486025" y="6921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882650" y="282575"/>
            <a:ext cx="35067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Stratified </a:t>
            </a:r>
            <a:r>
              <a:rPr lang="en-US" sz="1600" dirty="0" err="1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squamous</a:t>
            </a:r>
            <a:r>
              <a:rPr lang="en-US" sz="1600" dirty="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 epithelium</a:t>
            </a: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54025" y="701675"/>
            <a:ext cx="2725738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Description:</a:t>
            </a:r>
            <a:r>
              <a:rPr lang="en-US" sz="12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 Thick membrane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composed of several cell layers;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basal cells are </a:t>
            </a:r>
            <a:r>
              <a:rPr lang="en-US" sz="1200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cuboidal</a:t>
            </a:r>
            <a:r>
              <a:rPr lang="en-US" sz="12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 or columnar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and metabolically active; surface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cells are flattened (</a:t>
            </a:r>
            <a:r>
              <a:rPr lang="en-US" sz="1200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squamous</a:t>
            </a:r>
            <a:r>
              <a:rPr lang="en-US" sz="12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); in the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keratinized type, the surface cells are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full of keratin and dead; basal cells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are active in mitosis and produce the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cells of the more superficial layers.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7721600" y="1876425"/>
            <a:ext cx="893763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Stratified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squamous</a:t>
            </a:r>
            <a:endParaRPr lang="en-US" sz="1400" b="1" dirty="0">
              <a:solidFill>
                <a:srgbClr val="231F20"/>
              </a:solidFill>
              <a:ea typeface="+mn-ea"/>
              <a:cs typeface="Arial" pitchFamily="34" charset="0"/>
            </a:endParaRP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epithelium</a:t>
            </a:r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458788" y="3703638"/>
            <a:ext cx="2276475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Function:</a:t>
            </a:r>
            <a:r>
              <a:rPr lang="en-US" sz="12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 Protects underlying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tissues in areas subjected to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abrasion.</a:t>
            </a:r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458788" y="4313238"/>
            <a:ext cx="27971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Location:</a:t>
            </a:r>
            <a:r>
              <a:rPr lang="en-US" sz="12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 </a:t>
            </a:r>
            <a:r>
              <a:rPr lang="en-US" sz="1200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Nonkeratinized</a:t>
            </a:r>
            <a:r>
              <a:rPr lang="en-US" sz="12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 type forms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the moist linings of the esophagus,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mouth, and vagina; keratinized variety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forms the epidermis of the skin, a dry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membrane.</a:t>
            </a:r>
          </a:p>
        </p:txBody>
      </p:sp>
      <p:sp>
        <p:nvSpPr>
          <p:cNvPr id="17" name="TextBox 25"/>
          <p:cNvSpPr txBox="1">
            <a:spLocks noChangeArrowheads="1"/>
          </p:cNvSpPr>
          <p:nvPr/>
        </p:nvSpPr>
        <p:spPr bwMode="auto">
          <a:xfrm>
            <a:off x="7721600" y="3340100"/>
            <a:ext cx="90805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Nuclei</a:t>
            </a:r>
          </a:p>
          <a:p>
            <a:pPr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Basement</a:t>
            </a:r>
          </a:p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membrane</a:t>
            </a:r>
          </a:p>
        </p:txBody>
      </p:sp>
      <p:sp>
        <p:nvSpPr>
          <p:cNvPr id="18" name="TextBox 28"/>
          <p:cNvSpPr txBox="1">
            <a:spLocks noChangeArrowheads="1"/>
          </p:cNvSpPr>
          <p:nvPr/>
        </p:nvSpPr>
        <p:spPr bwMode="auto">
          <a:xfrm>
            <a:off x="7721600" y="4051300"/>
            <a:ext cx="96361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Connective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tissue</a:t>
            </a:r>
          </a:p>
        </p:txBody>
      </p:sp>
      <p:sp>
        <p:nvSpPr>
          <p:cNvPr id="19" name="TextBox 30"/>
          <p:cNvSpPr txBox="1">
            <a:spLocks noChangeArrowheads="1"/>
          </p:cNvSpPr>
          <p:nvPr/>
        </p:nvSpPr>
        <p:spPr bwMode="auto">
          <a:xfrm>
            <a:off x="3646488" y="4659313"/>
            <a:ext cx="35306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Photomicrograph:</a:t>
            </a: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 Stratified </a:t>
            </a:r>
            <a:r>
              <a:rPr lang="en-US" sz="1400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squamous</a:t>
            </a:r>
            <a:endParaRPr lang="en-US" sz="1400" b="1" dirty="0">
              <a:solidFill>
                <a:srgbClr val="231F20"/>
              </a:solidFill>
              <a:ea typeface="+mn-ea"/>
              <a:cs typeface="Arial" pitchFamily="34" charset="0"/>
            </a:endParaRP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epithelium lining the esophagus (285</a:t>
            </a:r>
            <a:r>
              <a:rPr lang="en-US" sz="1400" b="1" dirty="0">
                <a:solidFill>
                  <a:prstClr val="black"/>
                </a:solidFill>
                <a:latin typeface="Symbol"/>
                <a:ea typeface="+mn-ea"/>
                <a:cs typeface="Symbol Std"/>
              </a:rPr>
              <a:t>×</a:t>
            </a: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).</a:t>
            </a:r>
          </a:p>
        </p:txBody>
      </p:sp>
      <p:grpSp>
        <p:nvGrpSpPr>
          <p:cNvPr id="49166" name="Group 23"/>
          <p:cNvGrpSpPr>
            <a:grpSpLocks/>
          </p:cNvGrpSpPr>
          <p:nvPr/>
        </p:nvGrpSpPr>
        <p:grpSpPr bwMode="auto">
          <a:xfrm>
            <a:off x="7489825" y="800100"/>
            <a:ext cx="192088" cy="2362200"/>
            <a:chOff x="7489824" y="806453"/>
            <a:chExt cx="192088" cy="2362200"/>
          </a:xfrm>
        </p:grpSpPr>
        <p:sp>
          <p:nvSpPr>
            <p:cNvPr id="22" name="Freeform 21"/>
            <p:cNvSpPr/>
            <p:nvPr/>
          </p:nvSpPr>
          <p:spPr>
            <a:xfrm rot="5400000">
              <a:off x="6357937" y="1938340"/>
              <a:ext cx="2362200" cy="98425"/>
            </a:xfrm>
            <a:custGeom>
              <a:avLst/>
              <a:gdLst>
                <a:gd name="connsiteX0" fmla="*/ 926306 w 926306"/>
                <a:gd name="connsiteY0" fmla="*/ 138112 h 140494"/>
                <a:gd name="connsiteX1" fmla="*/ 926306 w 926306"/>
                <a:gd name="connsiteY1" fmla="*/ 0 h 140494"/>
                <a:gd name="connsiteX2" fmla="*/ 0 w 926306"/>
                <a:gd name="connsiteY2" fmla="*/ 0 h 140494"/>
                <a:gd name="connsiteX3" fmla="*/ 0 w 926306"/>
                <a:gd name="connsiteY3" fmla="*/ 140494 h 14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6306" h="140494">
                  <a:moveTo>
                    <a:pt x="926306" y="138112"/>
                  </a:moveTo>
                  <a:lnTo>
                    <a:pt x="926306" y="0"/>
                  </a:lnTo>
                  <a:lnTo>
                    <a:pt x="0" y="0"/>
                  </a:lnTo>
                  <a:lnTo>
                    <a:pt x="0" y="140494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5400000">
              <a:off x="7633493" y="1935959"/>
              <a:ext cx="0" cy="96838"/>
            </a:xfrm>
            <a:custGeom>
              <a:avLst/>
              <a:gdLst>
                <a:gd name="connsiteX0" fmla="*/ 0 w 0"/>
                <a:gd name="connsiteY0" fmla="*/ 0 h 138112"/>
                <a:gd name="connsiteX1" fmla="*/ 0 w 0"/>
                <a:gd name="connsiteY1" fmla="*/ 138112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8112">
                  <a:moveTo>
                    <a:pt x="0" y="0"/>
                  </a:moveTo>
                  <a:lnTo>
                    <a:pt x="0" y="138112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8" name="Freeform 27"/>
          <p:cNvSpPr/>
          <p:nvPr/>
        </p:nvSpPr>
        <p:spPr>
          <a:xfrm>
            <a:off x="6781800" y="4156075"/>
            <a:ext cx="908050" cy="117475"/>
          </a:xfrm>
          <a:custGeom>
            <a:avLst/>
            <a:gdLst>
              <a:gd name="connsiteX0" fmla="*/ 0 w 908050"/>
              <a:gd name="connsiteY0" fmla="*/ 117475 h 117475"/>
              <a:gd name="connsiteX1" fmla="*/ 742950 w 908050"/>
              <a:gd name="connsiteY1" fmla="*/ 0 h 117475"/>
              <a:gd name="connsiteX2" fmla="*/ 908050 w 908050"/>
              <a:gd name="connsiteY2" fmla="*/ 0 h 1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8050" h="117475">
                <a:moveTo>
                  <a:pt x="0" y="117475"/>
                </a:moveTo>
                <a:lnTo>
                  <a:pt x="742950" y="0"/>
                </a:lnTo>
                <a:lnTo>
                  <a:pt x="90805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6403975" y="3695700"/>
            <a:ext cx="1292225" cy="136525"/>
          </a:xfrm>
          <a:custGeom>
            <a:avLst/>
            <a:gdLst>
              <a:gd name="connsiteX0" fmla="*/ 0 w 1292225"/>
              <a:gd name="connsiteY0" fmla="*/ 136525 h 136525"/>
              <a:gd name="connsiteX1" fmla="*/ 1133475 w 1292225"/>
              <a:gd name="connsiteY1" fmla="*/ 0 h 136525"/>
              <a:gd name="connsiteX2" fmla="*/ 1292225 w 1292225"/>
              <a:gd name="connsiteY2" fmla="*/ 0 h 13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2225" h="136525">
                <a:moveTo>
                  <a:pt x="0" y="136525"/>
                </a:moveTo>
                <a:lnTo>
                  <a:pt x="1133475" y="0"/>
                </a:lnTo>
                <a:lnTo>
                  <a:pt x="1292225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91440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sz="4000">
                <a:latin typeface="Times New Roman" charset="0"/>
                <a:ea typeface="ＭＳ Ｐゴシック" charset="0"/>
              </a:rPr>
              <a:t>Stratified Cuboidal</a:t>
            </a:r>
          </a:p>
        </p:txBody>
      </p:sp>
      <p:sp>
        <p:nvSpPr>
          <p:cNvPr id="29698" name="Rectangle 5"/>
          <p:cNvSpPr>
            <a:spLocks noGrp="1" noChangeArrowheads="1"/>
          </p:cNvSpPr>
          <p:nvPr>
            <p:ph idx="1"/>
          </p:nvPr>
        </p:nvSpPr>
        <p:spPr>
          <a:xfrm>
            <a:off x="5181600" y="1828800"/>
            <a:ext cx="3810000" cy="4191000"/>
          </a:xfrm>
        </p:spPr>
        <p:txBody>
          <a:bodyPr/>
          <a:lstStyle/>
          <a:p>
            <a:pPr lvl="1">
              <a:spcBef>
                <a:spcPts val="400"/>
              </a:spcBef>
              <a:defRPr/>
            </a:pPr>
            <a:r>
              <a:rPr lang="en-US" altLang="en-US" sz="2400" b="1" dirty="0" smtClean="0"/>
              <a:t>Stratified cuboidal epithelium</a:t>
            </a:r>
            <a:r>
              <a:rPr lang="en-US" altLang="en-US" sz="2400" dirty="0" smtClean="0"/>
              <a:t> </a:t>
            </a:r>
          </a:p>
          <a:p>
            <a:pPr lvl="2">
              <a:spcBef>
                <a:spcPts val="400"/>
              </a:spcBef>
              <a:defRPr/>
            </a:pPr>
            <a:r>
              <a:rPr lang="en-US" altLang="en-US" dirty="0" smtClean="0"/>
              <a:t>Quite rare</a:t>
            </a:r>
          </a:p>
          <a:p>
            <a:pPr lvl="2">
              <a:spcBef>
                <a:spcPts val="400"/>
              </a:spcBef>
              <a:defRPr/>
            </a:pPr>
            <a:r>
              <a:rPr lang="en-US" altLang="en-US" dirty="0" smtClean="0"/>
              <a:t>Found in some sweat and mammary glands</a:t>
            </a:r>
          </a:p>
          <a:p>
            <a:pPr lvl="2">
              <a:spcBef>
                <a:spcPts val="400"/>
              </a:spcBef>
              <a:defRPr/>
            </a:pPr>
            <a:r>
              <a:rPr lang="en-US" altLang="en-US" dirty="0" smtClean="0"/>
              <a:t>Typically only two cell layers thick</a:t>
            </a:r>
          </a:p>
          <a:p>
            <a:pPr marL="457200" lvl="1" indent="0">
              <a:spcBef>
                <a:spcPts val="400"/>
              </a:spcBef>
              <a:buFontTx/>
              <a:buNone/>
              <a:defRPr/>
            </a:pPr>
            <a:endParaRPr lang="en-US" altLang="en-US" sz="2000" dirty="0" smtClean="0"/>
          </a:p>
        </p:txBody>
      </p:sp>
      <p:sp>
        <p:nvSpPr>
          <p:cNvPr id="5120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30861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GB"/>
          </a:p>
        </p:txBody>
      </p:sp>
      <p:pic>
        <p:nvPicPr>
          <p:cNvPr id="51204" name="Picture 1" descr="Screen Shot 2016-01-11 at 1.26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525780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Stratified Columnar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2514600" cy="41148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cs typeface="+mn-cs"/>
              </a:rPr>
              <a:t>RARE- basal are cuboidal, upper are columnar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job= protect &amp; secrete</a:t>
            </a:r>
          </a:p>
          <a:p>
            <a:pPr>
              <a:defRPr/>
            </a:pPr>
            <a:r>
              <a:rPr lang="en-US" sz="2400" dirty="0" smtClean="0">
                <a:cs typeface="+mn-cs"/>
              </a:rPr>
              <a:t>found lining male reproductive tract</a:t>
            </a:r>
          </a:p>
        </p:txBody>
      </p:sp>
      <p:pic>
        <p:nvPicPr>
          <p:cNvPr id="52227" name="Picture 1" descr="Screen Shot 2016-01-11 at 1.23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28800"/>
            <a:ext cx="5967413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3600" dirty="0" smtClean="0">
                <a:cs typeface="+mj-cs"/>
              </a:rPr>
              <a:t>Stratified epithelial tissues (cont.)</a:t>
            </a:r>
            <a:br>
              <a:rPr lang="en-US" altLang="en-US" sz="3600" dirty="0" smtClean="0">
                <a:cs typeface="+mj-cs"/>
              </a:rPr>
            </a:br>
            <a:endParaRPr lang="en-US" dirty="0">
              <a:cs typeface="+mj-cs"/>
            </a:endParaRPr>
          </a:p>
        </p:txBody>
      </p:sp>
      <p:sp>
        <p:nvSpPr>
          <p:cNvPr id="29698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677988"/>
            <a:ext cx="7772400" cy="4494212"/>
          </a:xfrm>
        </p:spPr>
        <p:txBody>
          <a:bodyPr/>
          <a:lstStyle/>
          <a:p>
            <a:pPr lvl="1">
              <a:spcBef>
                <a:spcPts val="400"/>
              </a:spcBef>
              <a:defRPr/>
            </a:pPr>
            <a:r>
              <a:rPr lang="en-US" altLang="en-US" sz="2400" b="1" dirty="0" smtClean="0"/>
              <a:t>Stratified columnar epithelium</a:t>
            </a:r>
          </a:p>
          <a:p>
            <a:pPr lvl="2">
              <a:spcBef>
                <a:spcPts val="400"/>
              </a:spcBef>
              <a:defRPr/>
            </a:pPr>
            <a:r>
              <a:rPr lang="en-US" altLang="en-US" sz="2000" dirty="0" smtClean="0"/>
              <a:t>Also very limited distribution in body</a:t>
            </a:r>
          </a:p>
          <a:p>
            <a:pPr lvl="2">
              <a:spcBef>
                <a:spcPts val="400"/>
              </a:spcBef>
              <a:defRPr/>
            </a:pPr>
            <a:r>
              <a:rPr lang="en-US" altLang="en-US" sz="2000" dirty="0" smtClean="0"/>
              <a:t>Small amounts found in pharynx, in male urethra, and lining some glandular ducts</a:t>
            </a:r>
          </a:p>
          <a:p>
            <a:pPr lvl="2">
              <a:spcBef>
                <a:spcPts val="400"/>
              </a:spcBef>
              <a:defRPr/>
            </a:pPr>
            <a:r>
              <a:rPr lang="en-US" altLang="en-US" sz="2000" dirty="0" smtClean="0"/>
              <a:t>Usually occurs at transition areas between two other types of epithelia</a:t>
            </a:r>
          </a:p>
          <a:p>
            <a:pPr lvl="2">
              <a:spcBef>
                <a:spcPts val="400"/>
              </a:spcBef>
              <a:defRPr/>
            </a:pPr>
            <a:r>
              <a:rPr lang="en-US" altLang="en-US" sz="2000" dirty="0" smtClean="0"/>
              <a:t>Only apical layer is columnar</a:t>
            </a:r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30861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Transitional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4572000"/>
            <a:ext cx="7772400" cy="18288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n-cs"/>
              </a:rPr>
              <a:t>Surface cells are large and rounded</a:t>
            </a:r>
          </a:p>
          <a:p>
            <a:pPr>
              <a:defRPr/>
            </a:pPr>
            <a:r>
              <a:rPr lang="en-US" sz="2800" dirty="0" smtClean="0">
                <a:cs typeface="+mn-cs"/>
              </a:rPr>
              <a:t>job= stretches </a:t>
            </a:r>
          </a:p>
          <a:p>
            <a:pPr>
              <a:defRPr/>
            </a:pPr>
            <a:r>
              <a:rPr lang="en-US" sz="2800" dirty="0" smtClean="0">
                <a:cs typeface="+mn-cs"/>
              </a:rPr>
              <a:t>found lining urinary organs</a:t>
            </a:r>
          </a:p>
        </p:txBody>
      </p:sp>
      <p:pic>
        <p:nvPicPr>
          <p:cNvPr id="54275" name="Picture 1" descr="Screen Shot 2016-01-11 at 1.31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0866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en-US" dirty="0">
              <a:cs typeface="+mj-cs"/>
            </a:endParaRPr>
          </a:p>
        </p:txBody>
      </p:sp>
      <p:sp>
        <p:nvSpPr>
          <p:cNvPr id="30722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cs typeface="+mn-cs"/>
              </a:rPr>
              <a:t>Transitional epithelium</a:t>
            </a:r>
          </a:p>
          <a:p>
            <a:pPr lvl="2">
              <a:defRPr/>
            </a:pPr>
            <a:r>
              <a:rPr lang="en-US" altLang="en-US" dirty="0" smtClean="0"/>
              <a:t>Forms lining of hollow urinary organs </a:t>
            </a:r>
          </a:p>
          <a:p>
            <a:pPr lvl="3">
              <a:defRPr/>
            </a:pPr>
            <a:r>
              <a:rPr lang="en-US" altLang="en-US" dirty="0" smtClean="0"/>
              <a:t>Found in bladder, ureters, and urethra</a:t>
            </a:r>
          </a:p>
          <a:p>
            <a:pPr lvl="2">
              <a:defRPr/>
            </a:pPr>
            <a:r>
              <a:rPr lang="en-US" altLang="en-US" dirty="0" smtClean="0"/>
              <a:t>Basal layer cells are cuboidal or columnar</a:t>
            </a:r>
          </a:p>
          <a:p>
            <a:pPr lvl="2">
              <a:defRPr/>
            </a:pPr>
            <a:r>
              <a:rPr lang="en-US" altLang="en-US" dirty="0" smtClean="0"/>
              <a:t>Ability of cells to change shape when stretched allows for increased flow of urine and, in the case of bladder, more storage space</a:t>
            </a:r>
          </a:p>
        </p:txBody>
      </p:sp>
      <p:sp>
        <p:nvSpPr>
          <p:cNvPr id="55299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30861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2" descr="12-figure_04_03f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04788"/>
            <a:ext cx="85471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-82312" y="6533080"/>
            <a:ext cx="30861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822325" y="273050"/>
            <a:ext cx="2590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Arial Black" pitchFamily="34" charset="0"/>
                <a:ea typeface="+mn-ea"/>
                <a:cs typeface="Arial" pitchFamily="34" charset="0"/>
              </a:rPr>
              <a:t>Transitional epithelium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90538" y="681038"/>
            <a:ext cx="2619375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Description:</a:t>
            </a: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 Resembles both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stratified </a:t>
            </a:r>
            <a:r>
              <a:rPr lang="en-US" sz="1400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squamous</a:t>
            </a: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 and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stratified </a:t>
            </a:r>
            <a:r>
              <a:rPr lang="en-US" sz="1400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cuboidal</a:t>
            </a: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; basal cells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cuboidal</a:t>
            </a: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 or columnar; surface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cells dome shaped or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squamouslike</a:t>
            </a: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, depending on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degree of organ stretch.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7629525" y="2892425"/>
            <a:ext cx="10033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Transitional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epithelium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490538" y="3952875"/>
            <a:ext cx="263366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Function:</a:t>
            </a: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 Stretches readily,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permits stored urine to distend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urinary organ.</a:t>
            </a:r>
          </a:p>
        </p:txBody>
      </p:sp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490538" y="4624388"/>
            <a:ext cx="26924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Location:</a:t>
            </a: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 Lines the </a:t>
            </a:r>
            <a:r>
              <a:rPr lang="en-US" sz="1400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ureters</a:t>
            </a: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,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bladder, and part of the urethra.</a:t>
            </a: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7623175" y="3995738"/>
            <a:ext cx="90805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Basement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membrane</a:t>
            </a:r>
          </a:p>
        </p:txBody>
      </p:sp>
      <p:sp>
        <p:nvSpPr>
          <p:cNvPr id="16" name="TextBox 21"/>
          <p:cNvSpPr txBox="1">
            <a:spLocks noChangeArrowheads="1"/>
          </p:cNvSpPr>
          <p:nvPr/>
        </p:nvSpPr>
        <p:spPr bwMode="auto">
          <a:xfrm>
            <a:off x="3598863" y="4651375"/>
            <a:ext cx="3757612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Photomicrograph:</a:t>
            </a: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 Transitional epithelium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lining the bladder, relaxed state (360</a:t>
            </a:r>
            <a:r>
              <a:rPr lang="en-US" sz="1400" b="1" dirty="0">
                <a:solidFill>
                  <a:prstClr val="black"/>
                </a:solidFill>
                <a:latin typeface="Symbol"/>
                <a:ea typeface="+mn-ea"/>
                <a:cs typeface="Symbol Std"/>
              </a:rPr>
              <a:t>×</a:t>
            </a: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); note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the bulbous, or rounded, appearance of the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cells at the surface; these cells flatten and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elongate when the bladder fills with urine.</a:t>
            </a:r>
          </a:p>
        </p:txBody>
      </p:sp>
      <p:sp>
        <p:nvSpPr>
          <p:cNvPr id="17" name="TextBox 26"/>
          <p:cNvSpPr txBox="1">
            <a:spLocks noChangeArrowheads="1"/>
          </p:cNvSpPr>
          <p:nvPr/>
        </p:nvSpPr>
        <p:spPr bwMode="auto">
          <a:xfrm>
            <a:off x="7629525" y="4502150"/>
            <a:ext cx="96361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Connective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tissue</a:t>
            </a:r>
          </a:p>
        </p:txBody>
      </p:sp>
      <p:grpSp>
        <p:nvGrpSpPr>
          <p:cNvPr id="56332" name="Group 21"/>
          <p:cNvGrpSpPr>
            <a:grpSpLocks/>
          </p:cNvGrpSpPr>
          <p:nvPr/>
        </p:nvGrpSpPr>
        <p:grpSpPr bwMode="auto">
          <a:xfrm>
            <a:off x="7346950" y="2076450"/>
            <a:ext cx="254000" cy="1943100"/>
            <a:chOff x="7346948" y="2076449"/>
            <a:chExt cx="254001" cy="1943103"/>
          </a:xfrm>
        </p:grpSpPr>
        <p:sp>
          <p:nvSpPr>
            <p:cNvPr id="20" name="Freeform 19"/>
            <p:cNvSpPr/>
            <p:nvPr/>
          </p:nvSpPr>
          <p:spPr>
            <a:xfrm rot="5400000">
              <a:off x="6426991" y="2996406"/>
              <a:ext cx="1943103" cy="103188"/>
            </a:xfrm>
            <a:custGeom>
              <a:avLst/>
              <a:gdLst>
                <a:gd name="connsiteX0" fmla="*/ 926306 w 926306"/>
                <a:gd name="connsiteY0" fmla="*/ 138112 h 140494"/>
                <a:gd name="connsiteX1" fmla="*/ 926306 w 926306"/>
                <a:gd name="connsiteY1" fmla="*/ 0 h 140494"/>
                <a:gd name="connsiteX2" fmla="*/ 0 w 926306"/>
                <a:gd name="connsiteY2" fmla="*/ 0 h 140494"/>
                <a:gd name="connsiteX3" fmla="*/ 0 w 926306"/>
                <a:gd name="connsiteY3" fmla="*/ 140494 h 14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6306" h="140494">
                  <a:moveTo>
                    <a:pt x="926306" y="138112"/>
                  </a:moveTo>
                  <a:lnTo>
                    <a:pt x="926306" y="0"/>
                  </a:lnTo>
                  <a:lnTo>
                    <a:pt x="0" y="0"/>
                  </a:lnTo>
                  <a:lnTo>
                    <a:pt x="0" y="140494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 rot="5400000" flipH="1">
              <a:off x="7491412" y="2881312"/>
              <a:ext cx="69850" cy="149226"/>
            </a:xfrm>
            <a:custGeom>
              <a:avLst/>
              <a:gdLst>
                <a:gd name="connsiteX0" fmla="*/ 0 w 0"/>
                <a:gd name="connsiteY0" fmla="*/ 0 h 138112"/>
                <a:gd name="connsiteX1" fmla="*/ 0 w 0"/>
                <a:gd name="connsiteY1" fmla="*/ 138112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8112">
                  <a:moveTo>
                    <a:pt x="0" y="0"/>
                  </a:moveTo>
                  <a:lnTo>
                    <a:pt x="0" y="138112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" name="Freeform 18"/>
          <p:cNvSpPr/>
          <p:nvPr/>
        </p:nvSpPr>
        <p:spPr>
          <a:xfrm>
            <a:off x="6896100" y="3825875"/>
            <a:ext cx="692150" cy="269875"/>
          </a:xfrm>
          <a:custGeom>
            <a:avLst/>
            <a:gdLst>
              <a:gd name="connsiteX0" fmla="*/ 0 w 692150"/>
              <a:gd name="connsiteY0" fmla="*/ 0 h 269875"/>
              <a:gd name="connsiteX1" fmla="*/ 393700 w 692150"/>
              <a:gd name="connsiteY1" fmla="*/ 269875 h 269875"/>
              <a:gd name="connsiteX2" fmla="*/ 692150 w 692150"/>
              <a:gd name="connsiteY2" fmla="*/ 269875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2150" h="269875">
                <a:moveTo>
                  <a:pt x="0" y="0"/>
                </a:moveTo>
                <a:lnTo>
                  <a:pt x="393700" y="269875"/>
                </a:lnTo>
                <a:lnTo>
                  <a:pt x="692150" y="26987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7010400" y="4378325"/>
            <a:ext cx="577850" cy="212725"/>
          </a:xfrm>
          <a:custGeom>
            <a:avLst/>
            <a:gdLst>
              <a:gd name="connsiteX0" fmla="*/ 0 w 577850"/>
              <a:gd name="connsiteY0" fmla="*/ 0 h 212725"/>
              <a:gd name="connsiteX1" fmla="*/ 298450 w 577850"/>
              <a:gd name="connsiteY1" fmla="*/ 212725 h 212725"/>
              <a:gd name="connsiteX2" fmla="*/ 577850 w 577850"/>
              <a:gd name="connsiteY2" fmla="*/ 212725 h 21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7850" h="212725">
                <a:moveTo>
                  <a:pt x="0" y="0"/>
                </a:moveTo>
                <a:lnTo>
                  <a:pt x="298450" y="212725"/>
                </a:lnTo>
                <a:lnTo>
                  <a:pt x="577850" y="21272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Glandular Epithelia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58371" name="Picture 3" descr="Screen Shot 2016-01-11 at 1.36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24275"/>
            <a:ext cx="72390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Glandular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3962400" cy="41148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n-cs"/>
              </a:rPr>
              <a:t>Single or layered</a:t>
            </a:r>
          </a:p>
          <a:p>
            <a:pPr>
              <a:defRPr/>
            </a:pPr>
            <a:r>
              <a:rPr lang="en-US" sz="2800" dirty="0" smtClean="0">
                <a:cs typeface="+mn-cs"/>
              </a:rPr>
              <a:t>job= secretes to surface of body (exocrine; has duct) or to bloodstream (endocrine; has no duct)</a:t>
            </a:r>
          </a:p>
          <a:p>
            <a:pPr>
              <a:defRPr/>
            </a:pPr>
            <a:r>
              <a:rPr lang="en-US" sz="2800" dirty="0" smtClean="0">
                <a:cs typeface="+mn-cs"/>
              </a:rPr>
              <a:t>found all over body</a:t>
            </a:r>
          </a:p>
        </p:txBody>
      </p:sp>
      <p:pic>
        <p:nvPicPr>
          <p:cNvPr id="59395" name="Picture 1" descr="Screen Shot 2016-01-11 at 1.40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0"/>
            <a:ext cx="3594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cs typeface="+mj-cs"/>
              </a:rPr>
              <a:t>Glandular Epithelia 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pPr>
              <a:defRPr/>
            </a:pPr>
            <a:r>
              <a:rPr lang="en-US" altLang="en-US" sz="2800" b="1" dirty="0" smtClean="0">
                <a:cs typeface="+mn-cs"/>
              </a:rPr>
              <a:t>Gland</a:t>
            </a:r>
          </a:p>
          <a:p>
            <a:pPr lvl="1">
              <a:defRPr/>
            </a:pPr>
            <a:r>
              <a:rPr lang="en-US" altLang="en-US" sz="2400" dirty="0" smtClean="0"/>
              <a:t>One or more cells that makes and secretes an aqueous fluid called a </a:t>
            </a:r>
            <a:r>
              <a:rPr lang="en-US" altLang="en-US" sz="2400" b="1" dirty="0" smtClean="0"/>
              <a:t>secretion</a:t>
            </a:r>
          </a:p>
          <a:p>
            <a:pPr>
              <a:defRPr/>
            </a:pPr>
            <a:r>
              <a:rPr lang="en-US" altLang="en-US" sz="2800" dirty="0" smtClean="0">
                <a:cs typeface="+mn-cs"/>
              </a:rPr>
              <a:t>Classified by:</a:t>
            </a:r>
          </a:p>
          <a:p>
            <a:pPr lvl="1">
              <a:defRPr/>
            </a:pPr>
            <a:r>
              <a:rPr lang="en-US" altLang="en-US" sz="2400" dirty="0" smtClean="0"/>
              <a:t>Site of product release:</a:t>
            </a:r>
          </a:p>
          <a:p>
            <a:pPr lvl="2">
              <a:defRPr/>
            </a:pPr>
            <a:r>
              <a:rPr lang="en-US" altLang="en-US" sz="2000" b="1" u="sng" dirty="0" smtClean="0"/>
              <a:t>Endocrine</a:t>
            </a:r>
            <a:r>
              <a:rPr lang="en-US" altLang="en-US" sz="2000" u="sng" dirty="0" smtClean="0"/>
              <a:t>: </a:t>
            </a:r>
            <a:r>
              <a:rPr lang="en-US" altLang="en-US" sz="2000" dirty="0" smtClean="0"/>
              <a:t>internally secreting (example: hormones)</a:t>
            </a:r>
          </a:p>
          <a:p>
            <a:pPr lvl="2">
              <a:defRPr/>
            </a:pPr>
            <a:r>
              <a:rPr lang="en-US" altLang="en-US" sz="2000" b="1" u="sng" dirty="0" smtClean="0"/>
              <a:t>Exocrine</a:t>
            </a:r>
            <a:r>
              <a:rPr lang="en-US" altLang="en-US" sz="2000" dirty="0" smtClean="0"/>
              <a:t>: externally secreting (example: sweat)</a:t>
            </a:r>
          </a:p>
          <a:p>
            <a:pPr lvl="1">
              <a:defRPr/>
            </a:pPr>
            <a:r>
              <a:rPr lang="en-US" altLang="en-US" sz="2400" dirty="0" smtClean="0"/>
              <a:t>Relative number of cells forming the gland</a:t>
            </a:r>
          </a:p>
          <a:p>
            <a:pPr lvl="2">
              <a:defRPr/>
            </a:pPr>
            <a:r>
              <a:rPr lang="en-US" altLang="en-US" sz="2000" dirty="0" smtClean="0"/>
              <a:t>Unicellular (example: goblet cells) or multicellular (example: salivary)</a:t>
            </a:r>
          </a:p>
        </p:txBody>
      </p:sp>
      <p:sp>
        <p:nvSpPr>
          <p:cNvPr id="60419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30861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38100" y="152400"/>
            <a:ext cx="9144000" cy="584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cs typeface="+mj-cs"/>
              </a:rPr>
              <a:t>Epithelial Tissue</a:t>
            </a:r>
            <a:endParaRPr lang="en-US" dirty="0">
              <a:cs typeface="+mj-cs"/>
            </a:endParaRPr>
          </a:p>
        </p:txBody>
      </p:sp>
      <p:sp>
        <p:nvSpPr>
          <p:cNvPr id="8194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b="1" dirty="0" smtClean="0">
                <a:cs typeface="+mn-cs"/>
              </a:rPr>
              <a:t>Epithelial</a:t>
            </a:r>
            <a:r>
              <a:rPr lang="en-US" altLang="en-US" dirty="0" smtClean="0">
                <a:cs typeface="+mn-cs"/>
              </a:rPr>
              <a:t> </a:t>
            </a:r>
            <a:r>
              <a:rPr lang="en-US" altLang="en-US" b="1" dirty="0" smtClean="0">
                <a:cs typeface="+mn-cs"/>
              </a:rPr>
              <a:t>tissue</a:t>
            </a:r>
            <a:r>
              <a:rPr lang="en-US" altLang="en-US" dirty="0" smtClean="0">
                <a:cs typeface="+mn-cs"/>
              </a:rPr>
              <a:t> (</a:t>
            </a:r>
            <a:r>
              <a:rPr lang="en-US" altLang="en-US" b="1" dirty="0" smtClean="0">
                <a:cs typeface="+mn-cs"/>
              </a:rPr>
              <a:t>epithelium</a:t>
            </a:r>
            <a:r>
              <a:rPr lang="en-US" altLang="en-US" dirty="0" smtClean="0">
                <a:cs typeface="+mn-cs"/>
              </a:rPr>
              <a:t>) is a sheet of cells that covers body surfaces or cavities</a:t>
            </a:r>
          </a:p>
          <a:p>
            <a:pPr>
              <a:defRPr/>
            </a:pPr>
            <a:r>
              <a:rPr lang="en-US" altLang="en-US" dirty="0" smtClean="0">
                <a:cs typeface="+mn-cs"/>
              </a:rPr>
              <a:t>Two main forms:</a:t>
            </a:r>
          </a:p>
          <a:p>
            <a:pPr lvl="1">
              <a:defRPr/>
            </a:pPr>
            <a:r>
              <a:rPr lang="en-US" altLang="en-US" i="1" dirty="0" smtClean="0"/>
              <a:t>Covering and lining epithelia</a:t>
            </a:r>
          </a:p>
          <a:p>
            <a:pPr lvl="2">
              <a:defRPr/>
            </a:pPr>
            <a:r>
              <a:rPr lang="en-US" altLang="en-US" dirty="0" smtClean="0"/>
              <a:t>On external and internal surfaces (example: skin)</a:t>
            </a:r>
          </a:p>
          <a:p>
            <a:pPr lvl="1">
              <a:defRPr/>
            </a:pPr>
            <a:r>
              <a:rPr lang="en-US" altLang="en-US" i="1" dirty="0" smtClean="0"/>
              <a:t>Glandular epithelia</a:t>
            </a:r>
          </a:p>
          <a:p>
            <a:pPr lvl="2">
              <a:defRPr/>
            </a:pPr>
            <a:r>
              <a:rPr lang="en-US" altLang="en-US" dirty="0" smtClean="0"/>
              <a:t>Secretory tissue in glands (example: salivary glands)</a:t>
            </a:r>
          </a:p>
          <a:p>
            <a:pPr>
              <a:defRPr/>
            </a:pPr>
            <a:r>
              <a:rPr lang="en-US" altLang="en-US" dirty="0" smtClean="0">
                <a:cs typeface="+mn-cs"/>
              </a:rPr>
              <a:t>Main functions: protection, absorption, filtration, excretion, secretion, and sensory reception</a:t>
            </a:r>
          </a:p>
        </p:txBody>
      </p:sp>
      <p:sp>
        <p:nvSpPr>
          <p:cNvPr id="7171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152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609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Times New Roman" charset="0"/>
                <a:ea typeface="ＭＳ Ｐゴシック" charset="0"/>
              </a:rPr>
              <a:t>Endocrine Glands</a:t>
            </a:r>
          </a:p>
        </p:txBody>
      </p:sp>
      <p:sp>
        <p:nvSpPr>
          <p:cNvPr id="33794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49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b="1" dirty="0" smtClean="0">
                <a:cs typeface="+mn-cs"/>
              </a:rPr>
              <a:t>Endocrine glands </a:t>
            </a:r>
          </a:p>
          <a:p>
            <a:pPr lvl="1">
              <a:defRPr/>
            </a:pPr>
            <a:r>
              <a:rPr lang="en-US" altLang="en-US" dirty="0" smtClean="0"/>
              <a:t>Ductless glands</a:t>
            </a:r>
          </a:p>
          <a:p>
            <a:pPr lvl="2">
              <a:defRPr/>
            </a:pPr>
            <a:r>
              <a:rPr lang="en-US" altLang="en-US" dirty="0" smtClean="0"/>
              <a:t>Secretions are not released into a duct; are released into surrounding interstitial fluid, which is picked up by circulatory system</a:t>
            </a:r>
          </a:p>
          <a:p>
            <a:pPr lvl="1">
              <a:defRPr/>
            </a:pPr>
            <a:r>
              <a:rPr lang="en-US" altLang="en-US" dirty="0" smtClean="0"/>
              <a:t>Secrete (by exocytosis) </a:t>
            </a:r>
            <a:r>
              <a:rPr lang="en-US" altLang="en-US" b="1" dirty="0" smtClean="0"/>
              <a:t>hormones</a:t>
            </a:r>
            <a:r>
              <a:rPr lang="en-US" altLang="en-US" dirty="0" smtClean="0"/>
              <a:t>, messenger chemicals that travel through lymph or blood to their specific target organs</a:t>
            </a:r>
          </a:p>
          <a:p>
            <a:pPr lvl="1">
              <a:defRPr/>
            </a:pPr>
            <a:r>
              <a:rPr lang="en-US" altLang="en-US" dirty="0" smtClean="0"/>
              <a:t>Target organs respond in some characteristic way</a:t>
            </a:r>
          </a:p>
        </p:txBody>
      </p:sp>
      <p:sp>
        <p:nvSpPr>
          <p:cNvPr id="6144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30861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imes New Roman" charset="0"/>
                <a:ea typeface="ＭＳ Ｐゴシック" charset="0"/>
              </a:rPr>
              <a:t>Exocrine Glands</a:t>
            </a:r>
          </a:p>
        </p:txBody>
      </p:sp>
      <p:sp>
        <p:nvSpPr>
          <p:cNvPr id="34818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altLang="en-US" sz="2800" b="1" dirty="0" smtClean="0">
                <a:cs typeface="+mn-cs"/>
              </a:rPr>
              <a:t>Exocrine glands</a:t>
            </a:r>
          </a:p>
          <a:p>
            <a:pPr lvl="1">
              <a:defRPr/>
            </a:pPr>
            <a:r>
              <a:rPr lang="en-US" altLang="en-US" sz="2400" dirty="0" smtClean="0"/>
              <a:t>Secretions are released onto body surfaces, such as skin, or into body cavities</a:t>
            </a:r>
          </a:p>
          <a:p>
            <a:pPr lvl="1">
              <a:defRPr/>
            </a:pPr>
            <a:r>
              <a:rPr lang="en-US" altLang="en-US" sz="2400" dirty="0" smtClean="0"/>
              <a:t>More numerous than endocrine glands</a:t>
            </a:r>
          </a:p>
          <a:p>
            <a:pPr lvl="1">
              <a:defRPr/>
            </a:pPr>
            <a:r>
              <a:rPr lang="en-US" altLang="en-US" sz="2400" dirty="0" smtClean="0"/>
              <a:t>Secrete products into ducts</a:t>
            </a:r>
          </a:p>
          <a:p>
            <a:pPr lvl="1">
              <a:defRPr/>
            </a:pPr>
            <a:r>
              <a:rPr lang="en-US" altLang="en-US" sz="2400" dirty="0" smtClean="0"/>
              <a:t>Examples include mucous, sweat, oil, and salivary glands</a:t>
            </a:r>
          </a:p>
          <a:p>
            <a:pPr lvl="1">
              <a:defRPr/>
            </a:pPr>
            <a:r>
              <a:rPr lang="en-US" altLang="en-US" sz="2400" dirty="0" smtClean="0"/>
              <a:t>Can be:</a:t>
            </a:r>
          </a:p>
          <a:p>
            <a:pPr lvl="2">
              <a:defRPr/>
            </a:pPr>
            <a:r>
              <a:rPr lang="en-US" altLang="en-US" sz="2000" dirty="0" smtClean="0"/>
              <a:t>Unicellular</a:t>
            </a:r>
          </a:p>
          <a:p>
            <a:pPr lvl="2">
              <a:defRPr/>
            </a:pPr>
            <a:r>
              <a:rPr lang="en-US" altLang="en-US" sz="2000" dirty="0" smtClean="0"/>
              <a:t>Multicellular</a:t>
            </a:r>
          </a:p>
        </p:txBody>
      </p:sp>
      <p:sp>
        <p:nvSpPr>
          <p:cNvPr id="6246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30861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imes New Roman" charset="0"/>
                <a:ea typeface="ＭＳ Ｐゴシック" charset="0"/>
              </a:rPr>
              <a:t>Exocrine Glands (cont.)</a:t>
            </a:r>
          </a:p>
        </p:txBody>
      </p:sp>
      <p:sp>
        <p:nvSpPr>
          <p:cNvPr id="35842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 smtClean="0">
                <a:cs typeface="+mn-cs"/>
              </a:rPr>
              <a:t>Unicellular exocrine glands</a:t>
            </a:r>
          </a:p>
          <a:p>
            <a:pPr lvl="1">
              <a:defRPr/>
            </a:pPr>
            <a:r>
              <a:rPr lang="en-US" altLang="en-US" dirty="0" smtClean="0"/>
              <a:t>The only important unicellular glands are </a:t>
            </a:r>
            <a:r>
              <a:rPr lang="en-US" altLang="en-US" b="1" dirty="0" smtClean="0"/>
              <a:t>mucous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cells</a:t>
            </a:r>
            <a:r>
              <a:rPr lang="en-US" altLang="en-US" dirty="0" smtClean="0"/>
              <a:t> and </a:t>
            </a:r>
            <a:r>
              <a:rPr lang="en-US" altLang="en-US" b="1" dirty="0" smtClean="0"/>
              <a:t>goblet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cells</a:t>
            </a:r>
          </a:p>
          <a:p>
            <a:pPr lvl="1">
              <a:defRPr/>
            </a:pPr>
            <a:r>
              <a:rPr lang="en-US" altLang="en-US" dirty="0" smtClean="0"/>
              <a:t>Found in epithelial linings of intestinal and respiratory tracts</a:t>
            </a:r>
          </a:p>
          <a:p>
            <a:pPr lvl="1">
              <a:defRPr/>
            </a:pPr>
            <a:r>
              <a:rPr lang="en-US" altLang="en-US" dirty="0" smtClean="0"/>
              <a:t>All produce </a:t>
            </a:r>
            <a:r>
              <a:rPr lang="en-US" altLang="en-US" b="1" dirty="0" err="1" smtClean="0"/>
              <a:t>mucin</a:t>
            </a:r>
            <a:r>
              <a:rPr lang="en-US" altLang="en-US" dirty="0" smtClean="0"/>
              <a:t>, a sugar-protein that can dissolve in water to form mucus, a slimy protective, lubricating coating</a:t>
            </a:r>
          </a:p>
        </p:txBody>
      </p:sp>
      <p:sp>
        <p:nvSpPr>
          <p:cNvPr id="63491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30861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5" descr="13-figure_04_04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204788"/>
            <a:ext cx="65659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7463" y="6578600"/>
            <a:ext cx="30861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616200" y="3927475"/>
            <a:ext cx="1568450" cy="0"/>
          </a:xfrm>
          <a:custGeom>
            <a:avLst/>
            <a:gdLst>
              <a:gd name="connsiteX0" fmla="*/ 0 w 1568450"/>
              <a:gd name="connsiteY0" fmla="*/ 0 h 0"/>
              <a:gd name="connsiteX1" fmla="*/ 1568450 w 15684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68450">
                <a:moveTo>
                  <a:pt x="0" y="0"/>
                </a:moveTo>
                <a:lnTo>
                  <a:pt x="156845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530475" y="4565650"/>
            <a:ext cx="1666875" cy="323850"/>
          </a:xfrm>
          <a:custGeom>
            <a:avLst/>
            <a:gdLst>
              <a:gd name="connsiteX0" fmla="*/ 0 w 1666875"/>
              <a:gd name="connsiteY0" fmla="*/ 323850 h 323850"/>
              <a:gd name="connsiteX1" fmla="*/ 1400175 w 1666875"/>
              <a:gd name="connsiteY1" fmla="*/ 0 h 323850"/>
              <a:gd name="connsiteX2" fmla="*/ 1666875 w 1666875"/>
              <a:gd name="connsiteY2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6875" h="323850">
                <a:moveTo>
                  <a:pt x="0" y="323850"/>
                </a:moveTo>
                <a:lnTo>
                  <a:pt x="1400175" y="0"/>
                </a:lnTo>
                <a:lnTo>
                  <a:pt x="1666875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270500" y="4568825"/>
            <a:ext cx="1422400" cy="88900"/>
          </a:xfrm>
          <a:custGeom>
            <a:avLst/>
            <a:gdLst>
              <a:gd name="connsiteX0" fmla="*/ 0 w 1422400"/>
              <a:gd name="connsiteY0" fmla="*/ 0 h 88900"/>
              <a:gd name="connsiteX1" fmla="*/ 231775 w 1422400"/>
              <a:gd name="connsiteY1" fmla="*/ 0 h 88900"/>
              <a:gd name="connsiteX2" fmla="*/ 1422400 w 1422400"/>
              <a:gd name="connsiteY2" fmla="*/ 88900 h 8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2400" h="88900">
                <a:moveTo>
                  <a:pt x="0" y="0"/>
                </a:moveTo>
                <a:lnTo>
                  <a:pt x="231775" y="0"/>
                </a:lnTo>
                <a:lnTo>
                  <a:pt x="1422400" y="8890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105150" y="5232400"/>
            <a:ext cx="1073150" cy="0"/>
          </a:xfrm>
          <a:custGeom>
            <a:avLst/>
            <a:gdLst>
              <a:gd name="connsiteX0" fmla="*/ 0 w 1073150"/>
              <a:gd name="connsiteY0" fmla="*/ 0 h 6350"/>
              <a:gd name="connsiteX1" fmla="*/ 1073150 w 1073150"/>
              <a:gd name="connsiteY1" fmla="*/ 635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3150" h="6350">
                <a:moveTo>
                  <a:pt x="0" y="0"/>
                </a:moveTo>
                <a:lnTo>
                  <a:pt x="1073150" y="6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4519" name="Group 28"/>
          <p:cNvGrpSpPr>
            <a:grpSpLocks/>
          </p:cNvGrpSpPr>
          <p:nvPr/>
        </p:nvGrpSpPr>
        <p:grpSpPr bwMode="auto">
          <a:xfrm>
            <a:off x="2771775" y="2105025"/>
            <a:ext cx="1420813" cy="284163"/>
            <a:chOff x="2771775" y="2105025"/>
            <a:chExt cx="1421606" cy="283369"/>
          </a:xfrm>
        </p:grpSpPr>
        <p:sp>
          <p:nvSpPr>
            <p:cNvPr id="14" name="Freeform 13"/>
            <p:cNvSpPr/>
            <p:nvPr/>
          </p:nvSpPr>
          <p:spPr>
            <a:xfrm>
              <a:off x="2771775" y="2105025"/>
              <a:ext cx="1421606" cy="132977"/>
            </a:xfrm>
            <a:custGeom>
              <a:avLst/>
              <a:gdLst>
                <a:gd name="connsiteX0" fmla="*/ 0 w 1421606"/>
                <a:gd name="connsiteY0" fmla="*/ 133350 h 133350"/>
                <a:gd name="connsiteX1" fmla="*/ 1162050 w 1421606"/>
                <a:gd name="connsiteY1" fmla="*/ 0 h 133350"/>
                <a:gd name="connsiteX2" fmla="*/ 1421606 w 1421606"/>
                <a:gd name="connsiteY2" fmla="*/ 2381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606" h="133350">
                  <a:moveTo>
                    <a:pt x="0" y="133350"/>
                  </a:moveTo>
                  <a:lnTo>
                    <a:pt x="1162050" y="0"/>
                  </a:lnTo>
                  <a:lnTo>
                    <a:pt x="1421606" y="2381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186344" y="2105025"/>
              <a:ext cx="754483" cy="283369"/>
            </a:xfrm>
            <a:custGeom>
              <a:avLst/>
              <a:gdLst>
                <a:gd name="connsiteX0" fmla="*/ 0 w 754856"/>
                <a:gd name="connsiteY0" fmla="*/ 283369 h 283369"/>
                <a:gd name="connsiteX1" fmla="*/ 754856 w 754856"/>
                <a:gd name="connsiteY1" fmla="*/ 0 h 28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4856" h="283369">
                  <a:moveTo>
                    <a:pt x="0" y="283369"/>
                  </a:moveTo>
                  <a:lnTo>
                    <a:pt x="754856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4520" name="Group 27"/>
          <p:cNvGrpSpPr>
            <a:grpSpLocks/>
          </p:cNvGrpSpPr>
          <p:nvPr/>
        </p:nvGrpSpPr>
        <p:grpSpPr bwMode="auto">
          <a:xfrm>
            <a:off x="5243513" y="1719263"/>
            <a:ext cx="1336675" cy="611187"/>
            <a:chOff x="5243513" y="1719263"/>
            <a:chExt cx="1335881" cy="611187"/>
          </a:xfrm>
        </p:grpSpPr>
        <p:sp>
          <p:nvSpPr>
            <p:cNvPr id="16" name="Freeform 15"/>
            <p:cNvSpPr/>
            <p:nvPr/>
          </p:nvSpPr>
          <p:spPr>
            <a:xfrm>
              <a:off x="5243513" y="1719263"/>
              <a:ext cx="1335881" cy="400050"/>
            </a:xfrm>
            <a:custGeom>
              <a:avLst/>
              <a:gdLst>
                <a:gd name="connsiteX0" fmla="*/ 0 w 1335881"/>
                <a:gd name="connsiteY0" fmla="*/ 400050 h 400050"/>
                <a:gd name="connsiteX1" fmla="*/ 271462 w 1335881"/>
                <a:gd name="connsiteY1" fmla="*/ 400050 h 400050"/>
                <a:gd name="connsiteX2" fmla="*/ 1335881 w 1335881"/>
                <a:gd name="connsiteY2" fmla="*/ 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5881" h="400050">
                  <a:moveTo>
                    <a:pt x="0" y="400050"/>
                  </a:moveTo>
                  <a:lnTo>
                    <a:pt x="271462" y="400050"/>
                  </a:lnTo>
                  <a:lnTo>
                    <a:pt x="1335881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519574" y="2120900"/>
              <a:ext cx="769480" cy="209550"/>
            </a:xfrm>
            <a:custGeom>
              <a:avLst/>
              <a:gdLst>
                <a:gd name="connsiteX0" fmla="*/ 0 w 769143"/>
                <a:gd name="connsiteY0" fmla="*/ 0 h 209550"/>
                <a:gd name="connsiteX1" fmla="*/ 769143 w 769143"/>
                <a:gd name="connsiteY1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9143" h="209550">
                  <a:moveTo>
                    <a:pt x="0" y="0"/>
                  </a:moveTo>
                  <a:lnTo>
                    <a:pt x="769143" y="20955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4521" name="Group 26"/>
          <p:cNvGrpSpPr>
            <a:grpSpLocks/>
          </p:cNvGrpSpPr>
          <p:nvPr/>
        </p:nvGrpSpPr>
        <p:grpSpPr bwMode="auto">
          <a:xfrm>
            <a:off x="5170488" y="823913"/>
            <a:ext cx="1120775" cy="514350"/>
            <a:chOff x="5169694" y="823913"/>
            <a:chExt cx="1121569" cy="514350"/>
          </a:xfrm>
        </p:grpSpPr>
        <p:sp>
          <p:nvSpPr>
            <p:cNvPr id="19" name="Freeform 18"/>
            <p:cNvSpPr/>
            <p:nvPr/>
          </p:nvSpPr>
          <p:spPr>
            <a:xfrm>
              <a:off x="5169694" y="823913"/>
              <a:ext cx="1121569" cy="315912"/>
            </a:xfrm>
            <a:custGeom>
              <a:avLst/>
              <a:gdLst>
                <a:gd name="connsiteX0" fmla="*/ 0 w 1121569"/>
                <a:gd name="connsiteY0" fmla="*/ 0 h 316706"/>
                <a:gd name="connsiteX1" fmla="*/ 357187 w 1121569"/>
                <a:gd name="connsiteY1" fmla="*/ 100012 h 316706"/>
                <a:gd name="connsiteX2" fmla="*/ 1121569 w 1121569"/>
                <a:gd name="connsiteY2" fmla="*/ 316706 h 31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1569" h="316706">
                  <a:moveTo>
                    <a:pt x="0" y="0"/>
                  </a:moveTo>
                  <a:lnTo>
                    <a:pt x="357187" y="100012"/>
                  </a:lnTo>
                  <a:lnTo>
                    <a:pt x="1121569" y="316706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5503305" y="915988"/>
              <a:ext cx="297072" cy="422275"/>
            </a:xfrm>
            <a:custGeom>
              <a:avLst/>
              <a:gdLst>
                <a:gd name="connsiteX0" fmla="*/ 0 w 297656"/>
                <a:gd name="connsiteY0" fmla="*/ 0 h 421482"/>
                <a:gd name="connsiteX1" fmla="*/ 297656 w 297656"/>
                <a:gd name="connsiteY1" fmla="*/ 421482 h 42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7656" h="421482">
                  <a:moveTo>
                    <a:pt x="0" y="0"/>
                  </a:moveTo>
                  <a:lnTo>
                    <a:pt x="297656" y="421482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249738" y="693738"/>
            <a:ext cx="900112" cy="2492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24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Microvilli</a:t>
            </a:r>
            <a:endParaRPr lang="en-US" sz="1624" b="1" dirty="0">
              <a:solidFill>
                <a:srgbClr val="231F20"/>
              </a:solidFill>
              <a:ea typeface="+mn-ea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24338" y="1984375"/>
            <a:ext cx="1047750" cy="100012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24" b="1" dirty="0">
                <a:solidFill>
                  <a:srgbClr val="231F20"/>
                </a:solidFill>
                <a:ea typeface="+mn-ea"/>
                <a:cs typeface="Arial" pitchFamily="34" charset="0"/>
              </a:rPr>
              <a:t>Secretory</a:t>
            </a: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24" b="1" dirty="0">
                <a:solidFill>
                  <a:srgbClr val="231F20"/>
                </a:solidFill>
                <a:ea typeface="+mn-ea"/>
                <a:cs typeface="Arial" pitchFamily="34" charset="0"/>
              </a:rPr>
              <a:t>vesicles</a:t>
            </a:r>
          </a:p>
          <a:p>
            <a:pPr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24" b="1" dirty="0">
                <a:solidFill>
                  <a:srgbClr val="231F20"/>
                </a:solidFill>
                <a:ea typeface="+mn-ea"/>
                <a:cs typeface="Arial" pitchFamily="34" charset="0"/>
              </a:rPr>
              <a:t>containing</a:t>
            </a:r>
          </a:p>
          <a:p>
            <a:pPr fontAlgn="auto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24" b="1" dirty="0" err="1">
                <a:solidFill>
                  <a:srgbClr val="231F20"/>
                </a:solidFill>
                <a:ea typeface="+mn-ea"/>
                <a:cs typeface="Arial" pitchFamily="34" charset="0"/>
              </a:rPr>
              <a:t>mucin</a:t>
            </a:r>
            <a:endParaRPr lang="en-US" sz="1624" b="1" dirty="0">
              <a:solidFill>
                <a:srgbClr val="231F20"/>
              </a:solidFill>
              <a:ea typeface="+mn-ea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24338" y="3824288"/>
            <a:ext cx="992187" cy="4619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24" b="1" dirty="0">
                <a:solidFill>
                  <a:srgbClr val="231F20"/>
                </a:solidFill>
                <a:ea typeface="+mn-ea"/>
                <a:cs typeface="Arial" pitchFamily="34" charset="0"/>
              </a:rPr>
              <a:t>Golgi</a:t>
            </a: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24" b="1" dirty="0">
                <a:solidFill>
                  <a:srgbClr val="231F20"/>
                </a:solidFill>
                <a:ea typeface="+mn-ea"/>
                <a:cs typeface="Arial" pitchFamily="34" charset="0"/>
              </a:rPr>
              <a:t>apparatus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30688" y="4441825"/>
            <a:ext cx="1006475" cy="24923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24" b="1" dirty="0">
                <a:solidFill>
                  <a:srgbClr val="231F20"/>
                </a:solidFill>
                <a:ea typeface="+mn-ea"/>
                <a:cs typeface="Arial" pitchFamily="34" charset="0"/>
              </a:rPr>
              <a:t>Rough 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24338" y="5116513"/>
            <a:ext cx="808037" cy="2492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24" b="1">
                <a:solidFill>
                  <a:srgbClr val="231F20"/>
                </a:solidFill>
                <a:ea typeface="+mn-ea"/>
                <a:cs typeface="Arial" pitchFamily="34" charset="0"/>
              </a:rPr>
              <a:t>Nucleus</a:t>
            </a:r>
          </a:p>
        </p:txBody>
      </p:sp>
      <p:sp>
        <p:nvSpPr>
          <p:cNvPr id="31" name="Freeform 30"/>
          <p:cNvSpPr/>
          <p:nvPr/>
        </p:nvSpPr>
        <p:spPr>
          <a:xfrm>
            <a:off x="4824413" y="3748088"/>
            <a:ext cx="1800225" cy="176212"/>
          </a:xfrm>
          <a:custGeom>
            <a:avLst/>
            <a:gdLst>
              <a:gd name="connsiteX0" fmla="*/ 1800225 w 1800225"/>
              <a:gd name="connsiteY0" fmla="*/ 0 h 176212"/>
              <a:gd name="connsiteX1" fmla="*/ 700087 w 1800225"/>
              <a:gd name="connsiteY1" fmla="*/ 176212 h 176212"/>
              <a:gd name="connsiteX2" fmla="*/ 0 w 1800225"/>
              <a:gd name="connsiteY2" fmla="*/ 176212 h 17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0225" h="176212">
                <a:moveTo>
                  <a:pt x="1800225" y="0"/>
                </a:moveTo>
                <a:lnTo>
                  <a:pt x="700087" y="176212"/>
                </a:lnTo>
                <a:lnTo>
                  <a:pt x="0" y="17621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5086350" y="5048250"/>
            <a:ext cx="2166938" cy="180975"/>
          </a:xfrm>
          <a:custGeom>
            <a:avLst/>
            <a:gdLst>
              <a:gd name="connsiteX0" fmla="*/ 2166938 w 2166938"/>
              <a:gd name="connsiteY0" fmla="*/ 0 h 180975"/>
              <a:gd name="connsiteX1" fmla="*/ 433388 w 2166938"/>
              <a:gd name="connsiteY1" fmla="*/ 180975 h 180975"/>
              <a:gd name="connsiteX2" fmla="*/ 0 w 2166938"/>
              <a:gd name="connsiteY2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6938" h="180975">
                <a:moveTo>
                  <a:pt x="2166938" y="0"/>
                </a:moveTo>
                <a:lnTo>
                  <a:pt x="433388" y="180975"/>
                </a:lnTo>
                <a:lnTo>
                  <a:pt x="0" y="18097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3776663" y="823913"/>
            <a:ext cx="414337" cy="266700"/>
          </a:xfrm>
          <a:custGeom>
            <a:avLst/>
            <a:gdLst>
              <a:gd name="connsiteX0" fmla="*/ 0 w 414337"/>
              <a:gd name="connsiteY0" fmla="*/ 266700 h 266700"/>
              <a:gd name="connsiteX1" fmla="*/ 157162 w 414337"/>
              <a:gd name="connsiteY1" fmla="*/ 0 h 266700"/>
              <a:gd name="connsiteX2" fmla="*/ 414337 w 414337"/>
              <a:gd name="connsiteY2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266700">
                <a:moveTo>
                  <a:pt x="0" y="266700"/>
                </a:moveTo>
                <a:lnTo>
                  <a:pt x="157162" y="0"/>
                </a:lnTo>
                <a:lnTo>
                  <a:pt x="414337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imes New Roman" charset="0"/>
                <a:ea typeface="ＭＳ Ｐゴシック" charset="0"/>
              </a:rPr>
              <a:t>Exocrine Glands (cont.)</a:t>
            </a:r>
          </a:p>
        </p:txBody>
      </p:sp>
      <p:sp>
        <p:nvSpPr>
          <p:cNvPr id="37890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altLang="en-US" sz="2800" b="1" dirty="0" smtClean="0">
                <a:cs typeface="+mn-cs"/>
              </a:rPr>
              <a:t>Multicellular exocrine glands</a:t>
            </a:r>
          </a:p>
          <a:p>
            <a:pPr lvl="1">
              <a:defRPr/>
            </a:pPr>
            <a:r>
              <a:rPr lang="en-US" altLang="en-US" sz="2400" dirty="0" smtClean="0"/>
              <a:t>Multicellular exocrine glands are composed of a duct and a secretory unit</a:t>
            </a:r>
          </a:p>
          <a:p>
            <a:pPr lvl="1">
              <a:defRPr/>
            </a:pPr>
            <a:r>
              <a:rPr lang="en-US" altLang="en-US" sz="2400" dirty="0" smtClean="0"/>
              <a:t>Usually surrounded by supportive connective tissue that supplies blood and nerve fibers to gland</a:t>
            </a:r>
          </a:p>
          <a:p>
            <a:pPr lvl="2">
              <a:defRPr/>
            </a:pPr>
            <a:r>
              <a:rPr lang="en-US" altLang="en-US" sz="2000" dirty="0" smtClean="0"/>
              <a:t>Connective tissue can form capsule around gland, and also extend into gland, dividing it into lobes</a:t>
            </a:r>
          </a:p>
          <a:p>
            <a:pPr lvl="1">
              <a:defRPr/>
            </a:pPr>
            <a:r>
              <a:rPr lang="en-US" altLang="en-US" sz="2400" dirty="0" smtClean="0"/>
              <a:t>Classified by:</a:t>
            </a:r>
          </a:p>
          <a:p>
            <a:pPr lvl="2">
              <a:defRPr/>
            </a:pPr>
            <a:r>
              <a:rPr lang="en-US" altLang="en-US" sz="2000" b="1" dirty="0" smtClean="0"/>
              <a:t>Structure</a:t>
            </a:r>
          </a:p>
          <a:p>
            <a:pPr lvl="2">
              <a:defRPr/>
            </a:pPr>
            <a:r>
              <a:rPr lang="en-US" altLang="en-US" sz="2000" b="1" dirty="0" smtClean="0"/>
              <a:t>Mode of secretion</a:t>
            </a:r>
          </a:p>
        </p:txBody>
      </p:sp>
      <p:sp>
        <p:nvSpPr>
          <p:cNvPr id="6656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30861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cs typeface="+mj-cs"/>
              </a:rPr>
              <a:t>Exocrine Glands (</a:t>
            </a:r>
            <a:r>
              <a:rPr lang="en-US" altLang="en-US" dirty="0">
                <a:cs typeface="+mj-cs"/>
              </a:rPr>
              <a:t>cont.)</a:t>
            </a:r>
            <a:endParaRPr lang="en-US" b="0" dirty="0">
              <a:cs typeface="+mj-cs"/>
            </a:endParaRPr>
          </a:p>
        </p:txBody>
      </p:sp>
      <p:sp>
        <p:nvSpPr>
          <p:cNvPr id="38914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>
                <a:cs typeface="+mn-cs"/>
              </a:rPr>
              <a:t>Multicellular exocrine glands</a:t>
            </a:r>
            <a:r>
              <a:rPr lang="en-US" altLang="en-US" dirty="0">
                <a:cs typeface="+mn-cs"/>
              </a:rPr>
              <a:t> (cont.)</a:t>
            </a:r>
          </a:p>
          <a:p>
            <a:pPr lvl="1">
              <a:defRPr/>
            </a:pPr>
            <a:r>
              <a:rPr lang="en-US" altLang="en-US" b="1" dirty="0" smtClean="0"/>
              <a:t>Structure</a:t>
            </a:r>
          </a:p>
          <a:p>
            <a:pPr lvl="2">
              <a:defRPr/>
            </a:pPr>
            <a:r>
              <a:rPr lang="en-US" altLang="en-US" b="1" dirty="0" smtClean="0"/>
              <a:t>Simple</a:t>
            </a:r>
            <a:r>
              <a:rPr lang="en-US" altLang="en-US" dirty="0" smtClean="0"/>
              <a:t> exocrine glands have unbranched ducts, but </a:t>
            </a:r>
            <a:r>
              <a:rPr lang="en-US" altLang="en-US" b="1" dirty="0" smtClean="0"/>
              <a:t>compound</a:t>
            </a:r>
            <a:r>
              <a:rPr lang="en-US" altLang="en-US" dirty="0" smtClean="0"/>
              <a:t> glands have branched ducts</a:t>
            </a:r>
          </a:p>
          <a:p>
            <a:pPr lvl="2">
              <a:defRPr/>
            </a:pPr>
            <a:r>
              <a:rPr lang="en-US" altLang="en-US" dirty="0" smtClean="0"/>
              <a:t>In a </a:t>
            </a:r>
            <a:r>
              <a:rPr lang="en-US" altLang="en-US" b="1" dirty="0" smtClean="0"/>
              <a:t>tubular</a:t>
            </a:r>
            <a:r>
              <a:rPr lang="en-US" altLang="en-US" dirty="0" smtClean="0"/>
              <a:t> gland, secretory cells form a duct, whereas in </a:t>
            </a:r>
            <a:r>
              <a:rPr lang="en-US" altLang="en-US" b="1" dirty="0" smtClean="0"/>
              <a:t>alveolar</a:t>
            </a:r>
            <a:r>
              <a:rPr lang="en-US" altLang="en-US" dirty="0" smtClean="0"/>
              <a:t> glands, secretory cells form sacs</a:t>
            </a:r>
          </a:p>
          <a:p>
            <a:pPr lvl="3">
              <a:defRPr/>
            </a:pPr>
            <a:r>
              <a:rPr lang="en-US" altLang="en-US" b="1" dirty="0" err="1" smtClean="0"/>
              <a:t>Tubuloalveolar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glands</a:t>
            </a:r>
            <a:r>
              <a:rPr lang="en-US" altLang="en-US" dirty="0" smtClean="0"/>
              <a:t> have both types</a:t>
            </a:r>
          </a:p>
        </p:txBody>
      </p:sp>
      <p:sp>
        <p:nvSpPr>
          <p:cNvPr id="6758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30861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37" descr="16-figure_04_05_0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354013"/>
            <a:ext cx="8547100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7463" y="6578600"/>
            <a:ext cx="30861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787525" y="449263"/>
            <a:ext cx="2146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Simple duct structure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003425" y="660400"/>
            <a:ext cx="16700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(duct does not branch)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373688" y="450850"/>
            <a:ext cx="25193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Compound duct structure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6053138" y="654050"/>
            <a:ext cx="11541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(duct branches)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03225" y="1911350"/>
            <a:ext cx="738188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Tubular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secretory</a:t>
            </a:r>
            <a:endParaRPr lang="en-US" sz="1100" dirty="0">
              <a:solidFill>
                <a:srgbClr val="231F20"/>
              </a:solidFill>
              <a:latin typeface="Arial Black" pitchFamily="34" charset="0"/>
              <a:ea typeface="+mn-ea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structure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1398588" y="2393950"/>
            <a:ext cx="11207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Simple tubular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1398588" y="2628900"/>
            <a:ext cx="6683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Example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1403350" y="2797175"/>
            <a:ext cx="1109663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Intestinal glands</a:t>
            </a: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2808288" y="2393950"/>
            <a:ext cx="12969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Simple branched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tubular</a:t>
            </a:r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2808288" y="2794000"/>
            <a:ext cx="6683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Example</a:t>
            </a: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2808288" y="2967038"/>
            <a:ext cx="11890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Stomach (gastric)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glands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5772150" y="2752725"/>
            <a:ext cx="14128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Compound tubular</a:t>
            </a:r>
          </a:p>
        </p:txBody>
      </p: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5772150" y="2987675"/>
            <a:ext cx="6683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Example</a:t>
            </a:r>
          </a:p>
        </p:txBody>
      </p: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5781675" y="3157538"/>
            <a:ext cx="232410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Duodenal glands of small intestine</a:t>
            </a:r>
          </a:p>
        </p:txBody>
      </p: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398463" y="4391025"/>
            <a:ext cx="738187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Alveolar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secretory</a:t>
            </a:r>
            <a:endParaRPr lang="en-US" sz="1100" dirty="0">
              <a:solidFill>
                <a:srgbClr val="231F20"/>
              </a:solidFill>
              <a:latin typeface="Arial Black" pitchFamily="34" charset="0"/>
              <a:ea typeface="+mn-ea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structure</a:t>
            </a:r>
          </a:p>
        </p:txBody>
      </p:sp>
      <p:sp>
        <p:nvSpPr>
          <p:cNvPr id="23" name="TextBox 23"/>
          <p:cNvSpPr txBox="1">
            <a:spLocks noChangeArrowheads="1"/>
          </p:cNvSpPr>
          <p:nvPr/>
        </p:nvSpPr>
        <p:spPr bwMode="auto">
          <a:xfrm>
            <a:off x="1363663" y="5103813"/>
            <a:ext cx="1192212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Simple alveolar</a:t>
            </a:r>
          </a:p>
        </p:txBody>
      </p:sp>
      <p:sp>
        <p:nvSpPr>
          <p:cNvPr id="24" name="TextBox 24"/>
          <p:cNvSpPr txBox="1">
            <a:spLocks noChangeArrowheads="1"/>
          </p:cNvSpPr>
          <p:nvPr/>
        </p:nvSpPr>
        <p:spPr bwMode="auto">
          <a:xfrm>
            <a:off x="1358900" y="5337175"/>
            <a:ext cx="6683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Example</a:t>
            </a:r>
          </a:p>
        </p:txBody>
      </p:sp>
      <p:sp>
        <p:nvSpPr>
          <p:cNvPr id="25" name="TextBox 25"/>
          <p:cNvSpPr txBox="1">
            <a:spLocks noChangeArrowheads="1"/>
          </p:cNvSpPr>
          <p:nvPr/>
        </p:nvSpPr>
        <p:spPr bwMode="auto">
          <a:xfrm>
            <a:off x="1363663" y="5510213"/>
            <a:ext cx="13081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No important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example in humans</a:t>
            </a:r>
          </a:p>
        </p:txBody>
      </p:sp>
      <p:sp>
        <p:nvSpPr>
          <p:cNvPr id="26" name="TextBox 27"/>
          <p:cNvSpPr txBox="1">
            <a:spLocks noChangeArrowheads="1"/>
          </p:cNvSpPr>
          <p:nvPr/>
        </p:nvSpPr>
        <p:spPr bwMode="auto">
          <a:xfrm>
            <a:off x="2822575" y="5103813"/>
            <a:ext cx="12969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Simple branched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alveolar</a:t>
            </a:r>
          </a:p>
        </p:txBody>
      </p:sp>
      <p:sp>
        <p:nvSpPr>
          <p:cNvPr id="27" name="TextBox 29"/>
          <p:cNvSpPr txBox="1">
            <a:spLocks noChangeArrowheads="1"/>
          </p:cNvSpPr>
          <p:nvPr/>
        </p:nvSpPr>
        <p:spPr bwMode="auto">
          <a:xfrm>
            <a:off x="2816225" y="5502275"/>
            <a:ext cx="6683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Example</a:t>
            </a:r>
          </a:p>
        </p:txBody>
      </p:sp>
      <p:sp>
        <p:nvSpPr>
          <p:cNvPr id="28" name="TextBox 30"/>
          <p:cNvSpPr txBox="1">
            <a:spLocks noChangeArrowheads="1"/>
          </p:cNvSpPr>
          <p:nvPr/>
        </p:nvSpPr>
        <p:spPr bwMode="auto">
          <a:xfrm>
            <a:off x="2825750" y="5673725"/>
            <a:ext cx="15351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Sebaceous (oil) glands</a:t>
            </a:r>
          </a:p>
        </p:txBody>
      </p:sp>
      <p:sp>
        <p:nvSpPr>
          <p:cNvPr id="29" name="TextBox 31"/>
          <p:cNvSpPr txBox="1">
            <a:spLocks noChangeArrowheads="1"/>
          </p:cNvSpPr>
          <p:nvPr/>
        </p:nvSpPr>
        <p:spPr bwMode="auto">
          <a:xfrm>
            <a:off x="4786313" y="5289550"/>
            <a:ext cx="14843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Compound alveolar</a:t>
            </a:r>
          </a:p>
        </p:txBody>
      </p:sp>
      <p:sp>
        <p:nvSpPr>
          <p:cNvPr id="30" name="TextBox 32"/>
          <p:cNvSpPr txBox="1">
            <a:spLocks noChangeArrowheads="1"/>
          </p:cNvSpPr>
          <p:nvPr/>
        </p:nvSpPr>
        <p:spPr bwMode="auto">
          <a:xfrm>
            <a:off x="4786313" y="5524500"/>
            <a:ext cx="6683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Example</a:t>
            </a:r>
          </a:p>
        </p:txBody>
      </p:sp>
      <p:sp>
        <p:nvSpPr>
          <p:cNvPr id="31" name="TextBox 33"/>
          <p:cNvSpPr txBox="1">
            <a:spLocks noChangeArrowheads="1"/>
          </p:cNvSpPr>
          <p:nvPr/>
        </p:nvSpPr>
        <p:spPr bwMode="auto">
          <a:xfrm>
            <a:off x="4795838" y="5692775"/>
            <a:ext cx="1150937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Mammary glands</a:t>
            </a:r>
          </a:p>
        </p:txBody>
      </p:sp>
      <p:sp>
        <p:nvSpPr>
          <p:cNvPr id="32" name="TextBox 34"/>
          <p:cNvSpPr txBox="1">
            <a:spLocks noChangeArrowheads="1"/>
          </p:cNvSpPr>
          <p:nvPr/>
        </p:nvSpPr>
        <p:spPr bwMode="auto">
          <a:xfrm>
            <a:off x="6985000" y="5289550"/>
            <a:ext cx="11064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Compound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err="1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tubuloalveolar</a:t>
            </a:r>
            <a:endParaRPr lang="en-US" sz="1100" dirty="0">
              <a:solidFill>
                <a:srgbClr val="231F20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TextBox 36"/>
          <p:cNvSpPr txBox="1">
            <a:spLocks noChangeArrowheads="1"/>
          </p:cNvSpPr>
          <p:nvPr/>
        </p:nvSpPr>
        <p:spPr bwMode="auto">
          <a:xfrm>
            <a:off x="6975475" y="5689600"/>
            <a:ext cx="6683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i="1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Example</a:t>
            </a:r>
          </a:p>
        </p:txBody>
      </p:sp>
      <p:sp>
        <p:nvSpPr>
          <p:cNvPr id="34" name="TextBox 37"/>
          <p:cNvSpPr txBox="1">
            <a:spLocks noChangeArrowheads="1"/>
          </p:cNvSpPr>
          <p:nvPr/>
        </p:nvSpPr>
        <p:spPr bwMode="auto">
          <a:xfrm>
            <a:off x="6989763" y="5861050"/>
            <a:ext cx="10334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Salivary glands</a:t>
            </a:r>
          </a:p>
        </p:txBody>
      </p:sp>
      <p:sp>
        <p:nvSpPr>
          <p:cNvPr id="35" name="TextBox 38"/>
          <p:cNvSpPr txBox="1">
            <a:spLocks noChangeArrowheads="1"/>
          </p:cNvSpPr>
          <p:nvPr/>
        </p:nvSpPr>
        <p:spPr bwMode="auto">
          <a:xfrm>
            <a:off x="1560513" y="6288088"/>
            <a:ext cx="11430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Surface epithelium</a:t>
            </a:r>
          </a:p>
        </p:txBody>
      </p:sp>
      <p:sp>
        <p:nvSpPr>
          <p:cNvPr id="36" name="TextBox 40"/>
          <p:cNvSpPr txBox="1">
            <a:spLocks noChangeArrowheads="1"/>
          </p:cNvSpPr>
          <p:nvPr/>
        </p:nvSpPr>
        <p:spPr bwMode="auto">
          <a:xfrm>
            <a:off x="3055938" y="6291263"/>
            <a:ext cx="2841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Duct</a:t>
            </a:r>
          </a:p>
        </p:txBody>
      </p:sp>
      <p:sp>
        <p:nvSpPr>
          <p:cNvPr id="37" name="TextBox 41"/>
          <p:cNvSpPr txBox="1">
            <a:spLocks noChangeArrowheads="1"/>
          </p:cNvSpPr>
          <p:nvPr/>
        </p:nvSpPr>
        <p:spPr bwMode="auto">
          <a:xfrm>
            <a:off x="3713163" y="6291263"/>
            <a:ext cx="12620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231F20"/>
                </a:solidFill>
                <a:ea typeface="+mn-ea"/>
                <a:cs typeface="Arial" pitchFamily="34" charset="0"/>
              </a:rPr>
              <a:t>Secretory epithelium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imes New Roman" charset="0"/>
                <a:ea typeface="ＭＳ Ｐゴシック" charset="0"/>
              </a:rPr>
              <a:t>Glandular Epithelia (cont.)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 smtClean="0">
                <a:cs typeface="+mn-cs"/>
              </a:rPr>
              <a:t>Multicellular exocrine glands</a:t>
            </a:r>
            <a:r>
              <a:rPr lang="en-US" altLang="en-US" dirty="0" smtClean="0">
                <a:cs typeface="+mn-cs"/>
              </a:rPr>
              <a:t> (cont.)</a:t>
            </a:r>
          </a:p>
          <a:p>
            <a:pPr lvl="1">
              <a:defRPr/>
            </a:pPr>
            <a:r>
              <a:rPr lang="en-US" altLang="en-US" b="1" dirty="0" smtClean="0"/>
              <a:t>Mode of secretion</a:t>
            </a:r>
          </a:p>
          <a:p>
            <a:pPr lvl="2">
              <a:defRPr/>
            </a:pPr>
            <a:r>
              <a:rPr lang="en-US" altLang="en-US" b="1" dirty="0" err="1" smtClean="0"/>
              <a:t>Merocrine</a:t>
            </a:r>
            <a:r>
              <a:rPr lang="en-US" altLang="en-US" dirty="0" smtClean="0"/>
              <a:t>: most secrete products by exocytosis as secretions are produced (sweat, pancreas)</a:t>
            </a:r>
          </a:p>
          <a:p>
            <a:pPr lvl="2">
              <a:defRPr/>
            </a:pPr>
            <a:r>
              <a:rPr lang="en-US" altLang="en-US" b="1" dirty="0" err="1" smtClean="0"/>
              <a:t>Holocrine</a:t>
            </a:r>
            <a:r>
              <a:rPr lang="en-US" altLang="en-US" dirty="0" smtClean="0"/>
              <a:t>: accumulate products within, then rupture (sebaceous oil glands)</a:t>
            </a:r>
          </a:p>
          <a:p>
            <a:pPr lvl="2">
              <a:defRPr/>
            </a:pPr>
            <a:r>
              <a:rPr lang="en-US" altLang="en-US" b="1" dirty="0" smtClean="0"/>
              <a:t>Apocrine</a:t>
            </a:r>
            <a:r>
              <a:rPr lang="en-US" altLang="en-US" dirty="0" smtClean="0"/>
              <a:t>: accumulate products within, but only apex ruptures; whether this type exists in humans is </a:t>
            </a:r>
            <a:r>
              <a:rPr lang="en-US" altLang="en-US" dirty="0"/>
              <a:t>controversial</a:t>
            </a:r>
            <a:r>
              <a:rPr lang="en-US" altLang="en-US" dirty="0" smtClean="0"/>
              <a:t> (maybe mammary cells?)</a:t>
            </a:r>
          </a:p>
        </p:txBody>
      </p:sp>
      <p:sp>
        <p:nvSpPr>
          <p:cNvPr id="70659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30861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1" descr="19-figure_04_06_un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246188"/>
            <a:ext cx="854710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9085263" cy="3810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Figure 4.6 Chief modes of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secretion in human exocrine glands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cs typeface="+mj-cs"/>
            </a:endParaRPr>
          </a:p>
        </p:txBody>
      </p:sp>
      <p:sp>
        <p:nvSpPr>
          <p:cNvPr id="7168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-178807" y="6091882"/>
            <a:ext cx="3086100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88250" y="1874838"/>
            <a:ext cx="1236663" cy="4095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4" b="1" dirty="0">
                <a:solidFill>
                  <a:srgbClr val="231F20"/>
                </a:solidFill>
                <a:ea typeface="+mn-ea"/>
                <a:cs typeface="Arial" pitchFamily="34" charset="0"/>
              </a:rPr>
              <a:t>Secretory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4" b="1" dirty="0">
                <a:solidFill>
                  <a:srgbClr val="231F20"/>
                </a:solidFill>
                <a:ea typeface="+mn-ea"/>
                <a:cs typeface="Arial" pitchFamily="34" charset="0"/>
              </a:rPr>
              <a:t>cell fragments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2025" y="3703638"/>
            <a:ext cx="839788" cy="41116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4" b="1" dirty="0">
                <a:solidFill>
                  <a:srgbClr val="231F20"/>
                </a:solidFill>
                <a:ea typeface="+mn-ea"/>
                <a:cs typeface="Arial" pitchFamily="34" charset="0"/>
              </a:rPr>
              <a:t>Secretory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4" b="1" dirty="0">
                <a:solidFill>
                  <a:srgbClr val="231F20"/>
                </a:solidFill>
                <a:ea typeface="+mn-ea"/>
                <a:cs typeface="Arial" pitchFamily="34" charset="0"/>
              </a:rPr>
              <a:t>vesicles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9288" y="4959350"/>
            <a:ext cx="3089275" cy="41116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4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Merocrine glands secrete their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4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products by </a:t>
            </a:r>
            <a:r>
              <a:rPr lang="en-US" sz="1424" dirty="0" err="1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exocytosis</a:t>
            </a:r>
            <a:r>
              <a:rPr lang="en-US" sz="1424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33975" y="4960938"/>
            <a:ext cx="3605213" cy="6159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4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In </a:t>
            </a:r>
            <a:r>
              <a:rPr lang="en-US" sz="1424" dirty="0" err="1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holocrine</a:t>
            </a:r>
            <a:r>
              <a:rPr lang="en-US" sz="1424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 glands, the entire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4" dirty="0" err="1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secretory</a:t>
            </a:r>
            <a:r>
              <a:rPr lang="en-US" sz="1424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 cell ruptures, releasing</a:t>
            </a:r>
          </a:p>
          <a:p>
            <a:pPr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24" dirty="0">
                <a:solidFill>
                  <a:srgbClr val="231F20"/>
                </a:solidFill>
                <a:latin typeface="Arial Black" pitchFamily="34" charset="0"/>
                <a:ea typeface="+mn-ea"/>
                <a:cs typeface="Arial" pitchFamily="34" charset="0"/>
              </a:rPr>
              <a:t>secretions and dead cell fragments.</a:t>
            </a:r>
          </a:p>
        </p:txBody>
      </p:sp>
      <p:grpSp>
        <p:nvGrpSpPr>
          <p:cNvPr id="71688" name="Group 14"/>
          <p:cNvGrpSpPr>
            <a:grpSpLocks/>
          </p:cNvGrpSpPr>
          <p:nvPr/>
        </p:nvGrpSpPr>
        <p:grpSpPr bwMode="auto">
          <a:xfrm>
            <a:off x="2573338" y="3808413"/>
            <a:ext cx="873125" cy="257175"/>
            <a:chOff x="2574131" y="3807619"/>
            <a:chExt cx="871538" cy="257175"/>
          </a:xfrm>
        </p:grpSpPr>
        <p:sp>
          <p:nvSpPr>
            <p:cNvPr id="19" name="Freeform 18"/>
            <p:cNvSpPr/>
            <p:nvPr/>
          </p:nvSpPr>
          <p:spPr>
            <a:xfrm>
              <a:off x="2686638" y="3807619"/>
              <a:ext cx="759031" cy="1587"/>
            </a:xfrm>
            <a:custGeom>
              <a:avLst/>
              <a:gdLst>
                <a:gd name="connsiteX0" fmla="*/ 0 w 759619"/>
                <a:gd name="connsiteY0" fmla="*/ 2381 h 2381"/>
                <a:gd name="connsiteX1" fmla="*/ 759619 w 759619"/>
                <a:gd name="connsiteY1" fmla="*/ 0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9619" h="2381">
                  <a:moveTo>
                    <a:pt x="0" y="2381"/>
                  </a:moveTo>
                  <a:lnTo>
                    <a:pt x="759619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2574131" y="3809206"/>
              <a:ext cx="752691" cy="255588"/>
            </a:xfrm>
            <a:custGeom>
              <a:avLst/>
              <a:gdLst>
                <a:gd name="connsiteX0" fmla="*/ 0 w 752475"/>
                <a:gd name="connsiteY0" fmla="*/ 254794 h 254794"/>
                <a:gd name="connsiteX1" fmla="*/ 752475 w 752475"/>
                <a:gd name="connsiteY1" fmla="*/ 0 h 25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2475" h="254794">
                  <a:moveTo>
                    <a:pt x="0" y="254794"/>
                  </a:moveTo>
                  <a:lnTo>
                    <a:pt x="752475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1689" name="Group 17"/>
          <p:cNvGrpSpPr>
            <a:grpSpLocks/>
          </p:cNvGrpSpPr>
          <p:nvPr/>
        </p:nvGrpSpPr>
        <p:grpSpPr bwMode="auto">
          <a:xfrm>
            <a:off x="6865938" y="1981200"/>
            <a:ext cx="682625" cy="373063"/>
            <a:chOff x="6865144" y="1981200"/>
            <a:chExt cx="683419" cy="373856"/>
          </a:xfrm>
        </p:grpSpPr>
        <p:sp>
          <p:nvSpPr>
            <p:cNvPr id="20" name="Freeform 19"/>
            <p:cNvSpPr/>
            <p:nvPr/>
          </p:nvSpPr>
          <p:spPr>
            <a:xfrm>
              <a:off x="6947790" y="1981200"/>
              <a:ext cx="600773" cy="149542"/>
            </a:xfrm>
            <a:custGeom>
              <a:avLst/>
              <a:gdLst>
                <a:gd name="connsiteX0" fmla="*/ 0 w 600075"/>
                <a:gd name="connsiteY0" fmla="*/ 150019 h 150019"/>
                <a:gd name="connsiteX1" fmla="*/ 414337 w 600075"/>
                <a:gd name="connsiteY1" fmla="*/ 0 h 150019"/>
                <a:gd name="connsiteX2" fmla="*/ 600075 w 600075"/>
                <a:gd name="connsiteY2" fmla="*/ 0 h 15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075" h="150019">
                  <a:moveTo>
                    <a:pt x="0" y="150019"/>
                  </a:moveTo>
                  <a:lnTo>
                    <a:pt x="414337" y="0"/>
                  </a:lnTo>
                  <a:lnTo>
                    <a:pt x="600075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6865144" y="1982791"/>
              <a:ext cx="495876" cy="372265"/>
            </a:xfrm>
            <a:custGeom>
              <a:avLst/>
              <a:gdLst>
                <a:gd name="connsiteX0" fmla="*/ 0 w 495300"/>
                <a:gd name="connsiteY0" fmla="*/ 371475 h 371475"/>
                <a:gd name="connsiteX1" fmla="*/ 495300 w 495300"/>
                <a:gd name="connsiteY1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5300" h="371475">
                  <a:moveTo>
                    <a:pt x="0" y="371475"/>
                  </a:moveTo>
                  <a:lnTo>
                    <a:pt x="49530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>
                <a:cs typeface="+mj-cs"/>
              </a:rPr>
              <a:t>Special Characteristics of Epithelial Tissues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cs typeface="+mn-cs"/>
              </a:rPr>
              <a:t>Epithelial tissue has five distinguishing characteristics: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Polarity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Specialized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contacts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Supported by connective tissues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Avascular</a:t>
            </a:r>
            <a:r>
              <a:rPr lang="en-US" altLang="en-US" dirty="0" smtClean="0"/>
              <a:t>, </a:t>
            </a:r>
            <a:r>
              <a:rPr lang="en-US" altLang="en-US" b="1" dirty="0" smtClean="0"/>
              <a:t>but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innervated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Regeneration</a:t>
            </a:r>
          </a:p>
        </p:txBody>
      </p:sp>
      <p:sp>
        <p:nvSpPr>
          <p:cNvPr id="819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17490" y="6443521"/>
            <a:ext cx="1051813" cy="2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Epithelial Tissue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3886200"/>
            <a:ext cx="7162800" cy="22098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n-cs"/>
              </a:rPr>
              <a:t>1. </a:t>
            </a:r>
            <a:r>
              <a:rPr lang="en-US" sz="2800" u="sng" dirty="0" smtClean="0">
                <a:cs typeface="+mn-cs"/>
              </a:rPr>
              <a:t>Polarity-</a:t>
            </a:r>
            <a:r>
              <a:rPr lang="en-US" sz="2800" dirty="0" smtClean="0">
                <a:cs typeface="+mn-cs"/>
              </a:rPr>
              <a:t>   All cells in epithelial are attached to a basement membrane and have a free surface (apical).</a:t>
            </a:r>
          </a:p>
          <a:p>
            <a:pPr lvl="1">
              <a:defRPr/>
            </a:pPr>
            <a:r>
              <a:rPr lang="en-US" sz="2400" dirty="0" smtClean="0"/>
              <a:t>Basement membrane is supported by connective tissue</a:t>
            </a:r>
          </a:p>
        </p:txBody>
      </p:sp>
      <p:graphicFrame>
        <p:nvGraphicFramePr>
          <p:cNvPr id="9219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2438400" y="1676400"/>
          <a:ext cx="38100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09" name="Clip" r:id="rId3" imgW="8723810" imgH="3780952" progId="MS_ClipArt_Gallery.2">
                  <p:embed/>
                </p:oleObj>
              </mc:Choice>
              <mc:Fallback>
                <p:oleObj name="Clip" r:id="rId3" imgW="8723810" imgH="378095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676400"/>
                        <a:ext cx="3810000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988" y="7620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Times New Roman" charset="0"/>
                <a:ea typeface="ＭＳ Ｐゴシック" charset="0"/>
              </a:rPr>
              <a:t>Special Characteristics</a:t>
            </a:r>
          </a:p>
        </p:txBody>
      </p:sp>
      <p:sp>
        <p:nvSpPr>
          <p:cNvPr id="10242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772400" cy="55626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cs typeface="+mn-cs"/>
              </a:rPr>
              <a:t>Polarity</a:t>
            </a:r>
          </a:p>
          <a:p>
            <a:pPr lvl="1">
              <a:defRPr/>
            </a:pPr>
            <a:r>
              <a:rPr lang="en-US" altLang="en-US" dirty="0" smtClean="0"/>
              <a:t>Cells have polarity (top and bottom)</a:t>
            </a:r>
          </a:p>
          <a:p>
            <a:pPr lvl="1">
              <a:defRPr/>
            </a:pPr>
            <a:r>
              <a:rPr lang="en-US" altLang="en-US" b="1" dirty="0" smtClean="0"/>
              <a:t>Apical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surface</a:t>
            </a:r>
            <a:r>
              <a:rPr lang="en-US" altLang="en-US" dirty="0" smtClean="0"/>
              <a:t>, upper free side, is exposed to surface or cavity</a:t>
            </a:r>
          </a:p>
          <a:p>
            <a:pPr lvl="2">
              <a:defRPr/>
            </a:pPr>
            <a:r>
              <a:rPr lang="en-US" altLang="en-US" dirty="0" smtClean="0"/>
              <a:t>Most apical surfaces are smooth, but some have specialized fingerlike projections called </a:t>
            </a:r>
            <a:r>
              <a:rPr lang="en-US" altLang="en-US" b="1" dirty="0" smtClean="0"/>
              <a:t>microvilli</a:t>
            </a:r>
          </a:p>
          <a:p>
            <a:pPr lvl="1">
              <a:defRPr/>
            </a:pPr>
            <a:r>
              <a:rPr lang="en-US" altLang="en-US" b="1" dirty="0" smtClean="0"/>
              <a:t>Basal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surface</a:t>
            </a:r>
            <a:r>
              <a:rPr lang="en-US" altLang="en-US" dirty="0" smtClean="0"/>
              <a:t>, lower attached side, faces inwards toward body</a:t>
            </a:r>
          </a:p>
          <a:p>
            <a:pPr lvl="2">
              <a:defRPr/>
            </a:pPr>
            <a:r>
              <a:rPr lang="en-US" altLang="en-US" dirty="0" smtClean="0"/>
              <a:t>Attaches to </a:t>
            </a:r>
            <a:r>
              <a:rPr lang="en-US" altLang="en-US" b="1" dirty="0" smtClean="0"/>
              <a:t>basal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lamina</a:t>
            </a:r>
            <a:r>
              <a:rPr lang="en-US" altLang="en-US" dirty="0" smtClean="0"/>
              <a:t>, an adhesive sheet that holds basal surface of epithelial cells to underlying cells</a:t>
            </a:r>
          </a:p>
          <a:p>
            <a:pPr lvl="1">
              <a:defRPr/>
            </a:pPr>
            <a:r>
              <a:rPr lang="en-US" altLang="en-US" sz="2400" dirty="0" smtClean="0"/>
              <a:t>Both surfaces differ in structure and function</a:t>
            </a: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492875"/>
            <a:ext cx="30861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Epithelial Tissue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2133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2. </a:t>
            </a:r>
            <a:r>
              <a:rPr lang="en-US" u="sng" dirty="0" smtClean="0">
                <a:cs typeface="+mn-cs"/>
              </a:rPr>
              <a:t>Specialized contacts-  </a:t>
            </a:r>
            <a:r>
              <a:rPr lang="en-US" dirty="0" smtClean="0">
                <a:cs typeface="+mn-cs"/>
              </a:rPr>
              <a:t>Epithelial tissue is made of closely packed cells with very little extracellular material (matrix) between cells.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11</TotalTime>
  <Words>2431</Words>
  <Application>Microsoft Macintosh PowerPoint</Application>
  <PresentationFormat>On-screen Show (4:3)</PresentationFormat>
  <Paragraphs>482</Paragraphs>
  <Slides>58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Clarity</vt:lpstr>
      <vt:lpstr>Microsoft Clip Gallery</vt:lpstr>
      <vt:lpstr>Tissues</vt:lpstr>
      <vt:lpstr>Tissue Types</vt:lpstr>
      <vt:lpstr>Tissues</vt:lpstr>
      <vt:lpstr>Epithelial Tissue</vt:lpstr>
      <vt:lpstr>Epithelial Tissue</vt:lpstr>
      <vt:lpstr>Special Characteristics of Epithelial Tissues</vt:lpstr>
      <vt:lpstr>Epithelial Tissue</vt:lpstr>
      <vt:lpstr>Special Characteristics</vt:lpstr>
      <vt:lpstr>Epithelial Tissue</vt:lpstr>
      <vt:lpstr>Special Characteristics</vt:lpstr>
      <vt:lpstr>Epithelial Tissue</vt:lpstr>
      <vt:lpstr>Special Characteristics</vt:lpstr>
      <vt:lpstr>Clinical – Homeostatic Imbalance 4.1</vt:lpstr>
      <vt:lpstr>Epithelial Tissue</vt:lpstr>
      <vt:lpstr>Special Characteristics</vt:lpstr>
      <vt:lpstr>Epithelial Tissue</vt:lpstr>
      <vt:lpstr>Special Characteristics</vt:lpstr>
      <vt:lpstr>Classification of Epithelia</vt:lpstr>
      <vt:lpstr>Classification of Epithelia</vt:lpstr>
      <vt:lpstr>Figure 4.2a Classification of epithelia. </vt:lpstr>
      <vt:lpstr>Classification of Epithelia</vt:lpstr>
      <vt:lpstr>Figure 4.2b Classification of epithelia. </vt:lpstr>
      <vt:lpstr>Simple Epithelia</vt:lpstr>
      <vt:lpstr>Simple Squamous</vt:lpstr>
      <vt:lpstr>PowerPoint Presentation</vt:lpstr>
      <vt:lpstr>PowerPoint Presentation</vt:lpstr>
      <vt:lpstr>Simple Cuboidal </vt:lpstr>
      <vt:lpstr>PowerPoint Presentation</vt:lpstr>
      <vt:lpstr>PowerPoint Presentation</vt:lpstr>
      <vt:lpstr>Simple Columnar</vt:lpstr>
      <vt:lpstr>Classification of Epithelia (cont.)</vt:lpstr>
      <vt:lpstr>Ciliated Columnar</vt:lpstr>
      <vt:lpstr>PowerPoint Presentation</vt:lpstr>
      <vt:lpstr>Pseudostratified</vt:lpstr>
      <vt:lpstr>PowerPoint Presentation</vt:lpstr>
      <vt:lpstr>PowerPoint Presentation</vt:lpstr>
      <vt:lpstr>Stratified Epithelia</vt:lpstr>
      <vt:lpstr>PowerPoint Presentation</vt:lpstr>
      <vt:lpstr>Stratified Squamous</vt:lpstr>
      <vt:lpstr>PowerPoint Presentation</vt:lpstr>
      <vt:lpstr>Stratified Cuboidal</vt:lpstr>
      <vt:lpstr>Stratified Columnar</vt:lpstr>
      <vt:lpstr>Stratified epithelial tissues (cont.) </vt:lpstr>
      <vt:lpstr>Transitional</vt:lpstr>
      <vt:lpstr>PowerPoint Presentation</vt:lpstr>
      <vt:lpstr>PowerPoint Presentation</vt:lpstr>
      <vt:lpstr>Glandular Epithelia</vt:lpstr>
      <vt:lpstr>Glandular</vt:lpstr>
      <vt:lpstr>Glandular Epithelia </vt:lpstr>
      <vt:lpstr>Endocrine Glands</vt:lpstr>
      <vt:lpstr>Exocrine Glands</vt:lpstr>
      <vt:lpstr>Exocrine Glands (cont.)</vt:lpstr>
      <vt:lpstr>PowerPoint Presentation</vt:lpstr>
      <vt:lpstr>Exocrine Glands (cont.)</vt:lpstr>
      <vt:lpstr>Exocrine Glands (cont.)</vt:lpstr>
      <vt:lpstr>PowerPoint Presentation</vt:lpstr>
      <vt:lpstr>Glandular Epithelia (cont.)</vt:lpstr>
      <vt:lpstr>Figure 4.6 Chief modes of secretion in human exocrine glands.</vt:lpstr>
    </vt:vector>
  </TitlesOfParts>
  <Company>EHS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Tissues</dc:title>
  <dc:creator>Jeff Colegrove</dc:creator>
  <cp:lastModifiedBy>Jeff Colegrove</cp:lastModifiedBy>
  <cp:revision>2</cp:revision>
  <dcterms:created xsi:type="dcterms:W3CDTF">2016-01-12T18:38:09Z</dcterms:created>
  <dcterms:modified xsi:type="dcterms:W3CDTF">2016-01-12T18:56:52Z</dcterms:modified>
</cp:coreProperties>
</file>