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7" r:id="rId2"/>
    <p:sldId id="258" r:id="rId3"/>
    <p:sldId id="259" r:id="rId4"/>
    <p:sldId id="301" r:id="rId5"/>
    <p:sldId id="302" r:id="rId6"/>
    <p:sldId id="303" r:id="rId7"/>
    <p:sldId id="304" r:id="rId8"/>
    <p:sldId id="305" r:id="rId9"/>
    <p:sldId id="306" r:id="rId10"/>
    <p:sldId id="309" r:id="rId11"/>
    <p:sldId id="262" r:id="rId12"/>
    <p:sldId id="307" r:id="rId13"/>
    <p:sldId id="308" r:id="rId14"/>
    <p:sldId id="310" r:id="rId15"/>
    <p:sldId id="311" r:id="rId16"/>
    <p:sldId id="271" r:id="rId17"/>
    <p:sldId id="312" r:id="rId18"/>
    <p:sldId id="313" r:id="rId19"/>
    <p:sldId id="275" r:id="rId20"/>
    <p:sldId id="314" r:id="rId21"/>
    <p:sldId id="315" r:id="rId22"/>
    <p:sldId id="274" r:id="rId23"/>
    <p:sldId id="316" r:id="rId24"/>
    <p:sldId id="317" r:id="rId25"/>
    <p:sldId id="318" r:id="rId26"/>
    <p:sldId id="272" r:id="rId27"/>
    <p:sldId id="319" r:id="rId28"/>
    <p:sldId id="320" r:id="rId29"/>
    <p:sldId id="273" r:id="rId30"/>
    <p:sldId id="321" r:id="rId31"/>
    <p:sldId id="322" r:id="rId32"/>
    <p:sldId id="323" r:id="rId33"/>
    <p:sldId id="324" r:id="rId34"/>
    <p:sldId id="265" r:id="rId35"/>
    <p:sldId id="266" r:id="rId36"/>
    <p:sldId id="325" r:id="rId37"/>
    <p:sldId id="267" r:id="rId38"/>
    <p:sldId id="276" r:id="rId39"/>
    <p:sldId id="327" r:id="rId40"/>
    <p:sldId id="278" r:id="rId41"/>
    <p:sldId id="328" r:id="rId42"/>
    <p:sldId id="277" r:id="rId43"/>
    <p:sldId id="329" r:id="rId44"/>
    <p:sldId id="279" r:id="rId45"/>
    <p:sldId id="268" r:id="rId46"/>
    <p:sldId id="331" r:id="rId47"/>
    <p:sldId id="332" r:id="rId48"/>
    <p:sldId id="280" r:id="rId49"/>
    <p:sldId id="333" r:id="rId50"/>
    <p:sldId id="334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71" autoAdjust="0"/>
  </p:normalViewPr>
  <p:slideViewPr>
    <p:cSldViewPr snapToGrid="0" snapToObjects="1"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6" d="100"/>
        <a:sy n="116" d="100"/>
      </p:scale>
      <p:origin x="0" y="15816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DACAD-4B85-A445-B539-D2502780A8D7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043B7-118A-6F4E-98E8-808A8494D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4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D95B9E-2713-064A-8747-D2C791CB5EAE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44710-6FCE-3C41-A8E1-4F3C9F1A78CC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7151-B332-C04F-802A-880B3543B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7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44710-6FCE-3C41-A8E1-4F3C9F1A78CC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7151-B332-C04F-802A-880B3543B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37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44710-6FCE-3C41-A8E1-4F3C9F1A78CC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7151-B332-C04F-802A-880B3543B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94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6255283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8084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44710-6FCE-3C41-A8E1-4F3C9F1A78CC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7151-B332-C04F-802A-880B3543B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44710-6FCE-3C41-A8E1-4F3C9F1A78CC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7151-B332-C04F-802A-880B3543B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5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44710-6FCE-3C41-A8E1-4F3C9F1A78CC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7151-B332-C04F-802A-880B3543B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1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44710-6FCE-3C41-A8E1-4F3C9F1A78CC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7151-B332-C04F-802A-880B3543B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5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44710-6FCE-3C41-A8E1-4F3C9F1A78CC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7151-B332-C04F-802A-880B3543B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9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44710-6FCE-3C41-A8E1-4F3C9F1A78CC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7151-B332-C04F-802A-880B3543B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21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44710-6FCE-3C41-A8E1-4F3C9F1A78CC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7151-B332-C04F-802A-880B3543B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59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44710-6FCE-3C41-A8E1-4F3C9F1A78CC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7151-B332-C04F-802A-880B3543B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65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44710-6FCE-3C41-A8E1-4F3C9F1A78CC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17151-B332-C04F-802A-880B3543B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5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Connective Tissue</a:t>
            </a:r>
            <a:endParaRPr lang="en-US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altLang="en-US" smtClean="0"/>
              <a:t>Connective tissue is the most abundant and widely distributed of primary tissues</a:t>
            </a:r>
          </a:p>
          <a:p>
            <a:pPr lvl="0"/>
            <a:r>
              <a:rPr lang="en-US" altLang="en-US" smtClean="0"/>
              <a:t>Major functions: binding and support, protecting, insulating, storing reserve fuel, and transporting substances (blood)</a:t>
            </a:r>
          </a:p>
          <a:p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22-figure_04_07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19" y="0"/>
            <a:ext cx="7242048" cy="64495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flipH="1">
            <a:off x="5558146" y="5015345"/>
            <a:ext cx="3454550" cy="163843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Figure 4.7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Areolar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connective tissue: A prototype (model) connective tissue.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8" name="Freeform 7"/>
          <p:cNvSpPr/>
          <p:nvPr/>
        </p:nvSpPr>
        <p:spPr>
          <a:xfrm>
            <a:off x="5548313" y="1033463"/>
            <a:ext cx="804862" cy="0"/>
          </a:xfrm>
          <a:custGeom>
            <a:avLst/>
            <a:gdLst>
              <a:gd name="connsiteX0" fmla="*/ 0 w 804862"/>
              <a:gd name="connsiteY0" fmla="*/ 0 h 0"/>
              <a:gd name="connsiteX1" fmla="*/ 804862 w 8048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4862">
                <a:moveTo>
                  <a:pt x="0" y="0"/>
                </a:moveTo>
                <a:lnTo>
                  <a:pt x="804862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634037" y="1619250"/>
            <a:ext cx="723900" cy="0"/>
          </a:xfrm>
          <a:custGeom>
            <a:avLst/>
            <a:gdLst>
              <a:gd name="connsiteX0" fmla="*/ 0 w 723900"/>
              <a:gd name="connsiteY0" fmla="*/ 0 h 9525"/>
              <a:gd name="connsiteX1" fmla="*/ 723900 w 723900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3900" h="9525">
                <a:moveTo>
                  <a:pt x="0" y="0"/>
                </a:moveTo>
                <a:lnTo>
                  <a:pt x="723900" y="9525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914900" y="1943100"/>
            <a:ext cx="1428750" cy="0"/>
          </a:xfrm>
          <a:custGeom>
            <a:avLst/>
            <a:gdLst>
              <a:gd name="connsiteX0" fmla="*/ 0 w 1428750"/>
              <a:gd name="connsiteY0" fmla="*/ 0 h 4762"/>
              <a:gd name="connsiteX1" fmla="*/ 1428750 w 1428750"/>
              <a:gd name="connsiteY1" fmla="*/ 4762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8750" h="4762">
                <a:moveTo>
                  <a:pt x="0" y="0"/>
                </a:moveTo>
                <a:lnTo>
                  <a:pt x="1428750" y="4762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557713" y="2243138"/>
            <a:ext cx="1800225" cy="0"/>
          </a:xfrm>
          <a:custGeom>
            <a:avLst/>
            <a:gdLst>
              <a:gd name="connsiteX0" fmla="*/ 0 w 1800225"/>
              <a:gd name="connsiteY0" fmla="*/ 0 h 14287"/>
              <a:gd name="connsiteX1" fmla="*/ 1800225 w 1800225"/>
              <a:gd name="connsiteY1" fmla="*/ 14287 h 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0225" h="14287">
                <a:moveTo>
                  <a:pt x="0" y="0"/>
                </a:moveTo>
                <a:lnTo>
                  <a:pt x="1800225" y="14287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900238" y="2771775"/>
            <a:ext cx="1076325" cy="0"/>
          </a:xfrm>
          <a:custGeom>
            <a:avLst/>
            <a:gdLst>
              <a:gd name="connsiteX0" fmla="*/ 0 w 1076325"/>
              <a:gd name="connsiteY0" fmla="*/ 0 h 0"/>
              <a:gd name="connsiteX1" fmla="*/ 1076325 w 10763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6325">
                <a:moveTo>
                  <a:pt x="0" y="0"/>
                </a:moveTo>
                <a:lnTo>
                  <a:pt x="1076325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081213" y="3305175"/>
            <a:ext cx="490537" cy="4763"/>
          </a:xfrm>
          <a:custGeom>
            <a:avLst/>
            <a:gdLst>
              <a:gd name="connsiteX0" fmla="*/ 0 w 490537"/>
              <a:gd name="connsiteY0" fmla="*/ 0 h 4763"/>
              <a:gd name="connsiteX1" fmla="*/ 490537 w 490537"/>
              <a:gd name="connsiteY1" fmla="*/ 4763 h 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0537" h="4763">
                <a:moveTo>
                  <a:pt x="0" y="0"/>
                </a:moveTo>
                <a:lnTo>
                  <a:pt x="490537" y="4763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076450" y="1319213"/>
            <a:ext cx="1171575" cy="4762"/>
          </a:xfrm>
          <a:custGeom>
            <a:avLst/>
            <a:gdLst>
              <a:gd name="connsiteX0" fmla="*/ 0 w 1171575"/>
              <a:gd name="connsiteY0" fmla="*/ 4762 h 4762"/>
              <a:gd name="connsiteX1" fmla="*/ 1171575 w 1171575"/>
              <a:gd name="connsiteY1" fmla="*/ 0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1575" h="4762">
                <a:moveTo>
                  <a:pt x="0" y="4762"/>
                </a:moveTo>
                <a:lnTo>
                  <a:pt x="1171575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070100" y="1320800"/>
            <a:ext cx="1171575" cy="3175"/>
          </a:xfrm>
          <a:custGeom>
            <a:avLst/>
            <a:gdLst>
              <a:gd name="connsiteX0" fmla="*/ 0 w 1171575"/>
              <a:gd name="connsiteY0" fmla="*/ 0 h 3175"/>
              <a:gd name="connsiteX1" fmla="*/ 1171575 w 1171575"/>
              <a:gd name="connsiteY1" fmla="*/ 3175 h 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1575" h="3175">
                <a:moveTo>
                  <a:pt x="0" y="0"/>
                </a:moveTo>
                <a:lnTo>
                  <a:pt x="1171575" y="3175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647825" y="4262438"/>
            <a:ext cx="3019425" cy="0"/>
          </a:xfrm>
          <a:custGeom>
            <a:avLst/>
            <a:gdLst>
              <a:gd name="connsiteX0" fmla="*/ 0 w 3019425"/>
              <a:gd name="connsiteY0" fmla="*/ 0 h 0"/>
              <a:gd name="connsiteX1" fmla="*/ 3019425 w 30194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9425">
                <a:moveTo>
                  <a:pt x="0" y="0"/>
                </a:moveTo>
                <a:lnTo>
                  <a:pt x="3019425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781175" y="4729163"/>
            <a:ext cx="1633538" cy="0"/>
          </a:xfrm>
          <a:custGeom>
            <a:avLst/>
            <a:gdLst>
              <a:gd name="connsiteX0" fmla="*/ 0 w 1633538"/>
              <a:gd name="connsiteY0" fmla="*/ 0 h 0"/>
              <a:gd name="connsiteX1" fmla="*/ 1633538 w 16335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3538">
                <a:moveTo>
                  <a:pt x="0" y="0"/>
                </a:moveTo>
                <a:lnTo>
                  <a:pt x="1633538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919288" y="5557837"/>
            <a:ext cx="1357312" cy="9525"/>
          </a:xfrm>
          <a:custGeom>
            <a:avLst/>
            <a:gdLst>
              <a:gd name="connsiteX0" fmla="*/ 0 w 1357312"/>
              <a:gd name="connsiteY0" fmla="*/ 0 h 9525"/>
              <a:gd name="connsiteX1" fmla="*/ 1357312 w 1357312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7312" h="9525">
                <a:moveTo>
                  <a:pt x="0" y="0"/>
                </a:moveTo>
                <a:lnTo>
                  <a:pt x="1357312" y="9525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610224" y="4352925"/>
            <a:ext cx="742950" cy="4763"/>
          </a:xfrm>
          <a:custGeom>
            <a:avLst/>
            <a:gdLst>
              <a:gd name="connsiteX0" fmla="*/ 0 w 742950"/>
              <a:gd name="connsiteY0" fmla="*/ 0 h 4763"/>
              <a:gd name="connsiteX1" fmla="*/ 742950 w 742950"/>
              <a:gd name="connsiteY1" fmla="*/ 4763 h 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2950" h="4763">
                <a:moveTo>
                  <a:pt x="0" y="0"/>
                </a:moveTo>
                <a:lnTo>
                  <a:pt x="742950" y="4763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988035" y="216603"/>
            <a:ext cx="11172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Cell types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387916" y="215809"/>
            <a:ext cx="144943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Extracellular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matrix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6389503" y="863517"/>
            <a:ext cx="1791837" cy="70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Ground substance</a:t>
            </a:r>
          </a:p>
          <a:p>
            <a:pPr defTabSz="914400" fontAlgn="auto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Fibers</a:t>
            </a:r>
            <a:endParaRPr lang="en-US" sz="1400" dirty="0">
              <a:solidFill>
                <a:srgbClr val="231F20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983273" y="1200703"/>
            <a:ext cx="105317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Macrophage</a:t>
            </a: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6402355" y="1518518"/>
            <a:ext cx="13048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• Collagen fiber</a:t>
            </a: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6402355" y="1831255"/>
            <a:ext cx="11269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• Elastic fiber</a:t>
            </a:r>
          </a:p>
        </p:txBody>
      </p:sp>
      <p:sp>
        <p:nvSpPr>
          <p:cNvPr id="27" name="TextBox 10"/>
          <p:cNvSpPr txBox="1">
            <a:spLocks noChangeArrowheads="1"/>
          </p:cNvSpPr>
          <p:nvPr/>
        </p:nvSpPr>
        <p:spPr bwMode="auto">
          <a:xfrm>
            <a:off x="6402355" y="2133602"/>
            <a:ext cx="13160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• Reticular fiber</a:t>
            </a: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991688" y="2645643"/>
            <a:ext cx="8640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Fibroblast</a:t>
            </a: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998831" y="3189362"/>
            <a:ext cx="10465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Lymphocyte</a:t>
            </a: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989307" y="4135512"/>
            <a:ext cx="6155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Fat cell</a:t>
            </a:r>
          </a:p>
        </p:txBody>
      </p:sp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986926" y="4607000"/>
            <a:ext cx="7550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Mast cell</a:t>
            </a:r>
          </a:p>
        </p:txBody>
      </p: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6389503" y="4235362"/>
            <a:ext cx="7566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Capillary</a:t>
            </a:r>
          </a:p>
        </p:txBody>
      </p:sp>
      <p:sp>
        <p:nvSpPr>
          <p:cNvPr id="33" name="TextBox 16"/>
          <p:cNvSpPr txBox="1">
            <a:spLocks noChangeArrowheads="1"/>
          </p:cNvSpPr>
          <p:nvPr/>
        </p:nvSpPr>
        <p:spPr bwMode="auto">
          <a:xfrm>
            <a:off x="989307" y="5444406"/>
            <a:ext cx="8944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Neutrophil</a:t>
            </a:r>
            <a:endParaRPr lang="en-US" sz="1400" b="1" dirty="0">
              <a:solidFill>
                <a:srgbClr val="231F20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Cells of Connective Tissue</a:t>
            </a:r>
            <a:endParaRPr lang="en-US" dirty="0" smtClean="0">
              <a:cs typeface="+mj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marL="457200" lvl="1" indent="0">
              <a:buNone/>
              <a:defRPr/>
            </a:pPr>
            <a:r>
              <a:rPr lang="en-US" dirty="0" smtClean="0"/>
              <a:t>Cells- named (suffix) according to function:</a:t>
            </a:r>
          </a:p>
          <a:p>
            <a:pPr lvl="2">
              <a:defRPr/>
            </a:pPr>
            <a:r>
              <a:rPr lang="en-US" dirty="0" smtClean="0"/>
              <a:t>-blast-  build</a:t>
            </a:r>
          </a:p>
          <a:p>
            <a:pPr lvl="2">
              <a:defRPr/>
            </a:pPr>
            <a:r>
              <a:rPr lang="en-US" dirty="0" smtClean="0"/>
              <a:t>-</a:t>
            </a:r>
            <a:r>
              <a:rPr lang="en-US" dirty="0" err="1" smtClean="0"/>
              <a:t>cyte</a:t>
            </a:r>
            <a:r>
              <a:rPr lang="en-US" dirty="0" smtClean="0"/>
              <a:t>-  maintain (mature)</a:t>
            </a:r>
          </a:p>
          <a:p>
            <a:pPr lvl="2">
              <a:defRPr/>
            </a:pPr>
            <a:r>
              <a:rPr lang="en-US" dirty="0" smtClean="0"/>
              <a:t>-</a:t>
            </a:r>
            <a:r>
              <a:rPr lang="en-US" dirty="0" err="1" smtClean="0"/>
              <a:t>clast</a:t>
            </a:r>
            <a:r>
              <a:rPr lang="en-US" dirty="0" smtClean="0"/>
              <a:t>- break</a:t>
            </a:r>
          </a:p>
          <a:p>
            <a:pPr lvl="1">
              <a:defRPr/>
            </a:pPr>
            <a:r>
              <a:rPr lang="en-US" dirty="0" smtClean="0"/>
              <a:t>* also named (prefix) according to their classification (type/ location)</a:t>
            </a:r>
          </a:p>
          <a:p>
            <a:pPr lvl="2">
              <a:defRPr/>
            </a:pPr>
            <a:r>
              <a:rPr lang="en-US" dirty="0" smtClean="0"/>
              <a:t>fibro-  connective</a:t>
            </a:r>
          </a:p>
          <a:p>
            <a:pPr lvl="2">
              <a:defRPr/>
            </a:pPr>
            <a:r>
              <a:rPr lang="en-US" dirty="0" err="1" smtClean="0"/>
              <a:t>chondro</a:t>
            </a:r>
            <a:r>
              <a:rPr lang="en-US" dirty="0" smtClean="0"/>
              <a:t>-  cartilage</a:t>
            </a:r>
          </a:p>
          <a:p>
            <a:pPr lvl="2">
              <a:defRPr/>
            </a:pPr>
            <a:r>
              <a:rPr lang="en-US" dirty="0" err="1" smtClean="0"/>
              <a:t>osteo</a:t>
            </a:r>
            <a:r>
              <a:rPr lang="en-US" dirty="0" smtClean="0"/>
              <a:t>- bone</a:t>
            </a:r>
          </a:p>
          <a:p>
            <a:pPr lvl="2">
              <a:defRPr/>
            </a:pPr>
            <a:r>
              <a:rPr lang="en-US" dirty="0" err="1" smtClean="0"/>
              <a:t>hemato</a:t>
            </a:r>
            <a:r>
              <a:rPr lang="en-US" dirty="0" smtClean="0"/>
              <a:t>- blood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Cells of </a:t>
            </a:r>
            <a:r>
              <a:rPr lang="en-US" altLang="en-US" dirty="0"/>
              <a:t>Connective Tissue (cont.)</a:t>
            </a:r>
            <a:endParaRPr lang="en-US" dirty="0"/>
          </a:p>
        </p:txBody>
      </p:sp>
      <p:sp>
        <p:nvSpPr>
          <p:cNvPr id="18435" name="Rectangle 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b="1" dirty="0" smtClean="0"/>
              <a:t>Cells</a:t>
            </a:r>
          </a:p>
          <a:p>
            <a:pPr lvl="1"/>
            <a:r>
              <a:rPr lang="en-US" altLang="en-US" dirty="0" smtClean="0"/>
              <a:t>“Blast” cells</a:t>
            </a:r>
          </a:p>
          <a:p>
            <a:pPr lvl="2"/>
            <a:r>
              <a:rPr lang="en-US" altLang="en-US" dirty="0" smtClean="0"/>
              <a:t>Immature form of cell that actively secretes ground substance and ECM fibers </a:t>
            </a:r>
          </a:p>
          <a:p>
            <a:pPr lvl="2"/>
            <a:r>
              <a:rPr lang="en-US" altLang="en-US" b="1" dirty="0" smtClean="0"/>
              <a:t>Fibroblasts</a:t>
            </a:r>
            <a:r>
              <a:rPr lang="en-US" altLang="en-US" dirty="0" smtClean="0"/>
              <a:t> found in connective tissue proper</a:t>
            </a:r>
          </a:p>
          <a:p>
            <a:pPr lvl="2"/>
            <a:r>
              <a:rPr lang="en-US" altLang="en-US" b="1" dirty="0" err="1" smtClean="0"/>
              <a:t>Chondroblasts</a:t>
            </a:r>
            <a:r>
              <a:rPr lang="en-US" altLang="en-US" dirty="0" smtClean="0"/>
              <a:t> found in cartilage</a:t>
            </a:r>
          </a:p>
          <a:p>
            <a:pPr lvl="2"/>
            <a:r>
              <a:rPr lang="en-US" altLang="en-US" b="1" dirty="0" smtClean="0"/>
              <a:t>Osteoblasts</a:t>
            </a:r>
            <a:r>
              <a:rPr lang="en-US" altLang="en-US" dirty="0" smtClean="0"/>
              <a:t> found in bone</a:t>
            </a:r>
          </a:p>
          <a:p>
            <a:pPr lvl="2"/>
            <a:r>
              <a:rPr lang="en-US" altLang="en-US" dirty="0" smtClean="0"/>
              <a:t>Hematopoietic stem cells in bone marrow</a:t>
            </a:r>
          </a:p>
          <a:p>
            <a:pPr lvl="1"/>
            <a:r>
              <a:rPr lang="en-US" altLang="en-US" dirty="0" smtClean="0"/>
              <a:t>“</a:t>
            </a:r>
            <a:r>
              <a:rPr lang="en-US" altLang="en-US" dirty="0" err="1" smtClean="0"/>
              <a:t>Cyte</a:t>
            </a:r>
            <a:r>
              <a:rPr lang="en-US" altLang="en-US" dirty="0" smtClean="0"/>
              <a:t>” cells</a:t>
            </a:r>
          </a:p>
          <a:p>
            <a:pPr lvl="2"/>
            <a:r>
              <a:rPr lang="en-US" altLang="en-US" dirty="0" smtClean="0"/>
              <a:t>Mature, less active form of “blast” cell that now becomes part of and helps maintain health of matrix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Cells of </a:t>
            </a:r>
            <a:r>
              <a:rPr lang="en-US" altLang="en-US" dirty="0"/>
              <a:t>Connective Tissue (cont.)</a:t>
            </a:r>
            <a:endParaRPr lang="en-US" dirty="0"/>
          </a:p>
        </p:txBody>
      </p:sp>
      <p:sp>
        <p:nvSpPr>
          <p:cNvPr id="1945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 smtClean="0"/>
              <a:t>Other cell types in connective tissues</a:t>
            </a:r>
          </a:p>
          <a:p>
            <a:pPr lvl="1"/>
            <a:r>
              <a:rPr lang="en-US" altLang="en-US" b="1" dirty="0" smtClean="0"/>
              <a:t>Fat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cells (adipocytes)</a:t>
            </a:r>
          </a:p>
          <a:p>
            <a:pPr lvl="2"/>
            <a:r>
              <a:rPr lang="en-US" altLang="en-US" dirty="0" smtClean="0"/>
              <a:t>Store nutrients</a:t>
            </a:r>
          </a:p>
          <a:p>
            <a:pPr lvl="1"/>
            <a:r>
              <a:rPr lang="en-US" altLang="en-US" b="1" dirty="0" smtClean="0"/>
              <a:t>White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blood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cells</a:t>
            </a:r>
          </a:p>
          <a:p>
            <a:pPr lvl="2"/>
            <a:r>
              <a:rPr lang="en-US" altLang="en-US" dirty="0" smtClean="0"/>
              <a:t>Neutrophils, eosinophils, lymphocytes</a:t>
            </a:r>
          </a:p>
          <a:p>
            <a:pPr lvl="2"/>
            <a:r>
              <a:rPr lang="en-US" altLang="en-US" dirty="0" smtClean="0"/>
              <a:t>Tissue response to injury</a:t>
            </a:r>
          </a:p>
          <a:p>
            <a:pPr lvl="1"/>
            <a:r>
              <a:rPr lang="en-US" altLang="en-US" b="1" dirty="0" smtClean="0"/>
              <a:t>Mast cell</a:t>
            </a:r>
            <a:r>
              <a:rPr lang="en-US" altLang="en-US" dirty="0" smtClean="0"/>
              <a:t>s (secrete histamine)</a:t>
            </a:r>
          </a:p>
          <a:p>
            <a:pPr lvl="2"/>
            <a:r>
              <a:rPr lang="en-US" altLang="en-US" dirty="0" smtClean="0"/>
              <a:t>Initiate local inflammatory response against foreign microorganisms they detect</a:t>
            </a:r>
          </a:p>
          <a:p>
            <a:pPr lvl="1"/>
            <a:r>
              <a:rPr lang="en-US" altLang="en-US" b="1" dirty="0" smtClean="0"/>
              <a:t>Macrophages</a:t>
            </a:r>
          </a:p>
          <a:p>
            <a:pPr lvl="2"/>
            <a:r>
              <a:rPr lang="en-US" altLang="en-US" dirty="0" smtClean="0"/>
              <a:t>Phagocytic cells that “eat” dead cells, microorganisms; function in immune system</a:t>
            </a:r>
          </a:p>
          <a:p>
            <a:pPr lvl="1"/>
            <a:r>
              <a:rPr lang="en-US" altLang="en-US" b="1" dirty="0" smtClean="0"/>
              <a:t>Plasma cells</a:t>
            </a:r>
          </a:p>
          <a:p>
            <a:pPr lvl="2"/>
            <a:r>
              <a:rPr lang="en-US" altLang="en-US" dirty="0" smtClean="0"/>
              <a:t>Produce antibodies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Types of Connective Tissues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type="subTitle" idx="1"/>
          </p:nvPr>
        </p:nvSpPr>
        <p:spPr>
          <a:xfrm>
            <a:off x="429491" y="3886200"/>
            <a:ext cx="8028709" cy="2470150"/>
          </a:xfrm>
        </p:spPr>
        <p:txBody>
          <a:bodyPr>
            <a:normAutofit fontScale="92500"/>
          </a:bodyPr>
          <a:lstStyle/>
          <a:p>
            <a:r>
              <a:rPr lang="en-US" altLang="en-US" dirty="0" smtClean="0"/>
              <a:t>There are four main classes of connective tissue:</a:t>
            </a:r>
          </a:p>
          <a:p>
            <a:pPr lvl="1"/>
            <a:r>
              <a:rPr lang="en-US" altLang="en-US" b="1" dirty="0" smtClean="0"/>
              <a:t>1.  Connective tissue proper</a:t>
            </a:r>
          </a:p>
          <a:p>
            <a:pPr lvl="1"/>
            <a:r>
              <a:rPr lang="en-US" altLang="en-US" b="1" dirty="0" smtClean="0"/>
              <a:t>2.  Cartilage</a:t>
            </a:r>
          </a:p>
          <a:p>
            <a:pPr lvl="1"/>
            <a:r>
              <a:rPr lang="en-US" altLang="en-US" b="1" dirty="0" smtClean="0"/>
              <a:t>3.  Bone </a:t>
            </a:r>
          </a:p>
          <a:p>
            <a:pPr lvl="1"/>
            <a:r>
              <a:rPr lang="en-US" altLang="en-US" b="1" dirty="0" smtClean="0"/>
              <a:t>4.  Blood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Connective Tissue Proper</a:t>
            </a:r>
            <a:endParaRPr lang="en-US" dirty="0"/>
          </a:p>
        </p:txBody>
      </p:sp>
      <p:sp>
        <p:nvSpPr>
          <p:cNvPr id="2253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b="1" dirty="0" smtClean="0"/>
              <a:t>Connective tissue proper</a:t>
            </a:r>
          </a:p>
          <a:p>
            <a:pPr lvl="1"/>
            <a:r>
              <a:rPr lang="en-US" altLang="en-US" dirty="0" smtClean="0"/>
              <a:t>Consists of all connective tissues </a:t>
            </a:r>
            <a:r>
              <a:rPr lang="en-US" altLang="en-US" u="sng" dirty="0" smtClean="0"/>
              <a:t>except</a:t>
            </a:r>
            <a:r>
              <a:rPr lang="en-US" altLang="en-US" dirty="0" smtClean="0"/>
              <a:t> bone, cartilage, and blood</a:t>
            </a:r>
          </a:p>
          <a:p>
            <a:pPr lvl="1"/>
            <a:r>
              <a:rPr lang="en-US" altLang="en-US" dirty="0" smtClean="0"/>
              <a:t>Two subclasses</a:t>
            </a:r>
          </a:p>
          <a:p>
            <a:pPr lvl="2"/>
            <a:r>
              <a:rPr lang="en-US" altLang="en-US" b="1" dirty="0"/>
              <a:t>1</a:t>
            </a:r>
            <a:r>
              <a:rPr lang="en-US" altLang="en-US" b="1" dirty="0" smtClean="0"/>
              <a:t>)  CT proper: loose connective tissues</a:t>
            </a:r>
          </a:p>
          <a:p>
            <a:pPr lvl="3"/>
            <a:r>
              <a:rPr lang="en-US" altLang="en-US" b="1" dirty="0" smtClean="0"/>
              <a:t>Areolar</a:t>
            </a:r>
          </a:p>
          <a:p>
            <a:pPr lvl="3"/>
            <a:r>
              <a:rPr lang="en-US" altLang="en-US" b="1" dirty="0" smtClean="0"/>
              <a:t>Adipose</a:t>
            </a:r>
          </a:p>
          <a:p>
            <a:pPr lvl="3"/>
            <a:r>
              <a:rPr lang="en-US" altLang="en-US" b="1" dirty="0" smtClean="0"/>
              <a:t>Reticular</a:t>
            </a:r>
          </a:p>
          <a:p>
            <a:pPr lvl="2"/>
            <a:r>
              <a:rPr lang="en-US" altLang="en-US" b="1" dirty="0"/>
              <a:t>2</a:t>
            </a:r>
            <a:r>
              <a:rPr lang="en-US" altLang="en-US" b="1" dirty="0" smtClean="0"/>
              <a:t>)  CT proper: dense connective tissues</a:t>
            </a:r>
          </a:p>
          <a:p>
            <a:pPr lvl="3"/>
            <a:r>
              <a:rPr lang="en-US" altLang="en-US" b="1" dirty="0" smtClean="0"/>
              <a:t>Dense regular</a:t>
            </a:r>
          </a:p>
          <a:p>
            <a:pPr lvl="3"/>
            <a:r>
              <a:rPr lang="en-US" altLang="en-US" b="1" dirty="0" smtClean="0"/>
              <a:t>Dense irregular</a:t>
            </a:r>
          </a:p>
          <a:p>
            <a:pPr lvl="3"/>
            <a:r>
              <a:rPr lang="en-US" altLang="en-US" b="1" dirty="0" smtClean="0"/>
              <a:t>Elastic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Loose Connective (Areola)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>
                <a:cs typeface="+mn-cs"/>
              </a:rPr>
              <a:t>Scattered cells w/both collagen &amp; elastin in gel matrix</a:t>
            </a:r>
          </a:p>
          <a:p>
            <a:pPr>
              <a:defRPr/>
            </a:pPr>
            <a:r>
              <a:rPr lang="en-US" sz="2800" smtClean="0">
                <a:cs typeface="+mn-cs"/>
              </a:rPr>
              <a:t>location- fills spaces; surrounds &amp; supports bl.vess., organs, &amp; nerves</a:t>
            </a:r>
          </a:p>
          <a:p>
            <a:pPr>
              <a:defRPr/>
            </a:pPr>
            <a:r>
              <a:rPr lang="ja-JP" altLang="en-US" sz="2800" smtClean="0">
                <a:latin typeface="Arial"/>
                <a:cs typeface="+mn-cs"/>
              </a:rPr>
              <a:t>“</a:t>
            </a:r>
            <a:r>
              <a:rPr lang="en-US" sz="2800" smtClean="0">
                <a:cs typeface="+mn-cs"/>
              </a:rPr>
              <a:t>tissue fluid</a:t>
            </a:r>
            <a:r>
              <a:rPr lang="ja-JP" altLang="en-US" sz="2800" smtClean="0">
                <a:latin typeface="Arial"/>
                <a:cs typeface="+mn-cs"/>
              </a:rPr>
              <a:t>”</a:t>
            </a:r>
            <a:endParaRPr lang="en-US" sz="2800" smtClean="0">
              <a:cs typeface="+mn-cs"/>
            </a:endParaRPr>
          </a:p>
        </p:txBody>
      </p:sp>
      <p:graphicFrame>
        <p:nvGraphicFramePr>
          <p:cNvPr id="88067" name="Object 5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8200" y="2676525"/>
          <a:ext cx="3810000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Clip" r:id="rId3" imgW="15904762" imgH="11371429" progId="MS_ClipArt_Gallery.2">
                  <p:embed/>
                </p:oleObj>
              </mc:Choice>
              <mc:Fallback>
                <p:oleObj name="Clip" r:id="rId3" imgW="15904762" imgH="1137142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676525"/>
                        <a:ext cx="3810000" cy="272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prstClr val="black"/>
                </a:solidFill>
              </a:rPr>
              <a:t>Connective Tissue </a:t>
            </a:r>
            <a:r>
              <a:rPr lang="en-US" altLang="en-US" dirty="0" smtClean="0">
                <a:solidFill>
                  <a:prstClr val="black"/>
                </a:solidFill>
              </a:rPr>
              <a:t>Proper </a:t>
            </a:r>
            <a:r>
              <a:rPr lang="en-US" altLang="en-US" dirty="0" smtClean="0"/>
              <a:t>(cont.)</a:t>
            </a:r>
            <a:endParaRPr lang="en-US" dirty="0"/>
          </a:p>
        </p:txBody>
      </p:sp>
      <p:sp>
        <p:nvSpPr>
          <p:cNvPr id="16388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.  CT</a:t>
            </a:r>
            <a:r>
              <a:rPr lang="en-US" dirty="0" smtClean="0"/>
              <a:t> </a:t>
            </a:r>
            <a:r>
              <a:rPr lang="en-US" b="1" dirty="0" smtClean="0"/>
              <a:t>proper</a:t>
            </a:r>
            <a:r>
              <a:rPr lang="en-US" dirty="0" smtClean="0"/>
              <a:t>: </a:t>
            </a:r>
            <a:r>
              <a:rPr lang="en-US" b="1" dirty="0" smtClean="0"/>
              <a:t>loose</a:t>
            </a:r>
            <a:r>
              <a:rPr lang="en-US" dirty="0" smtClean="0"/>
              <a:t> </a:t>
            </a:r>
            <a:r>
              <a:rPr lang="en-US" b="1" dirty="0" smtClean="0"/>
              <a:t>connective</a:t>
            </a:r>
            <a:r>
              <a:rPr lang="en-US" dirty="0" smtClean="0"/>
              <a:t> </a:t>
            </a:r>
            <a:r>
              <a:rPr lang="en-US" b="1" dirty="0" smtClean="0"/>
              <a:t>tissues</a:t>
            </a:r>
          </a:p>
          <a:p>
            <a:pPr lvl="1"/>
            <a:r>
              <a:rPr lang="en-US" b="1" dirty="0" smtClean="0"/>
              <a:t>a) Areolar connective tissue</a:t>
            </a:r>
          </a:p>
          <a:p>
            <a:pPr lvl="2"/>
            <a:r>
              <a:rPr lang="en-US" dirty="0" smtClean="0"/>
              <a:t>Most widely distributed CT</a:t>
            </a:r>
          </a:p>
          <a:p>
            <a:pPr lvl="2"/>
            <a:r>
              <a:rPr lang="en-US" dirty="0" smtClean="0"/>
              <a:t>Supports and binds other tissues</a:t>
            </a:r>
          </a:p>
          <a:p>
            <a:pPr lvl="2"/>
            <a:r>
              <a:rPr lang="en-US" dirty="0" smtClean="0"/>
              <a:t>Universal packing material between other tissues</a:t>
            </a:r>
          </a:p>
          <a:p>
            <a:pPr lvl="2"/>
            <a:r>
              <a:rPr lang="en-US" dirty="0" smtClean="0"/>
              <a:t>Contains fibroblasts that secrete loose arrangement of mostly collagen fibers</a:t>
            </a:r>
          </a:p>
          <a:p>
            <a:pPr lvl="2"/>
            <a:r>
              <a:rPr lang="en-US" dirty="0" smtClean="0"/>
              <a:t>Loose fibers allow for increased ground substance, which can act as water reservoir by holding more interstitial fluid</a:t>
            </a:r>
          </a:p>
          <a:p>
            <a:pPr lvl="2"/>
            <a:r>
              <a:rPr lang="en-US" dirty="0" smtClean="0"/>
              <a:t>Macrophages and fat cells are contained in spaces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23-figure_04_08a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204216"/>
            <a:ext cx="8546592" cy="64495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37146" y="1072808"/>
            <a:ext cx="349653" cy="34482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8" name="Freeform 7"/>
          <p:cNvSpPr/>
          <p:nvPr/>
        </p:nvSpPr>
        <p:spPr>
          <a:xfrm>
            <a:off x="6273800" y="1308100"/>
            <a:ext cx="1454150" cy="3175"/>
          </a:xfrm>
          <a:custGeom>
            <a:avLst/>
            <a:gdLst>
              <a:gd name="connsiteX0" fmla="*/ 0 w 1454150"/>
              <a:gd name="connsiteY0" fmla="*/ 0 h 3175"/>
              <a:gd name="connsiteX1" fmla="*/ 1454150 w 1454150"/>
              <a:gd name="connsiteY1" fmla="*/ 3175 h 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4150" h="3175">
                <a:moveTo>
                  <a:pt x="0" y="0"/>
                </a:moveTo>
                <a:lnTo>
                  <a:pt x="1454150" y="3175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16725" y="1311275"/>
            <a:ext cx="454025" cy="396875"/>
          </a:xfrm>
          <a:custGeom>
            <a:avLst/>
            <a:gdLst>
              <a:gd name="connsiteX0" fmla="*/ 0 w 454025"/>
              <a:gd name="connsiteY0" fmla="*/ 396875 h 396875"/>
              <a:gd name="connsiteX1" fmla="*/ 454025 w 454025"/>
              <a:gd name="connsiteY1" fmla="*/ 0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4025" h="396875">
                <a:moveTo>
                  <a:pt x="0" y="396875"/>
                </a:moveTo>
                <a:lnTo>
                  <a:pt x="454025" y="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965950" y="2203450"/>
            <a:ext cx="762000" cy="0"/>
          </a:xfrm>
          <a:custGeom>
            <a:avLst/>
            <a:gdLst>
              <a:gd name="connsiteX0" fmla="*/ 0 w 762000"/>
              <a:gd name="connsiteY0" fmla="*/ 0 h 0"/>
              <a:gd name="connsiteX1" fmla="*/ 762000 w 762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0">
                <a:moveTo>
                  <a:pt x="0" y="0"/>
                </a:moveTo>
                <a:lnTo>
                  <a:pt x="762000" y="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943725" y="2660173"/>
            <a:ext cx="785019" cy="143352"/>
            <a:chOff x="6943725" y="2660173"/>
            <a:chExt cx="785019" cy="143352"/>
          </a:xfrm>
        </p:grpSpPr>
        <p:sp>
          <p:nvSpPr>
            <p:cNvPr id="11" name="Freeform 10"/>
            <p:cNvSpPr/>
            <p:nvPr/>
          </p:nvSpPr>
          <p:spPr>
            <a:xfrm>
              <a:off x="7122319" y="2660173"/>
              <a:ext cx="606425" cy="95250"/>
            </a:xfrm>
            <a:custGeom>
              <a:avLst/>
              <a:gdLst>
                <a:gd name="connsiteX0" fmla="*/ 0 w 606425"/>
                <a:gd name="connsiteY0" fmla="*/ 0 h 95250"/>
                <a:gd name="connsiteX1" fmla="*/ 0 w 606425"/>
                <a:gd name="connsiteY1" fmla="*/ 0 h 95250"/>
                <a:gd name="connsiteX2" fmla="*/ 479425 w 606425"/>
                <a:gd name="connsiteY2" fmla="*/ 95250 h 95250"/>
                <a:gd name="connsiteX3" fmla="*/ 606425 w 606425"/>
                <a:gd name="connsiteY3" fmla="*/ 9207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425" h="95250">
                  <a:moveTo>
                    <a:pt x="0" y="0"/>
                  </a:moveTo>
                  <a:lnTo>
                    <a:pt x="0" y="0"/>
                  </a:lnTo>
                  <a:lnTo>
                    <a:pt x="479425" y="95250"/>
                  </a:lnTo>
                  <a:lnTo>
                    <a:pt x="606425" y="92075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6943725" y="2755900"/>
              <a:ext cx="663575" cy="47625"/>
            </a:xfrm>
            <a:custGeom>
              <a:avLst/>
              <a:gdLst>
                <a:gd name="connsiteX0" fmla="*/ 0 w 663575"/>
                <a:gd name="connsiteY0" fmla="*/ 47625 h 47625"/>
                <a:gd name="connsiteX1" fmla="*/ 663575 w 663575"/>
                <a:gd name="connsiteY1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575" h="47625">
                  <a:moveTo>
                    <a:pt x="0" y="47625"/>
                  </a:moveTo>
                  <a:lnTo>
                    <a:pt x="663575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" name="Freeform 12"/>
          <p:cNvSpPr/>
          <p:nvPr/>
        </p:nvSpPr>
        <p:spPr>
          <a:xfrm>
            <a:off x="6289675" y="3565525"/>
            <a:ext cx="1441450" cy="339725"/>
          </a:xfrm>
          <a:custGeom>
            <a:avLst/>
            <a:gdLst>
              <a:gd name="connsiteX0" fmla="*/ 0 w 1441450"/>
              <a:gd name="connsiteY0" fmla="*/ 339725 h 339725"/>
              <a:gd name="connsiteX1" fmla="*/ 768350 w 1441450"/>
              <a:gd name="connsiteY1" fmla="*/ 0 h 339725"/>
              <a:gd name="connsiteX2" fmla="*/ 1441450 w 1441450"/>
              <a:gd name="connsiteY2" fmla="*/ 3175 h 33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1450" h="339725">
                <a:moveTo>
                  <a:pt x="0" y="339725"/>
                </a:moveTo>
                <a:lnTo>
                  <a:pt x="768350" y="0"/>
                </a:lnTo>
                <a:lnTo>
                  <a:pt x="1441450" y="3175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889000" y="4911725"/>
            <a:ext cx="549275" cy="584200"/>
          </a:xfrm>
          <a:custGeom>
            <a:avLst/>
            <a:gdLst>
              <a:gd name="connsiteX0" fmla="*/ 0 w 549275"/>
              <a:gd name="connsiteY0" fmla="*/ 0 h 584200"/>
              <a:gd name="connsiteX1" fmla="*/ 200025 w 549275"/>
              <a:gd name="connsiteY1" fmla="*/ 581025 h 584200"/>
              <a:gd name="connsiteX2" fmla="*/ 549275 w 549275"/>
              <a:gd name="connsiteY2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9275" h="584200">
                <a:moveTo>
                  <a:pt x="0" y="0"/>
                </a:moveTo>
                <a:lnTo>
                  <a:pt x="200025" y="581025"/>
                </a:lnTo>
                <a:lnTo>
                  <a:pt x="549275" y="58420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031875" y="6022975"/>
            <a:ext cx="571500" cy="3175"/>
          </a:xfrm>
          <a:custGeom>
            <a:avLst/>
            <a:gdLst>
              <a:gd name="connsiteX0" fmla="*/ 0 w 571500"/>
              <a:gd name="connsiteY0" fmla="*/ 3175 h 3175"/>
              <a:gd name="connsiteX1" fmla="*/ 571500 w 571500"/>
              <a:gd name="connsiteY1" fmla="*/ 0 h 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1500" h="3175">
                <a:moveTo>
                  <a:pt x="0" y="3175"/>
                </a:moveTo>
                <a:lnTo>
                  <a:pt x="571500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847461" y="280564"/>
            <a:ext cx="65512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rPr>
              <a:t>Connective tissue proper: loose connective tissue, </a:t>
            </a:r>
            <a:r>
              <a:rPr lang="en-US" sz="1600" dirty="0" err="1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rPr>
              <a:t>areolar</a:t>
            </a:r>
            <a:endParaRPr lang="en-US" sz="1600" dirty="0">
              <a:solidFill>
                <a:srgbClr val="FFFFFF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469473" y="688089"/>
            <a:ext cx="26882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Description:</a:t>
            </a: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Gel-like matrix with</a:t>
            </a:r>
          </a:p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all three fiber types; cells:</a:t>
            </a:r>
          </a:p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fibroblasts, macrophages, mast</a:t>
            </a:r>
          </a:p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cells, and some white blood cells.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7760066" y="1200060"/>
            <a:ext cx="57708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Elastic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fibers</a:t>
            </a: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471854" y="1964439"/>
            <a:ext cx="2529731" cy="96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Function:</a:t>
            </a: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Wraps and cushions</a:t>
            </a:r>
          </a:p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organs; its macrophages</a:t>
            </a:r>
          </a:p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phagocytize</a:t>
            </a: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bacteria; plays</a:t>
            </a:r>
          </a:p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important role in inflammation;</a:t>
            </a:r>
          </a:p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holds and conveys tissue fluid.</a:t>
            </a: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7760066" y="2099377"/>
            <a:ext cx="883255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Ground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substance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7751335" y="2662939"/>
            <a:ext cx="86401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Fibroblast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nuclei</a:t>
            </a:r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7773058" y="3458998"/>
            <a:ext cx="75501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Collagen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fibers</a:t>
            </a: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471854" y="3313814"/>
            <a:ext cx="2553584" cy="96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Location:</a:t>
            </a: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Widely distributed</a:t>
            </a:r>
          </a:p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under epithelia of body, e.g.,</a:t>
            </a:r>
          </a:p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forms lamina </a:t>
            </a:r>
            <a:r>
              <a:rPr lang="en-US" sz="13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propria</a:t>
            </a: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of mucous</a:t>
            </a:r>
          </a:p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membranes; packages organs;</a:t>
            </a:r>
          </a:p>
          <a:p>
            <a:pPr defTabSz="9144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surrounds capillaries.</a:t>
            </a: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417085" y="4706847"/>
            <a:ext cx="85440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Epithelium</a:t>
            </a:r>
          </a:p>
        </p:txBody>
      </p: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3667491" y="4667159"/>
            <a:ext cx="4031040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Areolar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connective tissue,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 soft packaging tissue of the body (340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+mn-ea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).</a:t>
            </a: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414704" y="5903029"/>
            <a:ext cx="5850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Lamina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3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propria</a:t>
            </a:r>
            <a:endParaRPr lang="en-US" sz="1300" b="1" dirty="0">
              <a:solidFill>
                <a:srgbClr val="231F20"/>
              </a:solidFill>
              <a:ea typeface="+mn-ea"/>
              <a:cs typeface="Arial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6968807" y="2201545"/>
            <a:ext cx="762000" cy="0"/>
          </a:xfrm>
          <a:custGeom>
            <a:avLst/>
            <a:gdLst>
              <a:gd name="connsiteX0" fmla="*/ 0 w 762000"/>
              <a:gd name="connsiteY0" fmla="*/ 0 h 0"/>
              <a:gd name="connsiteX1" fmla="*/ 762000 w 762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0">
                <a:moveTo>
                  <a:pt x="0" y="0"/>
                </a:moveTo>
                <a:lnTo>
                  <a:pt x="762000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543680" y="3571874"/>
            <a:ext cx="517525" cy="403225"/>
          </a:xfrm>
          <a:custGeom>
            <a:avLst/>
            <a:gdLst>
              <a:gd name="connsiteX0" fmla="*/ 0 w 517525"/>
              <a:gd name="connsiteY0" fmla="*/ 403225 h 403225"/>
              <a:gd name="connsiteX1" fmla="*/ 0 w 517525"/>
              <a:gd name="connsiteY1" fmla="*/ 403225 h 403225"/>
              <a:gd name="connsiteX2" fmla="*/ 517525 w 517525"/>
              <a:gd name="connsiteY2" fmla="*/ 0 h 40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7525" h="403225">
                <a:moveTo>
                  <a:pt x="0" y="403225"/>
                </a:moveTo>
                <a:lnTo>
                  <a:pt x="0" y="403225"/>
                </a:lnTo>
                <a:lnTo>
                  <a:pt x="517525" y="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76181" y="1308894"/>
            <a:ext cx="1457325" cy="396875"/>
            <a:chOff x="6273800" y="1311275"/>
            <a:chExt cx="1457325" cy="396875"/>
          </a:xfrm>
        </p:grpSpPr>
        <p:sp>
          <p:nvSpPr>
            <p:cNvPr id="42" name="Freeform 41"/>
            <p:cNvSpPr/>
            <p:nvPr/>
          </p:nvSpPr>
          <p:spPr>
            <a:xfrm>
              <a:off x="6273800" y="1311275"/>
              <a:ext cx="1457325" cy="0"/>
            </a:xfrm>
            <a:custGeom>
              <a:avLst/>
              <a:gdLst>
                <a:gd name="connsiteX0" fmla="*/ 0 w 1457325"/>
                <a:gd name="connsiteY0" fmla="*/ 0 h 0"/>
                <a:gd name="connsiteX1" fmla="*/ 1457325 w 1457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7325">
                  <a:moveTo>
                    <a:pt x="0" y="0"/>
                  </a:moveTo>
                  <a:lnTo>
                    <a:pt x="14573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6819900" y="1314450"/>
              <a:ext cx="447675" cy="393700"/>
            </a:xfrm>
            <a:custGeom>
              <a:avLst/>
              <a:gdLst>
                <a:gd name="connsiteX0" fmla="*/ 0 w 447675"/>
                <a:gd name="connsiteY0" fmla="*/ 384175 h 384175"/>
                <a:gd name="connsiteX1" fmla="*/ 447675 w 447675"/>
                <a:gd name="connsiteY1" fmla="*/ 0 h 384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7675" h="384175">
                  <a:moveTo>
                    <a:pt x="0" y="384175"/>
                  </a:moveTo>
                  <a:lnTo>
                    <a:pt x="44767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41344" y="2663031"/>
            <a:ext cx="789781" cy="142875"/>
            <a:chOff x="6941344" y="2663031"/>
            <a:chExt cx="789781" cy="142875"/>
          </a:xfrm>
        </p:grpSpPr>
        <p:sp>
          <p:nvSpPr>
            <p:cNvPr id="45" name="Freeform 44"/>
            <p:cNvSpPr/>
            <p:nvPr/>
          </p:nvSpPr>
          <p:spPr>
            <a:xfrm>
              <a:off x="7124700" y="2663031"/>
              <a:ext cx="606425" cy="85725"/>
            </a:xfrm>
            <a:custGeom>
              <a:avLst/>
              <a:gdLst>
                <a:gd name="connsiteX0" fmla="*/ 0 w 584200"/>
                <a:gd name="connsiteY0" fmla="*/ 0 h 85725"/>
                <a:gd name="connsiteX1" fmla="*/ 450850 w 584200"/>
                <a:gd name="connsiteY1" fmla="*/ 85725 h 85725"/>
                <a:gd name="connsiteX2" fmla="*/ 584200 w 584200"/>
                <a:gd name="connsiteY2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4200" h="85725">
                  <a:moveTo>
                    <a:pt x="0" y="0"/>
                  </a:moveTo>
                  <a:lnTo>
                    <a:pt x="450850" y="85725"/>
                  </a:lnTo>
                  <a:lnTo>
                    <a:pt x="584200" y="857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6941344" y="2749550"/>
              <a:ext cx="644525" cy="56356"/>
            </a:xfrm>
            <a:custGeom>
              <a:avLst/>
              <a:gdLst>
                <a:gd name="connsiteX0" fmla="*/ 0 w 641350"/>
                <a:gd name="connsiteY0" fmla="*/ 57150 h 57150"/>
                <a:gd name="connsiteX1" fmla="*/ 641350 w 641350"/>
                <a:gd name="connsiteY1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350" h="57150">
                  <a:moveTo>
                    <a:pt x="0" y="57150"/>
                  </a:moveTo>
                  <a:lnTo>
                    <a:pt x="641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94436" y="3567908"/>
            <a:ext cx="1447800" cy="404810"/>
            <a:chOff x="6294436" y="3567908"/>
            <a:chExt cx="1447800" cy="404810"/>
          </a:xfrm>
        </p:grpSpPr>
        <p:sp>
          <p:nvSpPr>
            <p:cNvPr id="48" name="Freeform 47"/>
            <p:cNvSpPr/>
            <p:nvPr/>
          </p:nvSpPr>
          <p:spPr>
            <a:xfrm>
              <a:off x="6294436" y="3567908"/>
              <a:ext cx="1447800" cy="339725"/>
            </a:xfrm>
            <a:custGeom>
              <a:avLst/>
              <a:gdLst>
                <a:gd name="connsiteX0" fmla="*/ 0 w 1447800"/>
                <a:gd name="connsiteY0" fmla="*/ 339725 h 339725"/>
                <a:gd name="connsiteX1" fmla="*/ 758825 w 1447800"/>
                <a:gd name="connsiteY1" fmla="*/ 0 h 339725"/>
                <a:gd name="connsiteX2" fmla="*/ 1447800 w 1447800"/>
                <a:gd name="connsiteY2" fmla="*/ 0 h 33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339725">
                  <a:moveTo>
                    <a:pt x="0" y="339725"/>
                  </a:moveTo>
                  <a:lnTo>
                    <a:pt x="758825" y="0"/>
                  </a:lnTo>
                  <a:lnTo>
                    <a:pt x="144780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6546062" y="3568702"/>
              <a:ext cx="511168" cy="404016"/>
            </a:xfrm>
            <a:custGeom>
              <a:avLst/>
              <a:gdLst>
                <a:gd name="connsiteX0" fmla="*/ 0 w 485775"/>
                <a:gd name="connsiteY0" fmla="*/ 393700 h 393700"/>
                <a:gd name="connsiteX1" fmla="*/ 485775 w 485775"/>
                <a:gd name="connsiteY1" fmla="*/ 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5" h="393700">
                  <a:moveTo>
                    <a:pt x="0" y="393700"/>
                  </a:moveTo>
                  <a:lnTo>
                    <a:pt x="48577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Adipose (Fat)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>
                <a:cs typeface="+mn-cs"/>
              </a:rPr>
              <a:t>Little matrix; cells w/ lg fat droplet in vacuole; richly vascularized</a:t>
            </a:r>
          </a:p>
          <a:p>
            <a:pPr>
              <a:defRPr/>
            </a:pPr>
            <a:r>
              <a:rPr lang="en-US" sz="2800" smtClean="0">
                <a:cs typeface="+mn-cs"/>
              </a:rPr>
              <a:t>loc-behind eyes, palms, soles, abdomen, hips</a:t>
            </a:r>
          </a:p>
        </p:txBody>
      </p:sp>
      <p:graphicFrame>
        <p:nvGraphicFramePr>
          <p:cNvPr id="93187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8200" y="2616200"/>
          <a:ext cx="3810000" cy="284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Clip" r:id="rId3" imgW="9457143" imgH="7057143" progId="MS_ClipArt_Gallery.2">
                  <p:embed/>
                </p:oleObj>
              </mc:Choice>
              <mc:Fallback>
                <p:oleObj name="Clip" r:id="rId3" imgW="9457143" imgH="70571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616200"/>
                        <a:ext cx="3810000" cy="284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Characteristics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1.  Found everywhere in body</a:t>
            </a:r>
          </a:p>
          <a:p>
            <a:pPr>
              <a:defRPr/>
            </a:pPr>
            <a:r>
              <a:rPr lang="en-US" smtClean="0">
                <a:cs typeface="+mn-cs"/>
              </a:rPr>
              <a:t>2.  Made of living cells surrounded by a matrix--	</a:t>
            </a:r>
          </a:p>
          <a:p>
            <a:pPr lvl="1">
              <a:defRPr/>
            </a:pPr>
            <a:r>
              <a:rPr lang="en-US" smtClean="0"/>
              <a:t>differ in the type of cells, fibers, and amounts</a:t>
            </a:r>
          </a:p>
          <a:p>
            <a:pPr>
              <a:defRPr/>
            </a:pPr>
            <a:r>
              <a:rPr lang="en-US" smtClean="0">
                <a:cs typeface="+mn-cs"/>
              </a:rPr>
              <a:t>3.  Most abundant type of tissue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Connective Tissue </a:t>
            </a:r>
            <a:r>
              <a:rPr lang="en-US" altLang="en-US" dirty="0" smtClean="0"/>
              <a:t>Proper (</a:t>
            </a:r>
            <a:r>
              <a:rPr lang="en-US" altLang="en-US" dirty="0"/>
              <a:t>cont.)</a:t>
            </a:r>
            <a:endParaRPr lang="en-US" dirty="0"/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1. CT</a:t>
            </a:r>
            <a:r>
              <a:rPr lang="en-US" dirty="0" smtClean="0"/>
              <a:t> </a:t>
            </a:r>
            <a:r>
              <a:rPr lang="en-US" b="1" dirty="0" smtClean="0"/>
              <a:t>proper</a:t>
            </a:r>
            <a:r>
              <a:rPr lang="en-US" dirty="0" smtClean="0"/>
              <a:t>: </a:t>
            </a:r>
            <a:r>
              <a:rPr lang="en-US" b="1" dirty="0" smtClean="0"/>
              <a:t>loose</a:t>
            </a:r>
            <a:r>
              <a:rPr lang="en-US" dirty="0" smtClean="0"/>
              <a:t> </a:t>
            </a:r>
            <a:r>
              <a:rPr lang="en-US" b="1" dirty="0" smtClean="0"/>
              <a:t>connective</a:t>
            </a:r>
            <a:r>
              <a:rPr lang="en-US" dirty="0" smtClean="0"/>
              <a:t> </a:t>
            </a:r>
            <a:r>
              <a:rPr lang="en-US" b="1" dirty="0" smtClean="0"/>
              <a:t>tissues </a:t>
            </a:r>
            <a:r>
              <a:rPr lang="en-US" dirty="0" smtClean="0"/>
              <a:t>(cont.)</a:t>
            </a:r>
          </a:p>
          <a:p>
            <a:pPr lvl="1"/>
            <a:r>
              <a:rPr lang="en-US" altLang="en-US" b="1" dirty="0"/>
              <a:t>b</a:t>
            </a:r>
            <a:r>
              <a:rPr lang="en-US" altLang="en-US" b="1" dirty="0" smtClean="0"/>
              <a:t>)  Adipose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tissue</a:t>
            </a:r>
          </a:p>
          <a:p>
            <a:pPr lvl="2"/>
            <a:r>
              <a:rPr lang="en-US" altLang="en-US" dirty="0" smtClean="0"/>
              <a:t>White fat </a:t>
            </a:r>
          </a:p>
          <a:p>
            <a:pPr lvl="3"/>
            <a:r>
              <a:rPr lang="en-US" altLang="en-US" dirty="0" smtClean="0"/>
              <a:t>Similar to areolar tissue but greater nutrient storage</a:t>
            </a:r>
          </a:p>
          <a:p>
            <a:pPr lvl="3"/>
            <a:r>
              <a:rPr lang="en-US" altLang="en-US" dirty="0" smtClean="0"/>
              <a:t>Cells are called </a:t>
            </a:r>
            <a:r>
              <a:rPr lang="en-US" altLang="en-US" b="1" dirty="0" smtClean="0"/>
              <a:t>adipocytes</a:t>
            </a:r>
          </a:p>
          <a:p>
            <a:pPr lvl="3"/>
            <a:r>
              <a:rPr lang="en-US" altLang="en-US" dirty="0" smtClean="0"/>
              <a:t>Scanty matrix</a:t>
            </a:r>
          </a:p>
          <a:p>
            <a:pPr lvl="3"/>
            <a:r>
              <a:rPr lang="en-US" altLang="en-US" dirty="0" smtClean="0"/>
              <a:t>Richly vascularized</a:t>
            </a:r>
          </a:p>
          <a:p>
            <a:pPr lvl="3"/>
            <a:r>
              <a:rPr lang="en-US" altLang="en-US" dirty="0" smtClean="0"/>
              <a:t>Functions in shock absorption, insulation, and energy storage</a:t>
            </a:r>
          </a:p>
          <a:p>
            <a:pPr lvl="2"/>
            <a:r>
              <a:rPr lang="en-US" altLang="en-US" dirty="0" smtClean="0"/>
              <a:t>Brown fat</a:t>
            </a:r>
          </a:p>
          <a:p>
            <a:pPr lvl="3"/>
            <a:r>
              <a:rPr lang="en-US" altLang="en-US" dirty="0" smtClean="0"/>
              <a:t>Use lipid fuels to heat bloodstream rather than to produce ATP, as does white fat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24-figure_04_08b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204216"/>
            <a:ext cx="8546592" cy="644956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8" name="Freeform 7"/>
          <p:cNvSpPr/>
          <p:nvPr/>
        </p:nvSpPr>
        <p:spPr>
          <a:xfrm>
            <a:off x="6892925" y="3114675"/>
            <a:ext cx="812800" cy="0"/>
          </a:xfrm>
          <a:custGeom>
            <a:avLst/>
            <a:gdLst>
              <a:gd name="connsiteX0" fmla="*/ 0 w 812800"/>
              <a:gd name="connsiteY0" fmla="*/ 6350 h 6350"/>
              <a:gd name="connsiteX1" fmla="*/ 812800 w 812800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2800" h="6350">
                <a:moveTo>
                  <a:pt x="0" y="6350"/>
                </a:moveTo>
                <a:lnTo>
                  <a:pt x="812800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986588" y="1745456"/>
            <a:ext cx="711993" cy="0"/>
          </a:xfrm>
          <a:custGeom>
            <a:avLst/>
            <a:gdLst>
              <a:gd name="connsiteX0" fmla="*/ 0 w 711993"/>
              <a:gd name="connsiteY0" fmla="*/ 0 h 0"/>
              <a:gd name="connsiteX1" fmla="*/ 711993 w 71199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1993">
                <a:moveTo>
                  <a:pt x="0" y="0"/>
                </a:moveTo>
                <a:lnTo>
                  <a:pt x="711993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733550" y="4355306"/>
            <a:ext cx="535781" cy="340519"/>
          </a:xfrm>
          <a:custGeom>
            <a:avLst/>
            <a:gdLst>
              <a:gd name="connsiteX0" fmla="*/ 0 w 535781"/>
              <a:gd name="connsiteY0" fmla="*/ 340519 h 340519"/>
              <a:gd name="connsiteX1" fmla="*/ 400050 w 535781"/>
              <a:gd name="connsiteY1" fmla="*/ 0 h 340519"/>
              <a:gd name="connsiteX2" fmla="*/ 535781 w 535781"/>
              <a:gd name="connsiteY2" fmla="*/ 2382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781" h="340519">
                <a:moveTo>
                  <a:pt x="0" y="340519"/>
                </a:moveTo>
                <a:lnTo>
                  <a:pt x="400050" y="0"/>
                </a:lnTo>
                <a:lnTo>
                  <a:pt x="535781" y="2382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578769" y="5564981"/>
            <a:ext cx="685800" cy="583407"/>
          </a:xfrm>
          <a:custGeom>
            <a:avLst/>
            <a:gdLst>
              <a:gd name="connsiteX0" fmla="*/ 0 w 685800"/>
              <a:gd name="connsiteY0" fmla="*/ 0 h 583407"/>
              <a:gd name="connsiteX1" fmla="*/ 604837 w 685800"/>
              <a:gd name="connsiteY1" fmla="*/ 583407 h 583407"/>
              <a:gd name="connsiteX2" fmla="*/ 685800 w 685800"/>
              <a:gd name="connsiteY2" fmla="*/ 578644 h 583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583407">
                <a:moveTo>
                  <a:pt x="0" y="0"/>
                </a:moveTo>
                <a:lnTo>
                  <a:pt x="604837" y="583407"/>
                </a:lnTo>
                <a:lnTo>
                  <a:pt x="685800" y="578644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81150" y="5776913"/>
            <a:ext cx="607219" cy="376237"/>
          </a:xfrm>
          <a:custGeom>
            <a:avLst/>
            <a:gdLst>
              <a:gd name="connsiteX0" fmla="*/ 0 w 607219"/>
              <a:gd name="connsiteY0" fmla="*/ 0 h 376237"/>
              <a:gd name="connsiteX1" fmla="*/ 607219 w 607219"/>
              <a:gd name="connsiteY1" fmla="*/ 376237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7219" h="376237">
                <a:moveTo>
                  <a:pt x="0" y="0"/>
                </a:moveTo>
                <a:lnTo>
                  <a:pt x="607219" y="376237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523428" y="280249"/>
            <a:ext cx="704006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rPr>
              <a:t>     Connective tissue proper: loose connective tissue, adipose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492805" y="683012"/>
            <a:ext cx="2724849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Description: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Matrix as in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areolar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, but very sparse; closely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packed 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adipocytes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, or fat cells,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have nucleus pushed to the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side by large fat droplet.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85662" y="2114936"/>
            <a:ext cx="2414122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Function: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Provides reserve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food fuel; insulates against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heat loss; supports and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protects organs.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485662" y="3302386"/>
            <a:ext cx="2491067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Location: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Under skin in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subcutaneous tissue; around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kidneys and eyeballs; within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abdomen; in breasts.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2289062" y="4253300"/>
            <a:ext cx="705321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Adipose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tissue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3667015" y="4619221"/>
            <a:ext cx="3858172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Photomicrograph: 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Adipose tissue from the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subcutaneous layer under the skin (350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+mn-ea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).</a:t>
            </a: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7726250" y="1642656"/>
            <a:ext cx="9137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Nucleus of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adipose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(fat) cell</a:t>
            </a: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7733393" y="3004732"/>
            <a:ext cx="9233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Fat droplet</a:t>
            </a:r>
          </a:p>
        </p:txBody>
      </p:sp>
      <p:sp>
        <p:nvSpPr>
          <p:cNvPr id="21" name="TextBox 26"/>
          <p:cNvSpPr txBox="1">
            <a:spLocks noChangeArrowheads="1"/>
          </p:cNvSpPr>
          <p:nvPr/>
        </p:nvSpPr>
        <p:spPr bwMode="auto">
          <a:xfrm>
            <a:off x="2276364" y="6027332"/>
            <a:ext cx="8383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Mammary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glands</a:t>
            </a:r>
          </a:p>
        </p:txBody>
      </p:sp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Reticular</a:t>
            </a:r>
          </a:p>
        </p:txBody>
      </p:sp>
      <p:graphicFrame>
        <p:nvGraphicFramePr>
          <p:cNvPr id="92162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685800" y="2581275"/>
          <a:ext cx="3810000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Clip" r:id="rId3" imgW="9809524" imgH="7504762" progId="MS_ClipArt_Gallery.2">
                  <p:embed/>
                </p:oleObj>
              </mc:Choice>
              <mc:Fallback>
                <p:oleObj name="Clip" r:id="rId3" imgW="9809524" imgH="750476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81275"/>
                        <a:ext cx="3810000" cy="291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>
                <a:cs typeface="+mn-cs"/>
              </a:rPr>
              <a:t>Delicate matrix of reticular fibers (blk) &amp; fibroblasts (ret. Cells)</a:t>
            </a:r>
          </a:p>
          <a:p>
            <a:pPr>
              <a:defRPr/>
            </a:pPr>
            <a:r>
              <a:rPr lang="en-US" sz="2800" smtClean="0">
                <a:cs typeface="+mn-cs"/>
              </a:rPr>
              <a:t>loc- soft internal structure of lymph nodes, bone marrow, spleen</a:t>
            </a:r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Connective Tissue </a:t>
            </a:r>
            <a:r>
              <a:rPr lang="en-US" altLang="en-US" dirty="0" smtClean="0"/>
              <a:t>Proper (</a:t>
            </a:r>
            <a:r>
              <a:rPr lang="en-US" altLang="en-US" dirty="0"/>
              <a:t>cont.)</a:t>
            </a:r>
            <a:endParaRPr lang="en-US" dirty="0"/>
          </a:p>
        </p:txBody>
      </p:sp>
      <p:sp>
        <p:nvSpPr>
          <p:cNvPr id="2765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1. CT</a:t>
            </a:r>
            <a:r>
              <a:rPr lang="en-US" dirty="0" smtClean="0"/>
              <a:t> </a:t>
            </a:r>
            <a:r>
              <a:rPr lang="en-US" b="1" dirty="0" smtClean="0"/>
              <a:t>proper</a:t>
            </a:r>
            <a:r>
              <a:rPr lang="en-US" dirty="0" smtClean="0"/>
              <a:t>: </a:t>
            </a:r>
            <a:r>
              <a:rPr lang="en-US" b="1" dirty="0" smtClean="0"/>
              <a:t>loose</a:t>
            </a:r>
            <a:r>
              <a:rPr lang="en-US" dirty="0" smtClean="0"/>
              <a:t> </a:t>
            </a:r>
            <a:r>
              <a:rPr lang="en-US" b="1" dirty="0"/>
              <a:t>connective</a:t>
            </a:r>
            <a:r>
              <a:rPr lang="en-US" dirty="0"/>
              <a:t> </a:t>
            </a:r>
            <a:r>
              <a:rPr lang="en-US" b="1" dirty="0"/>
              <a:t>tissues (cont.)</a:t>
            </a:r>
          </a:p>
          <a:p>
            <a:pPr lvl="1"/>
            <a:r>
              <a:rPr lang="en-US" altLang="en-US" b="1" dirty="0"/>
              <a:t>c</a:t>
            </a:r>
            <a:r>
              <a:rPr lang="en-US" altLang="en-US" b="1" dirty="0" smtClean="0"/>
              <a:t>)  Reticular connective tissue</a:t>
            </a:r>
          </a:p>
          <a:p>
            <a:pPr lvl="2"/>
            <a:r>
              <a:rPr lang="en-US" altLang="en-US" dirty="0" smtClean="0"/>
              <a:t>Resembles areolar tissue, but fibers are thinner reticular fibers</a:t>
            </a:r>
          </a:p>
          <a:p>
            <a:pPr lvl="2"/>
            <a:r>
              <a:rPr lang="en-US" altLang="en-US" dirty="0" smtClean="0"/>
              <a:t>Fibroblast cells are called </a:t>
            </a:r>
            <a:r>
              <a:rPr lang="en-US" altLang="en-US" b="1" dirty="0" smtClean="0"/>
              <a:t>reticular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cells</a:t>
            </a:r>
          </a:p>
          <a:p>
            <a:pPr lvl="3"/>
            <a:r>
              <a:rPr lang="en-US" altLang="en-US" dirty="0" smtClean="0"/>
              <a:t>Secrete reticular fibers made up of thin collagen</a:t>
            </a:r>
          </a:p>
          <a:p>
            <a:pPr lvl="2"/>
            <a:r>
              <a:rPr lang="en-US" altLang="en-US" dirty="0" smtClean="0"/>
              <a:t>Reticular fibers form a mesh-like </a:t>
            </a:r>
            <a:r>
              <a:rPr lang="en-US" altLang="en-US" b="1" dirty="0" smtClean="0"/>
              <a:t>stroma</a:t>
            </a:r>
            <a:r>
              <a:rPr lang="en-US" altLang="en-US" dirty="0" smtClean="0"/>
              <a:t> that acts as a support for blood cells in lymph nodes, spleen, and bone marrow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25-figure_04_08c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204216"/>
            <a:ext cx="8546592" cy="644956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8" name="Freeform 7"/>
          <p:cNvSpPr/>
          <p:nvPr/>
        </p:nvSpPr>
        <p:spPr>
          <a:xfrm>
            <a:off x="6670675" y="3444875"/>
            <a:ext cx="869950" cy="0"/>
          </a:xfrm>
          <a:custGeom>
            <a:avLst/>
            <a:gdLst>
              <a:gd name="connsiteX0" fmla="*/ 0 w 869950"/>
              <a:gd name="connsiteY0" fmla="*/ 0 h 0"/>
              <a:gd name="connsiteX1" fmla="*/ 869950 w 8699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9950">
                <a:moveTo>
                  <a:pt x="0" y="0"/>
                </a:moveTo>
                <a:lnTo>
                  <a:pt x="869950" y="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071563" y="5586413"/>
            <a:ext cx="771525" cy="0"/>
          </a:xfrm>
          <a:custGeom>
            <a:avLst/>
            <a:gdLst>
              <a:gd name="connsiteX0" fmla="*/ 0 w 771525"/>
              <a:gd name="connsiteY0" fmla="*/ 0 h 0"/>
              <a:gd name="connsiteX1" fmla="*/ 771525 w 7715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1525">
                <a:moveTo>
                  <a:pt x="0" y="0"/>
                </a:moveTo>
                <a:lnTo>
                  <a:pt x="771525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65539" y="274214"/>
            <a:ext cx="71251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rPr>
              <a:t>      Connective tissue proper: loose connective tissue, reticular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81216" y="746032"/>
            <a:ext cx="2484655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Description: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Loose network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of reticular fibers in a gel-like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ground substance; reticular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cells lie on the network.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478835" y="2140651"/>
            <a:ext cx="2563202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Function: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Fibers form a soft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internal skeleton (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stroma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 that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supports other cell types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including white blood cells,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mast cells, and macrophages.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7564641" y="2361314"/>
            <a:ext cx="111248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White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blood cell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(lymphocyte)</a:t>
            </a: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7562260" y="3343977"/>
            <a:ext cx="766235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Reticular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fibers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478835" y="3726564"/>
            <a:ext cx="24604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Location: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Lymphoid organs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(lymph nodes, bone marrow,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and spleen).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555410" y="4675889"/>
            <a:ext cx="37269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Dark-staining network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of reticular connective tissue fibers forming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the internal skeleton of the spleen (350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+mn-ea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).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451054" y="5465672"/>
            <a:ext cx="5866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Spleen</a:t>
            </a:r>
          </a:p>
        </p:txBody>
      </p:sp>
      <p:sp>
        <p:nvSpPr>
          <p:cNvPr id="19" name="Freeform 18"/>
          <p:cNvSpPr/>
          <p:nvPr/>
        </p:nvSpPr>
        <p:spPr>
          <a:xfrm>
            <a:off x="6893719" y="2466975"/>
            <a:ext cx="642937" cy="123825"/>
          </a:xfrm>
          <a:custGeom>
            <a:avLst/>
            <a:gdLst>
              <a:gd name="connsiteX0" fmla="*/ 0 w 642937"/>
              <a:gd name="connsiteY0" fmla="*/ 123825 h 123825"/>
              <a:gd name="connsiteX1" fmla="*/ 523875 w 642937"/>
              <a:gd name="connsiteY1" fmla="*/ 0 h 123825"/>
              <a:gd name="connsiteX2" fmla="*/ 642937 w 642937"/>
              <a:gd name="connsiteY2" fmla="*/ 2381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937" h="123825">
                <a:moveTo>
                  <a:pt x="0" y="123825"/>
                </a:moveTo>
                <a:lnTo>
                  <a:pt x="523875" y="0"/>
                </a:lnTo>
                <a:lnTo>
                  <a:pt x="642937" y="2381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677025" y="3444875"/>
            <a:ext cx="869950" cy="0"/>
          </a:xfrm>
          <a:custGeom>
            <a:avLst/>
            <a:gdLst>
              <a:gd name="connsiteX0" fmla="*/ 0 w 869950"/>
              <a:gd name="connsiteY0" fmla="*/ 0 h 0"/>
              <a:gd name="connsiteX1" fmla="*/ 869950 w 8699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9950">
                <a:moveTo>
                  <a:pt x="0" y="0"/>
                </a:moveTo>
                <a:lnTo>
                  <a:pt x="869950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6906419" y="2466975"/>
            <a:ext cx="642937" cy="123825"/>
          </a:xfrm>
          <a:custGeom>
            <a:avLst/>
            <a:gdLst>
              <a:gd name="connsiteX0" fmla="*/ 0 w 642937"/>
              <a:gd name="connsiteY0" fmla="*/ 123825 h 123825"/>
              <a:gd name="connsiteX1" fmla="*/ 523875 w 642937"/>
              <a:gd name="connsiteY1" fmla="*/ 0 h 123825"/>
              <a:gd name="connsiteX2" fmla="*/ 642937 w 642937"/>
              <a:gd name="connsiteY2" fmla="*/ 2381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937" h="123825">
                <a:moveTo>
                  <a:pt x="0" y="123825"/>
                </a:moveTo>
                <a:lnTo>
                  <a:pt x="523875" y="0"/>
                </a:lnTo>
                <a:lnTo>
                  <a:pt x="642937" y="2381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Connective Tissue </a:t>
            </a:r>
            <a:r>
              <a:rPr lang="en-US" altLang="en-US" dirty="0" smtClean="0"/>
              <a:t>Proper (</a:t>
            </a:r>
            <a:r>
              <a:rPr lang="en-US" altLang="en-US" dirty="0"/>
              <a:t>cont.)</a:t>
            </a:r>
            <a:endParaRPr lang="en-US" dirty="0"/>
          </a:p>
        </p:txBody>
      </p:sp>
      <p:sp>
        <p:nvSpPr>
          <p:cNvPr id="22532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</a:t>
            </a:r>
            <a:r>
              <a:rPr lang="en-US" b="1" dirty="0" smtClean="0"/>
              <a:t>.  CT</a:t>
            </a:r>
            <a:r>
              <a:rPr lang="en-US" dirty="0" smtClean="0"/>
              <a:t> </a:t>
            </a:r>
            <a:r>
              <a:rPr lang="en-US" b="1" dirty="0" smtClean="0"/>
              <a:t>proper</a:t>
            </a:r>
            <a:r>
              <a:rPr lang="en-US" dirty="0" smtClean="0"/>
              <a:t>: </a:t>
            </a:r>
            <a:r>
              <a:rPr lang="en-US" b="1" dirty="0" smtClean="0"/>
              <a:t>dense connective tissues</a:t>
            </a:r>
          </a:p>
          <a:p>
            <a:pPr lvl="1"/>
            <a:r>
              <a:rPr lang="en-US" dirty="0" smtClean="0"/>
              <a:t>Three varieties of dense connective tissue</a:t>
            </a:r>
          </a:p>
          <a:p>
            <a:pPr lvl="2"/>
            <a:r>
              <a:rPr lang="en-US" b="1" dirty="0"/>
              <a:t>a</a:t>
            </a:r>
            <a:r>
              <a:rPr lang="en-US" b="1" dirty="0" smtClean="0"/>
              <a:t>). Dense regular</a:t>
            </a:r>
          </a:p>
          <a:p>
            <a:pPr lvl="2"/>
            <a:r>
              <a:rPr lang="en-US" b="1" dirty="0"/>
              <a:t>b</a:t>
            </a:r>
            <a:r>
              <a:rPr lang="en-US" b="1" dirty="0" smtClean="0"/>
              <a:t>). Dense irregular</a:t>
            </a:r>
          </a:p>
          <a:p>
            <a:pPr lvl="2"/>
            <a:r>
              <a:rPr lang="en-US" b="1" dirty="0"/>
              <a:t>c</a:t>
            </a:r>
            <a:r>
              <a:rPr lang="en-US" b="1" dirty="0" smtClean="0"/>
              <a:t>). Elastic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Dense Regular (White Fibrous)</a:t>
            </a:r>
          </a:p>
        </p:txBody>
      </p:sp>
      <p:graphicFrame>
        <p:nvGraphicFramePr>
          <p:cNvPr id="89090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685800" y="2686050"/>
          <a:ext cx="3810000" cy="270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Clip" r:id="rId3" imgW="9857143" imgH="7000000" progId="MS_ClipArt_Gallery.2">
                  <p:embed/>
                </p:oleObj>
              </mc:Choice>
              <mc:Fallback>
                <p:oleObj name="Clip" r:id="rId3" imgW="9857143" imgH="70000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686050"/>
                        <a:ext cx="3810000" cy="270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>
                <a:cs typeface="+mn-cs"/>
              </a:rPr>
              <a:t>Cells w/densely packed parallel bundles of collagen (wt) fibers; poorly vascularized</a:t>
            </a:r>
          </a:p>
          <a:p>
            <a:pPr>
              <a:defRPr/>
            </a:pPr>
            <a:r>
              <a:rPr lang="en-US" sz="2800" smtClean="0">
                <a:cs typeface="+mn-cs"/>
              </a:rPr>
              <a:t>loc- tendon (musc to bone)/ ligament (bone to bone)</a:t>
            </a:r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prstClr val="black"/>
                </a:solidFill>
              </a:rPr>
              <a:t>Connective Tissue </a:t>
            </a:r>
            <a:r>
              <a:rPr lang="en-US" altLang="en-US" dirty="0" smtClean="0">
                <a:solidFill>
                  <a:prstClr val="black"/>
                </a:solidFill>
              </a:rPr>
              <a:t>Proper </a:t>
            </a:r>
            <a:r>
              <a:rPr lang="en-US" altLang="en-US" dirty="0" smtClean="0"/>
              <a:t>(cont</a:t>
            </a:r>
            <a:r>
              <a:rPr lang="en-US" altLang="en-US" dirty="0"/>
              <a:t>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400"/>
              </a:spcBef>
            </a:pPr>
            <a:r>
              <a:rPr lang="en-US" sz="2800" b="1" dirty="0" smtClean="0"/>
              <a:t>2. CT</a:t>
            </a:r>
            <a:r>
              <a:rPr lang="en-US" sz="2800" dirty="0" smtClean="0"/>
              <a:t> </a:t>
            </a:r>
            <a:r>
              <a:rPr lang="en-US" sz="2800" b="1" dirty="0" smtClean="0"/>
              <a:t>proper</a:t>
            </a:r>
            <a:r>
              <a:rPr lang="en-US" sz="2800" dirty="0" smtClean="0"/>
              <a:t>: </a:t>
            </a:r>
            <a:r>
              <a:rPr lang="en-US" sz="2800" b="1" dirty="0" smtClean="0"/>
              <a:t>dense </a:t>
            </a:r>
            <a:r>
              <a:rPr lang="en-US" sz="2800" b="1" dirty="0"/>
              <a:t>connective </a:t>
            </a:r>
            <a:r>
              <a:rPr lang="en-US" sz="2800" b="1" dirty="0" smtClean="0"/>
              <a:t>tissues (cont.)</a:t>
            </a:r>
            <a:endParaRPr lang="en-US" sz="2800" b="1" dirty="0"/>
          </a:p>
          <a:p>
            <a:pPr lvl="1">
              <a:spcBef>
                <a:spcPts val="400"/>
              </a:spcBef>
            </a:pPr>
            <a:r>
              <a:rPr lang="en-US" sz="2600" b="1" dirty="0"/>
              <a:t>a</a:t>
            </a:r>
            <a:r>
              <a:rPr lang="en-US" sz="2600" b="1" dirty="0" smtClean="0"/>
              <a:t>)  Dense regular connective tissue</a:t>
            </a:r>
          </a:p>
          <a:p>
            <a:pPr lvl="2">
              <a:spcBef>
                <a:spcPts val="400"/>
              </a:spcBef>
            </a:pPr>
            <a:r>
              <a:rPr lang="en-US" sz="2200" dirty="0" smtClean="0"/>
              <a:t>Very high tensile strength; can withstand high tension and stretching</a:t>
            </a:r>
          </a:p>
          <a:p>
            <a:pPr lvl="2">
              <a:spcBef>
                <a:spcPts val="400"/>
              </a:spcBef>
            </a:pPr>
            <a:r>
              <a:rPr lang="en-US" sz="2200" dirty="0" smtClean="0"/>
              <a:t>Closely packed bundles of thick collagen fibers run parallel to direction of pull; very symmetric arrangement of bundles</a:t>
            </a:r>
          </a:p>
          <a:p>
            <a:pPr lvl="3">
              <a:spcBef>
                <a:spcPts val="400"/>
              </a:spcBef>
            </a:pPr>
            <a:r>
              <a:rPr lang="en-US" dirty="0" smtClean="0"/>
              <a:t>Fibers appear as white structures</a:t>
            </a:r>
          </a:p>
          <a:p>
            <a:pPr lvl="4">
              <a:spcBef>
                <a:spcPts val="400"/>
              </a:spcBef>
            </a:pPr>
            <a:r>
              <a:rPr lang="en-US" dirty="0" smtClean="0"/>
              <a:t>Great resistance to pulling</a:t>
            </a:r>
          </a:p>
          <a:p>
            <a:pPr lvl="3">
              <a:spcBef>
                <a:spcPts val="400"/>
              </a:spcBef>
            </a:pPr>
            <a:r>
              <a:rPr lang="en-US" dirty="0" smtClean="0"/>
              <a:t>Fibers slightly wavy, so stretch a little</a:t>
            </a:r>
          </a:p>
          <a:p>
            <a:pPr lvl="2">
              <a:spcBef>
                <a:spcPts val="400"/>
              </a:spcBef>
            </a:pPr>
            <a:r>
              <a:rPr lang="en-US" sz="2200" dirty="0" smtClean="0"/>
              <a:t>Fibroblasts manufacture collagen fibers and ground substance</a:t>
            </a:r>
          </a:p>
          <a:p>
            <a:pPr lvl="2">
              <a:spcBef>
                <a:spcPts val="400"/>
              </a:spcBef>
            </a:pPr>
            <a:r>
              <a:rPr lang="en-US" sz="2200" dirty="0" smtClean="0"/>
              <a:t>Very few cells and ground substance, mostly fibers</a:t>
            </a:r>
          </a:p>
          <a:p>
            <a:pPr lvl="2">
              <a:spcBef>
                <a:spcPts val="400"/>
              </a:spcBef>
            </a:pPr>
            <a:r>
              <a:rPr lang="en-US" sz="2200" dirty="0" smtClean="0"/>
              <a:t>Poorly vascularized</a:t>
            </a:r>
          </a:p>
          <a:p>
            <a:pPr lvl="2">
              <a:spcBef>
                <a:spcPts val="400"/>
              </a:spcBef>
            </a:pPr>
            <a:r>
              <a:rPr lang="en-US" sz="2200" dirty="0" smtClean="0"/>
              <a:t>Example: tendons and ligaments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26-figure_04_08d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350520"/>
            <a:ext cx="8546592" cy="615696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934" y="6578601"/>
            <a:ext cx="3086100" cy="230832"/>
          </a:xfr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545291" y="417848"/>
            <a:ext cx="77762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rPr>
              <a:t>     Connective tissue proper: dense connective tissue, dense regular</a:t>
            </a: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496610" y="822661"/>
            <a:ext cx="2683427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Description: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Primarily parallel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collagen fibers; a few elastic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fibers; major cell type is the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fibroblast.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498991" y="1992648"/>
            <a:ext cx="270240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Function: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Attaches muscles to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bones or to muscles; attaches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bones to bones; withstands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great tensile stress when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pulling force is applied in one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direction.</a:t>
            </a: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500579" y="3588086"/>
            <a:ext cx="2224583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Location: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Tendons, most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ligaments, 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aponeuroses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7799904" y="1794211"/>
            <a:ext cx="755015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Collagen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fibers</a:t>
            </a: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7793554" y="2838064"/>
            <a:ext cx="913712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Nuclei of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fibroblasts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5654" y="4497724"/>
            <a:ext cx="775853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Shoulder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joint</a:t>
            </a:r>
          </a:p>
        </p:txBody>
      </p:sp>
      <p:sp>
        <p:nvSpPr>
          <p:cNvPr id="23" name="TextBox 23"/>
          <p:cNvSpPr txBox="1">
            <a:spLocks noChangeArrowheads="1"/>
          </p:cNvSpPr>
          <p:nvPr/>
        </p:nvSpPr>
        <p:spPr bwMode="auto">
          <a:xfrm>
            <a:off x="3700979" y="4812048"/>
            <a:ext cx="3988015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Dense regular connective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tissue from a tendon (430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+mn-ea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).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465654" y="5612150"/>
            <a:ext cx="7950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Ligament</a:t>
            </a:r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468035" y="6039981"/>
            <a:ext cx="6310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Tendon</a:t>
            </a:r>
          </a:p>
        </p:txBody>
      </p:sp>
      <p:sp>
        <p:nvSpPr>
          <p:cNvPr id="27" name="Freeform 26"/>
          <p:cNvSpPr/>
          <p:nvPr/>
        </p:nvSpPr>
        <p:spPr>
          <a:xfrm>
            <a:off x="890584" y="4802980"/>
            <a:ext cx="433389" cy="45719"/>
          </a:xfrm>
          <a:custGeom>
            <a:avLst/>
            <a:gdLst>
              <a:gd name="connsiteX0" fmla="*/ 0 w 395288"/>
              <a:gd name="connsiteY0" fmla="*/ 0 h 0"/>
              <a:gd name="connsiteX1" fmla="*/ 395288 w 3952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5288">
                <a:moveTo>
                  <a:pt x="0" y="0"/>
                </a:moveTo>
                <a:lnTo>
                  <a:pt x="395288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1290638" y="4572000"/>
            <a:ext cx="1076325" cy="1147763"/>
          </a:xfrm>
          <a:custGeom>
            <a:avLst/>
            <a:gdLst>
              <a:gd name="connsiteX0" fmla="*/ 0 w 1076325"/>
              <a:gd name="connsiteY0" fmla="*/ 1147763 h 1147763"/>
              <a:gd name="connsiteX1" fmla="*/ 142875 w 1076325"/>
              <a:gd name="connsiteY1" fmla="*/ 1147763 h 1147763"/>
              <a:gd name="connsiteX2" fmla="*/ 1076325 w 1076325"/>
              <a:gd name="connsiteY2" fmla="*/ 0 h 114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6325" h="1147763">
                <a:moveTo>
                  <a:pt x="0" y="1147763"/>
                </a:moveTo>
                <a:lnTo>
                  <a:pt x="142875" y="1147763"/>
                </a:lnTo>
                <a:lnTo>
                  <a:pt x="1076325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857875" y="2943225"/>
            <a:ext cx="1902619" cy="1485900"/>
            <a:chOff x="5857875" y="2943225"/>
            <a:chExt cx="1902619" cy="1485900"/>
          </a:xfrm>
        </p:grpSpPr>
        <p:sp>
          <p:nvSpPr>
            <p:cNvPr id="30" name="Freeform 29"/>
            <p:cNvSpPr/>
            <p:nvPr/>
          </p:nvSpPr>
          <p:spPr>
            <a:xfrm>
              <a:off x="5857875" y="2947987"/>
              <a:ext cx="1902619" cy="45719"/>
            </a:xfrm>
            <a:custGeom>
              <a:avLst/>
              <a:gdLst>
                <a:gd name="connsiteX0" fmla="*/ 0 w 1909763"/>
                <a:gd name="connsiteY0" fmla="*/ 0 h 0"/>
                <a:gd name="connsiteX1" fmla="*/ 1909763 w 190976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9763">
                  <a:moveTo>
                    <a:pt x="0" y="0"/>
                  </a:moveTo>
                  <a:lnTo>
                    <a:pt x="1909763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6879431" y="2943225"/>
              <a:ext cx="766763" cy="1485900"/>
            </a:xfrm>
            <a:custGeom>
              <a:avLst/>
              <a:gdLst>
                <a:gd name="connsiteX0" fmla="*/ 0 w 766763"/>
                <a:gd name="connsiteY0" fmla="*/ 1485900 h 1485900"/>
                <a:gd name="connsiteX1" fmla="*/ 766763 w 766763"/>
                <a:gd name="connsiteY1" fmla="*/ 0 h 148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6763" h="1485900">
                  <a:moveTo>
                    <a:pt x="0" y="1485900"/>
                  </a:moveTo>
                  <a:lnTo>
                    <a:pt x="766763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2" name="Freeform 31"/>
          <p:cNvSpPr/>
          <p:nvPr/>
        </p:nvSpPr>
        <p:spPr>
          <a:xfrm>
            <a:off x="5734050" y="1901825"/>
            <a:ext cx="2025650" cy="3175"/>
          </a:xfrm>
          <a:custGeom>
            <a:avLst/>
            <a:gdLst>
              <a:gd name="connsiteX0" fmla="*/ 0 w 2025650"/>
              <a:gd name="connsiteY0" fmla="*/ 0 h 3175"/>
              <a:gd name="connsiteX1" fmla="*/ 2025650 w 2025650"/>
              <a:gd name="connsiteY1" fmla="*/ 3175 h 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25650" h="3175">
                <a:moveTo>
                  <a:pt x="0" y="0"/>
                </a:moveTo>
                <a:lnTo>
                  <a:pt x="2025650" y="3175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146800" y="1903412"/>
            <a:ext cx="1463675" cy="295275"/>
          </a:xfrm>
          <a:custGeom>
            <a:avLst/>
            <a:gdLst>
              <a:gd name="connsiteX0" fmla="*/ 0 w 1463675"/>
              <a:gd name="connsiteY0" fmla="*/ 295275 h 295275"/>
              <a:gd name="connsiteX1" fmla="*/ 1463675 w 1463675"/>
              <a:gd name="connsiteY1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3675" h="295275">
                <a:moveTo>
                  <a:pt x="0" y="295275"/>
                </a:moveTo>
                <a:lnTo>
                  <a:pt x="1463675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1162050" y="5289550"/>
            <a:ext cx="1622425" cy="869950"/>
          </a:xfrm>
          <a:custGeom>
            <a:avLst/>
            <a:gdLst>
              <a:gd name="connsiteX0" fmla="*/ 1622425 w 1622425"/>
              <a:gd name="connsiteY0" fmla="*/ 0 h 869950"/>
              <a:gd name="connsiteX1" fmla="*/ 330200 w 1622425"/>
              <a:gd name="connsiteY1" fmla="*/ 869950 h 869950"/>
              <a:gd name="connsiteX2" fmla="*/ 0 w 1622425"/>
              <a:gd name="connsiteY2" fmla="*/ 869950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2425" h="869950">
                <a:moveTo>
                  <a:pt x="1622425" y="0"/>
                </a:moveTo>
                <a:lnTo>
                  <a:pt x="330200" y="869950"/>
                </a:lnTo>
                <a:lnTo>
                  <a:pt x="0" y="86995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Dense Irregular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>
                <a:cs typeface="+mn-cs"/>
              </a:rPr>
              <a:t>Cells W/ irreg collagen fibers; can withstand tension in many directions</a:t>
            </a:r>
          </a:p>
          <a:p>
            <a:pPr>
              <a:defRPr/>
            </a:pPr>
            <a:r>
              <a:rPr lang="en-US" sz="2800" smtClean="0">
                <a:cs typeface="+mn-cs"/>
              </a:rPr>
              <a:t>loc- dermis of skin; capsules of organs</a:t>
            </a:r>
          </a:p>
        </p:txBody>
      </p:sp>
      <p:graphicFrame>
        <p:nvGraphicFramePr>
          <p:cNvPr id="90115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8200" y="2689225"/>
          <a:ext cx="3810000" cy="269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Clip" r:id="rId4" imgW="9971429" imgH="7057143" progId="MS_ClipArt_Gallery.2">
                  <p:embed/>
                </p:oleObj>
              </mc:Choice>
              <mc:Fallback>
                <p:oleObj name="Clip" r:id="rId4" imgW="9971429" imgH="70571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689225"/>
                        <a:ext cx="3810000" cy="269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Classes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There are 4 classes of connective tissue:</a:t>
            </a:r>
          </a:p>
          <a:p>
            <a:pPr lvl="1">
              <a:defRPr/>
            </a:pPr>
            <a:r>
              <a:rPr lang="en-US" smtClean="0"/>
              <a:t>1.  Connective</a:t>
            </a:r>
          </a:p>
          <a:p>
            <a:pPr lvl="1">
              <a:defRPr/>
            </a:pPr>
            <a:r>
              <a:rPr lang="en-US" smtClean="0"/>
              <a:t>2.  Cartilage</a:t>
            </a:r>
          </a:p>
          <a:p>
            <a:pPr lvl="1">
              <a:defRPr/>
            </a:pPr>
            <a:r>
              <a:rPr lang="en-US" smtClean="0"/>
              <a:t>3.  Bone</a:t>
            </a:r>
          </a:p>
          <a:p>
            <a:pPr lvl="1">
              <a:defRPr/>
            </a:pPr>
            <a:r>
              <a:rPr lang="en-US" smtClean="0"/>
              <a:t>4.  Blood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Connective Tissue </a:t>
            </a:r>
            <a:r>
              <a:rPr lang="en-US" altLang="en-US" dirty="0" smtClean="0"/>
              <a:t>Proper (</a:t>
            </a:r>
            <a:r>
              <a:rPr lang="en-US" altLang="en-US" dirty="0"/>
              <a:t>cont.)</a:t>
            </a:r>
            <a:endParaRPr lang="en-US" dirty="0"/>
          </a:p>
        </p:txBody>
      </p:sp>
      <p:sp>
        <p:nvSpPr>
          <p:cNvPr id="3277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2. CT</a:t>
            </a:r>
            <a:r>
              <a:rPr lang="en-US" dirty="0" smtClean="0"/>
              <a:t> </a:t>
            </a:r>
            <a:r>
              <a:rPr lang="en-US" b="1" dirty="0" smtClean="0"/>
              <a:t>proper</a:t>
            </a:r>
            <a:r>
              <a:rPr lang="en-US" dirty="0" smtClean="0"/>
              <a:t>: </a:t>
            </a:r>
            <a:r>
              <a:rPr lang="en-US" b="1" dirty="0" smtClean="0"/>
              <a:t>dense </a:t>
            </a:r>
            <a:r>
              <a:rPr lang="en-US" b="1" dirty="0"/>
              <a:t>connective tissues (cont.)</a:t>
            </a:r>
          </a:p>
          <a:p>
            <a:pPr lvl="1"/>
            <a:r>
              <a:rPr lang="en-US" altLang="en-US" b="1" dirty="0"/>
              <a:t>b</a:t>
            </a:r>
            <a:r>
              <a:rPr lang="en-US" altLang="en-US" b="1" dirty="0" smtClean="0"/>
              <a:t>) Dense irregular connective tissue</a:t>
            </a:r>
          </a:p>
          <a:p>
            <a:pPr lvl="2"/>
            <a:r>
              <a:rPr lang="en-US" altLang="en-US" dirty="0" smtClean="0"/>
              <a:t>Same elements as dense regular, but bundles of collagen are thicker and irregularly arranged</a:t>
            </a:r>
          </a:p>
          <a:p>
            <a:pPr lvl="2"/>
            <a:r>
              <a:rPr lang="en-US" altLang="en-US" dirty="0" smtClean="0"/>
              <a:t>Forms sheets rather than bundles</a:t>
            </a:r>
          </a:p>
          <a:p>
            <a:pPr lvl="2"/>
            <a:r>
              <a:rPr lang="en-US" altLang="en-US" dirty="0" smtClean="0"/>
              <a:t>Resists tension from many directions</a:t>
            </a:r>
          </a:p>
          <a:p>
            <a:pPr lvl="2"/>
            <a:r>
              <a:rPr lang="en-US" altLang="en-US" dirty="0" smtClean="0"/>
              <a:t>Found in:</a:t>
            </a:r>
          </a:p>
          <a:p>
            <a:pPr lvl="3"/>
            <a:r>
              <a:rPr lang="en-US" altLang="en-US" dirty="0" smtClean="0"/>
              <a:t>Dermis</a:t>
            </a:r>
          </a:p>
          <a:p>
            <a:pPr lvl="3"/>
            <a:r>
              <a:rPr lang="en-US" altLang="en-US" dirty="0" smtClean="0"/>
              <a:t>Fibrous joint capsules</a:t>
            </a:r>
          </a:p>
          <a:p>
            <a:pPr lvl="3"/>
            <a:r>
              <a:rPr lang="en-US" altLang="en-US" dirty="0" smtClean="0"/>
              <a:t>Fibrous coverings of some organs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27-figure_04_08e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454152"/>
            <a:ext cx="8546592" cy="594969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12" name="Freeform 11"/>
          <p:cNvSpPr/>
          <p:nvPr/>
        </p:nvSpPr>
        <p:spPr>
          <a:xfrm>
            <a:off x="1130300" y="4946650"/>
            <a:ext cx="984250" cy="609600"/>
          </a:xfrm>
          <a:custGeom>
            <a:avLst/>
            <a:gdLst>
              <a:gd name="connsiteX0" fmla="*/ 0 w 984250"/>
              <a:gd name="connsiteY0" fmla="*/ 609600 h 609600"/>
              <a:gd name="connsiteX1" fmla="*/ 984250 w 984250"/>
              <a:gd name="connsiteY1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4250" h="609600">
                <a:moveTo>
                  <a:pt x="0" y="609600"/>
                </a:moveTo>
                <a:lnTo>
                  <a:pt x="984250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003300" y="4394200"/>
            <a:ext cx="298450" cy="215900"/>
          </a:xfrm>
          <a:custGeom>
            <a:avLst/>
            <a:gdLst>
              <a:gd name="connsiteX0" fmla="*/ 0 w 298450"/>
              <a:gd name="connsiteY0" fmla="*/ 0 h 215900"/>
              <a:gd name="connsiteX1" fmla="*/ 298450 w 298450"/>
              <a:gd name="connsiteY1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450" h="215900">
                <a:moveTo>
                  <a:pt x="0" y="0"/>
                </a:moveTo>
                <a:lnTo>
                  <a:pt x="298450" y="21590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546416" y="505914"/>
            <a:ext cx="79451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rPr>
              <a:t>     Connective tissue proper: dense connective tissue, dense irregular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495024" y="929777"/>
            <a:ext cx="2683427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Description: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Primarily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irregularly arranged collagen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fibers; some elastic fibers;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fibroblast is the major cell type.</a:t>
            </a: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7781649" y="1355229"/>
            <a:ext cx="9137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Nuclei of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fibroblasts</a:t>
            </a: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492643" y="2145802"/>
            <a:ext cx="261610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Function: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Withstands tension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exerted in many directions;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provides structural strength.</a:t>
            </a: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492643" y="3165771"/>
            <a:ext cx="2654701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Location: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Fibrous capsules of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organs and of joints; dermis of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the skin; 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submucosa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of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digestive tract.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448193" y="4181773"/>
            <a:ext cx="7758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Shoulder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joint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675580" y="4910433"/>
            <a:ext cx="4108241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Dense irregular connective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tissue from the fibrous capsule of a joint (430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+mn-ea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).</a:t>
            </a:r>
          </a:p>
        </p:txBody>
      </p:sp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445812" y="5463678"/>
            <a:ext cx="66524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Fibrous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joint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capsule</a:t>
            </a:r>
          </a:p>
        </p:txBody>
      </p:sp>
      <p:sp>
        <p:nvSpPr>
          <p:cNvPr id="23" name="TextBox 26"/>
          <p:cNvSpPr txBox="1">
            <a:spLocks noChangeArrowheads="1"/>
          </p:cNvSpPr>
          <p:nvPr/>
        </p:nvSpPr>
        <p:spPr bwMode="auto">
          <a:xfrm>
            <a:off x="7791174" y="3364211"/>
            <a:ext cx="75501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Collagen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fibers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407150" y="3479007"/>
            <a:ext cx="1320800" cy="692943"/>
            <a:chOff x="6407150" y="3479007"/>
            <a:chExt cx="1320800" cy="692943"/>
          </a:xfrm>
        </p:grpSpPr>
        <p:sp>
          <p:nvSpPr>
            <p:cNvPr id="10" name="Freeform 9"/>
            <p:cNvSpPr/>
            <p:nvPr/>
          </p:nvSpPr>
          <p:spPr>
            <a:xfrm>
              <a:off x="6407150" y="3479800"/>
              <a:ext cx="1320800" cy="692150"/>
            </a:xfrm>
            <a:custGeom>
              <a:avLst/>
              <a:gdLst>
                <a:gd name="connsiteX0" fmla="*/ 0 w 1320800"/>
                <a:gd name="connsiteY0" fmla="*/ 692150 h 692150"/>
                <a:gd name="connsiteX1" fmla="*/ 1162050 w 1320800"/>
                <a:gd name="connsiteY1" fmla="*/ 0 h 692150"/>
                <a:gd name="connsiteX2" fmla="*/ 1320800 w 1320800"/>
                <a:gd name="connsiteY2" fmla="*/ 0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0800" h="692150">
                  <a:moveTo>
                    <a:pt x="0" y="692150"/>
                  </a:moveTo>
                  <a:lnTo>
                    <a:pt x="1162050" y="0"/>
                  </a:lnTo>
                  <a:lnTo>
                    <a:pt x="132080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7019925" y="3479007"/>
              <a:ext cx="554831" cy="2381"/>
            </a:xfrm>
            <a:custGeom>
              <a:avLst/>
              <a:gdLst>
                <a:gd name="connsiteX0" fmla="*/ 0 w 554831"/>
                <a:gd name="connsiteY0" fmla="*/ 2381 h 2381"/>
                <a:gd name="connsiteX1" fmla="*/ 554831 w 554831"/>
                <a:gd name="connsiteY1" fmla="*/ 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4831" h="2381">
                  <a:moveTo>
                    <a:pt x="0" y="2381"/>
                  </a:moveTo>
                  <a:lnTo>
                    <a:pt x="554831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281488" y="1479550"/>
            <a:ext cx="3443287" cy="2078038"/>
            <a:chOff x="4281488" y="1479550"/>
            <a:chExt cx="3443287" cy="2078038"/>
          </a:xfrm>
        </p:grpSpPr>
        <p:sp>
          <p:nvSpPr>
            <p:cNvPr id="25" name="Freeform 24"/>
            <p:cNvSpPr/>
            <p:nvPr/>
          </p:nvSpPr>
          <p:spPr>
            <a:xfrm>
              <a:off x="6985000" y="1479550"/>
              <a:ext cx="739775" cy="3175"/>
            </a:xfrm>
            <a:custGeom>
              <a:avLst/>
              <a:gdLst>
                <a:gd name="connsiteX0" fmla="*/ 0 w 739775"/>
                <a:gd name="connsiteY0" fmla="*/ 3175 h 3175"/>
                <a:gd name="connsiteX1" fmla="*/ 739775 w 739775"/>
                <a:gd name="connsiteY1" fmla="*/ 0 h 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775" h="3175">
                  <a:moveTo>
                    <a:pt x="0" y="3175"/>
                  </a:moveTo>
                  <a:lnTo>
                    <a:pt x="73977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281488" y="1481138"/>
              <a:ext cx="3271837" cy="2076450"/>
            </a:xfrm>
            <a:custGeom>
              <a:avLst/>
              <a:gdLst>
                <a:gd name="connsiteX0" fmla="*/ 0 w 3271837"/>
                <a:gd name="connsiteY0" fmla="*/ 2076450 h 2076450"/>
                <a:gd name="connsiteX1" fmla="*/ 3271837 w 3271837"/>
                <a:gd name="connsiteY1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1837" h="2076450">
                  <a:moveTo>
                    <a:pt x="0" y="2076450"/>
                  </a:moveTo>
                  <a:lnTo>
                    <a:pt x="3271837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Connective Tissue Proper(cont.)</a:t>
            </a:r>
            <a:endParaRPr lang="en-US" dirty="0"/>
          </a:p>
        </p:txBody>
      </p:sp>
      <p:sp>
        <p:nvSpPr>
          <p:cNvPr id="3481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2. CT</a:t>
            </a:r>
            <a:r>
              <a:rPr lang="en-US" dirty="0" smtClean="0"/>
              <a:t> </a:t>
            </a:r>
            <a:r>
              <a:rPr lang="en-US" b="1" dirty="0" smtClean="0"/>
              <a:t>proper</a:t>
            </a:r>
            <a:r>
              <a:rPr lang="en-US" dirty="0" smtClean="0"/>
              <a:t>: </a:t>
            </a:r>
            <a:r>
              <a:rPr lang="en-US" b="1" dirty="0" smtClean="0"/>
              <a:t>dense </a:t>
            </a:r>
            <a:r>
              <a:rPr lang="en-US" b="1" dirty="0"/>
              <a:t>connective tissues (cont.)</a:t>
            </a:r>
          </a:p>
          <a:p>
            <a:pPr lvl="1"/>
            <a:r>
              <a:rPr lang="en-US" altLang="en-US" b="1" dirty="0"/>
              <a:t>c</a:t>
            </a:r>
            <a:r>
              <a:rPr lang="en-US" altLang="en-US" b="1" dirty="0" smtClean="0"/>
              <a:t>) Elastic connective tissue</a:t>
            </a:r>
          </a:p>
          <a:p>
            <a:pPr lvl="2"/>
            <a:r>
              <a:rPr lang="en-US" altLang="en-US" dirty="0" smtClean="0"/>
              <a:t>Some ligaments are very elastic</a:t>
            </a:r>
          </a:p>
          <a:p>
            <a:pPr lvl="3"/>
            <a:r>
              <a:rPr lang="en-US" altLang="en-US" dirty="0" smtClean="0"/>
              <a:t>Example: ligaments connecting adjacent vertebrae must be very elastic</a:t>
            </a:r>
          </a:p>
          <a:p>
            <a:pPr lvl="2"/>
            <a:r>
              <a:rPr lang="en-US" altLang="en-US" dirty="0" smtClean="0"/>
              <a:t>Also found in walls of many large arteries</a:t>
            </a:r>
          </a:p>
          <a:p>
            <a:pPr lvl="3"/>
            <a:r>
              <a:rPr lang="en-US" altLang="en-US" dirty="0" smtClean="0"/>
              <a:t>Arteries need to stretch when blood enters and recoil to push blood out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28-figure_04_08f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204216"/>
            <a:ext cx="8546592" cy="644956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8" name="Freeform 7"/>
          <p:cNvSpPr/>
          <p:nvPr/>
        </p:nvSpPr>
        <p:spPr>
          <a:xfrm>
            <a:off x="984250" y="5848350"/>
            <a:ext cx="1174750" cy="114300"/>
          </a:xfrm>
          <a:custGeom>
            <a:avLst/>
            <a:gdLst>
              <a:gd name="connsiteX0" fmla="*/ 0 w 1174750"/>
              <a:gd name="connsiteY0" fmla="*/ 114300 h 114300"/>
              <a:gd name="connsiteX1" fmla="*/ 177800 w 1174750"/>
              <a:gd name="connsiteY1" fmla="*/ 114300 h 114300"/>
              <a:gd name="connsiteX2" fmla="*/ 1174750 w 1174750"/>
              <a:gd name="connsiteY2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750" h="114300">
                <a:moveTo>
                  <a:pt x="0" y="114300"/>
                </a:moveTo>
                <a:lnTo>
                  <a:pt x="177800" y="114300"/>
                </a:lnTo>
                <a:lnTo>
                  <a:pt x="1174750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07969" y="1954212"/>
            <a:ext cx="1234281" cy="1017588"/>
            <a:chOff x="6607969" y="1954212"/>
            <a:chExt cx="1234281" cy="1017588"/>
          </a:xfrm>
        </p:grpSpPr>
        <p:sp>
          <p:nvSpPr>
            <p:cNvPr id="10" name="Freeform 9"/>
            <p:cNvSpPr/>
            <p:nvPr/>
          </p:nvSpPr>
          <p:spPr>
            <a:xfrm>
              <a:off x="6635750" y="2489200"/>
              <a:ext cx="1206500" cy="6350"/>
            </a:xfrm>
            <a:custGeom>
              <a:avLst/>
              <a:gdLst>
                <a:gd name="connsiteX0" fmla="*/ 0 w 1206500"/>
                <a:gd name="connsiteY0" fmla="*/ 0 h 6350"/>
                <a:gd name="connsiteX1" fmla="*/ 1206500 w 1206500"/>
                <a:gd name="connsiteY1" fmla="*/ 635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6500" h="6350">
                  <a:moveTo>
                    <a:pt x="0" y="0"/>
                  </a:moveTo>
                  <a:lnTo>
                    <a:pt x="1206500" y="635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118350" y="2489200"/>
              <a:ext cx="495300" cy="482600"/>
            </a:xfrm>
            <a:custGeom>
              <a:avLst/>
              <a:gdLst>
                <a:gd name="connsiteX0" fmla="*/ 0 w 495300"/>
                <a:gd name="connsiteY0" fmla="*/ 482600 h 482600"/>
                <a:gd name="connsiteX1" fmla="*/ 495300 w 495300"/>
                <a:gd name="connsiteY1" fmla="*/ 0 h 4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5300" h="482600">
                  <a:moveTo>
                    <a:pt x="0" y="482600"/>
                  </a:moveTo>
                  <a:lnTo>
                    <a:pt x="49530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6607969" y="1954212"/>
              <a:ext cx="1003300" cy="539750"/>
            </a:xfrm>
            <a:custGeom>
              <a:avLst/>
              <a:gdLst>
                <a:gd name="connsiteX0" fmla="*/ 0 w 1003300"/>
                <a:gd name="connsiteY0" fmla="*/ 0 h 539750"/>
                <a:gd name="connsiteX1" fmla="*/ 1003300 w 1003300"/>
                <a:gd name="connsiteY1" fmla="*/ 539750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3300" h="539750">
                  <a:moveTo>
                    <a:pt x="0" y="0"/>
                  </a:moveTo>
                  <a:lnTo>
                    <a:pt x="1003300" y="53975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494726" y="270559"/>
            <a:ext cx="69262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rPr>
              <a:t>     Connective tissue proper: dense connective tissue, elastic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494066" y="673322"/>
            <a:ext cx="274113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Description: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Dense regular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connective tissue containing a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high proportion of elastic fibers.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01209" y="1732979"/>
            <a:ext cx="2773195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Function: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Allows tissue to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recoil after stretching; maintains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pulsatile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flow of blood through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arteries; aids passive recoil of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lungs following inspiration.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7889435" y="2368919"/>
            <a:ext cx="57708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Elastic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fibers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496447" y="3224435"/>
            <a:ext cx="2794035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Location: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Walls of large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arteries; within certain ligaments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associated with the vertebral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column; within the walls of the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bronchial tubes.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3707960" y="4695254"/>
            <a:ext cx="393671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Elastic connective tissue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in the wall of the aorta (250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+mn-ea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).</a:t>
            </a: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484541" y="5262787"/>
            <a:ext cx="46807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Aorta</a:t>
            </a: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477398" y="5834287"/>
            <a:ext cx="4584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Heart</a:t>
            </a:r>
          </a:p>
        </p:txBody>
      </p:sp>
      <p:sp>
        <p:nvSpPr>
          <p:cNvPr id="21" name="Freeform 20"/>
          <p:cNvSpPr/>
          <p:nvPr/>
        </p:nvSpPr>
        <p:spPr>
          <a:xfrm>
            <a:off x="978694" y="5245894"/>
            <a:ext cx="1095375" cy="138112"/>
          </a:xfrm>
          <a:custGeom>
            <a:avLst/>
            <a:gdLst>
              <a:gd name="connsiteX0" fmla="*/ 0 w 1095375"/>
              <a:gd name="connsiteY0" fmla="*/ 138112 h 138112"/>
              <a:gd name="connsiteX1" fmla="*/ 166687 w 1095375"/>
              <a:gd name="connsiteY1" fmla="*/ 138112 h 138112"/>
              <a:gd name="connsiteX2" fmla="*/ 1095375 w 1095375"/>
              <a:gd name="connsiteY2" fmla="*/ 0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5375" h="138112">
                <a:moveTo>
                  <a:pt x="0" y="138112"/>
                </a:moveTo>
                <a:lnTo>
                  <a:pt x="166687" y="138112"/>
                </a:lnTo>
                <a:lnTo>
                  <a:pt x="1095375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607969" y="1954212"/>
            <a:ext cx="1234281" cy="1017588"/>
            <a:chOff x="6607969" y="1954212"/>
            <a:chExt cx="1234281" cy="1017588"/>
          </a:xfrm>
        </p:grpSpPr>
        <p:sp>
          <p:nvSpPr>
            <p:cNvPr id="25" name="Freeform 24"/>
            <p:cNvSpPr/>
            <p:nvPr/>
          </p:nvSpPr>
          <p:spPr>
            <a:xfrm>
              <a:off x="6635750" y="2489200"/>
              <a:ext cx="1206500" cy="6350"/>
            </a:xfrm>
            <a:custGeom>
              <a:avLst/>
              <a:gdLst>
                <a:gd name="connsiteX0" fmla="*/ 0 w 1206500"/>
                <a:gd name="connsiteY0" fmla="*/ 0 h 6350"/>
                <a:gd name="connsiteX1" fmla="*/ 1206500 w 1206500"/>
                <a:gd name="connsiteY1" fmla="*/ 635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6500" h="6350">
                  <a:moveTo>
                    <a:pt x="0" y="0"/>
                  </a:moveTo>
                  <a:lnTo>
                    <a:pt x="1206500" y="6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7118350" y="2489200"/>
              <a:ext cx="495300" cy="482600"/>
            </a:xfrm>
            <a:custGeom>
              <a:avLst/>
              <a:gdLst>
                <a:gd name="connsiteX0" fmla="*/ 0 w 495300"/>
                <a:gd name="connsiteY0" fmla="*/ 482600 h 482600"/>
                <a:gd name="connsiteX1" fmla="*/ 495300 w 495300"/>
                <a:gd name="connsiteY1" fmla="*/ 0 h 4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5300" h="482600">
                  <a:moveTo>
                    <a:pt x="0" y="482600"/>
                  </a:moveTo>
                  <a:lnTo>
                    <a:pt x="49530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6607969" y="1954212"/>
              <a:ext cx="1003300" cy="539750"/>
            </a:xfrm>
            <a:custGeom>
              <a:avLst/>
              <a:gdLst>
                <a:gd name="connsiteX0" fmla="*/ 0 w 1003300"/>
                <a:gd name="connsiteY0" fmla="*/ 0 h 539750"/>
                <a:gd name="connsiteX1" fmla="*/ 1003300 w 1003300"/>
                <a:gd name="connsiteY1" fmla="*/ 539750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3300" h="539750">
                  <a:moveTo>
                    <a:pt x="0" y="0"/>
                  </a:moveTo>
                  <a:lnTo>
                    <a:pt x="1003300" y="5397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Cartilage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Stands up to both tension (pull) and compression (push)</a:t>
            </a:r>
          </a:p>
          <a:p>
            <a:pPr>
              <a:defRPr/>
            </a:pPr>
            <a:r>
              <a:rPr lang="en-US" smtClean="0">
                <a:cs typeface="+mn-cs"/>
              </a:rPr>
              <a:t>avascular- no blood supply; nourished by diffusion</a:t>
            </a:r>
          </a:p>
          <a:p>
            <a:pPr>
              <a:defRPr/>
            </a:pPr>
            <a:r>
              <a:rPr lang="en-US" smtClean="0">
                <a:cs typeface="+mn-cs"/>
              </a:rPr>
              <a:t>lack nerve fibers</a:t>
            </a:r>
          </a:p>
          <a:p>
            <a:pPr>
              <a:defRPr/>
            </a:pPr>
            <a:r>
              <a:rPr lang="en-US" smtClean="0">
                <a:cs typeface="+mn-cs"/>
              </a:rPr>
              <a:t>cells called chondrocytes are embedded in a firm gel.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Cartilage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Cells are found in lacunae (spaces)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There are 3 types of cells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Cells are in groups of 2, 4, or 6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Cells are distinguished by the type of </a:t>
            </a:r>
            <a:r>
              <a:rPr lang="en-US" u="sng" dirty="0" smtClean="0">
                <a:cs typeface="+mn-cs"/>
              </a:rPr>
              <a:t>fiber</a:t>
            </a:r>
            <a:r>
              <a:rPr lang="en-US" dirty="0" smtClean="0">
                <a:cs typeface="+mn-cs"/>
              </a:rPr>
              <a:t> they contain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Cartilage</a:t>
            </a:r>
          </a:p>
        </p:txBody>
      </p:sp>
      <p:sp>
        <p:nvSpPr>
          <p:cNvPr id="3686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b="1" dirty="0" smtClean="0"/>
              <a:t>Cartilage</a:t>
            </a:r>
          </a:p>
          <a:p>
            <a:pPr lvl="1"/>
            <a:r>
              <a:rPr lang="en-US" altLang="en-US" dirty="0" smtClean="0"/>
              <a:t>Matrix secreted from </a:t>
            </a:r>
            <a:r>
              <a:rPr lang="en-US" altLang="en-US" dirty="0" err="1" smtClean="0"/>
              <a:t>chondroblasts</a:t>
            </a:r>
            <a:r>
              <a:rPr lang="en-US" altLang="en-US" dirty="0" smtClean="0"/>
              <a:t> (during growth) and </a:t>
            </a:r>
            <a:r>
              <a:rPr lang="en-US" altLang="en-US" b="1" dirty="0" smtClean="0"/>
              <a:t>chondrocytes</a:t>
            </a:r>
            <a:r>
              <a:rPr lang="en-US" altLang="en-US" dirty="0" smtClean="0"/>
              <a:t> (adults)</a:t>
            </a:r>
          </a:p>
          <a:p>
            <a:pPr lvl="2"/>
            <a:r>
              <a:rPr lang="en-US" altLang="en-US" dirty="0" smtClean="0"/>
              <a:t>Chondrocytes found in cavities called </a:t>
            </a:r>
            <a:r>
              <a:rPr lang="en-US" altLang="en-US" i="1" dirty="0" smtClean="0"/>
              <a:t>lacunae</a:t>
            </a:r>
          </a:p>
          <a:p>
            <a:pPr lvl="2"/>
            <a:r>
              <a:rPr lang="en-US" altLang="en-US" dirty="0" smtClean="0"/>
              <a:t>80% water, with packed collagen fibers and sugar proteins (chondroitin and hyaluronic acid)</a:t>
            </a:r>
          </a:p>
          <a:p>
            <a:pPr lvl="1"/>
            <a:r>
              <a:rPr lang="en-US" altLang="en-US" dirty="0" smtClean="0"/>
              <a:t>Tough yet flexible material that lacks nerve fibers</a:t>
            </a:r>
          </a:p>
          <a:p>
            <a:pPr lvl="1"/>
            <a:r>
              <a:rPr lang="en-US" altLang="en-US" b="1" dirty="0" smtClean="0"/>
              <a:t>Avascular</a:t>
            </a:r>
            <a:r>
              <a:rPr lang="en-US" altLang="en-US" dirty="0" smtClean="0"/>
              <a:t>: receives nutrients from membrane surrounding it (</a:t>
            </a:r>
            <a:r>
              <a:rPr lang="en-US" altLang="en-US" b="1" dirty="0" smtClean="0"/>
              <a:t>perichondrium</a:t>
            </a:r>
            <a:r>
              <a:rPr lang="en-US" altLang="en-US" dirty="0" smtClean="0"/>
              <a:t>)</a:t>
            </a:r>
          </a:p>
          <a:p>
            <a:pPr lvl="2"/>
            <a:r>
              <a:rPr lang="en-US" altLang="en-US" dirty="0" err="1" smtClean="0"/>
              <a:t>Periochondrium</a:t>
            </a:r>
            <a:r>
              <a:rPr lang="en-US" altLang="en-US" dirty="0" smtClean="0"/>
              <a:t> gives rise to </a:t>
            </a:r>
            <a:r>
              <a:rPr lang="en-US" altLang="en-US" dirty="0" err="1" smtClean="0"/>
              <a:t>chondroblasts</a:t>
            </a:r>
            <a:r>
              <a:rPr lang="en-US" altLang="en-US" dirty="0" smtClean="0"/>
              <a:t> and chondrocytes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Cartilage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3 Types of Cartilage:</a:t>
            </a: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u="sng" dirty="0" smtClean="0">
                <a:cs typeface="+mn-cs"/>
              </a:rPr>
              <a:t>Hyaline</a:t>
            </a:r>
            <a:r>
              <a:rPr lang="en-US" dirty="0" smtClean="0">
                <a:cs typeface="+mn-cs"/>
              </a:rPr>
              <a:t>--clear matrix with little collagen</a:t>
            </a:r>
          </a:p>
          <a:p>
            <a:pPr>
              <a:defRPr/>
            </a:pPr>
            <a:r>
              <a:rPr lang="en-US" u="sng" dirty="0" smtClean="0">
                <a:cs typeface="+mn-cs"/>
              </a:rPr>
              <a:t>Fibrocartilage-</a:t>
            </a:r>
            <a:r>
              <a:rPr lang="en-US" dirty="0" smtClean="0">
                <a:cs typeface="+mn-cs"/>
              </a:rPr>
              <a:t> lots of collagen in a matrix</a:t>
            </a:r>
          </a:p>
          <a:p>
            <a:pPr>
              <a:defRPr/>
            </a:pPr>
            <a:r>
              <a:rPr lang="en-US" u="sng" dirty="0" smtClean="0">
                <a:cs typeface="+mn-cs"/>
              </a:rPr>
              <a:t>Elastic</a:t>
            </a:r>
            <a:r>
              <a:rPr lang="en-US" dirty="0" smtClean="0">
                <a:cs typeface="+mn-cs"/>
              </a:rPr>
              <a:t>-- contains elastin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Hyaline Cartilage</a:t>
            </a:r>
          </a:p>
        </p:txBody>
      </p:sp>
      <p:graphicFrame>
        <p:nvGraphicFramePr>
          <p:cNvPr id="94210" name="Object 3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1962988010"/>
              </p:ext>
            </p:extLst>
          </p:nvPr>
        </p:nvGraphicFramePr>
        <p:xfrm>
          <a:off x="298296" y="2189409"/>
          <a:ext cx="4800664" cy="4262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Clip" r:id="rId3" imgW="9647619" imgH="6885714" progId="MS_ClipArt_Gallery.2">
                  <p:embed/>
                </p:oleObj>
              </mc:Choice>
              <mc:Fallback>
                <p:oleObj name="Clip" r:id="rId3" imgW="9647619" imgH="688571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296" y="2189409"/>
                        <a:ext cx="4800664" cy="42629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98960" y="2496355"/>
            <a:ext cx="3810000" cy="4114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 dirty="0" smtClean="0">
                <a:cs typeface="+mn-cs"/>
              </a:rPr>
              <a:t>Clear matrix</a:t>
            </a:r>
          </a:p>
          <a:p>
            <a:pPr lvl="1">
              <a:defRPr/>
            </a:pPr>
            <a:r>
              <a:rPr lang="en-US" sz="2400" dirty="0" err="1" smtClean="0"/>
              <a:t>hyalin</a:t>
            </a:r>
            <a:r>
              <a:rPr lang="en-US" sz="2400" dirty="0" smtClean="0"/>
              <a:t>= </a:t>
            </a:r>
            <a:r>
              <a:rPr lang="ja-JP" altLang="en-US" sz="2400" dirty="0" smtClean="0">
                <a:latin typeface="Arial"/>
              </a:rPr>
              <a:t>“</a:t>
            </a:r>
            <a:r>
              <a:rPr lang="en-US" sz="2400" dirty="0" smtClean="0"/>
              <a:t>glass</a:t>
            </a:r>
            <a:r>
              <a:rPr lang="ja-JP" altLang="en-US" sz="2400" dirty="0" smtClean="0">
                <a:latin typeface="Arial"/>
              </a:rPr>
              <a:t>”</a:t>
            </a:r>
            <a:endParaRPr lang="en-US" sz="2400" dirty="0" smtClean="0"/>
          </a:p>
          <a:p>
            <a:pPr lvl="1">
              <a:defRPr/>
            </a:pPr>
            <a:r>
              <a:rPr lang="en-US" sz="2400" dirty="0" smtClean="0"/>
              <a:t>most abundant type</a:t>
            </a:r>
          </a:p>
          <a:p>
            <a:pPr lvl="1">
              <a:defRPr/>
            </a:pPr>
            <a:r>
              <a:rPr lang="en-US" sz="2400" dirty="0" smtClean="0"/>
              <a:t>“gristle”</a:t>
            </a:r>
          </a:p>
          <a:p>
            <a:pPr marL="342900" lvl="2" indent="-342900">
              <a:defRPr/>
            </a:pPr>
            <a:r>
              <a:rPr lang="en-US" altLang="en-US" dirty="0"/>
              <a:t>Appears as shiny bluish glass</a:t>
            </a:r>
          </a:p>
          <a:p>
            <a:pPr>
              <a:defRPr/>
            </a:pPr>
            <a:r>
              <a:rPr lang="en-US" sz="2800" dirty="0" err="1" smtClean="0">
                <a:cs typeface="+mn-cs"/>
              </a:rPr>
              <a:t>loc</a:t>
            </a:r>
            <a:r>
              <a:rPr lang="en-US" sz="2800" dirty="0" smtClean="0">
                <a:cs typeface="+mn-cs"/>
              </a:rPr>
              <a:t>- ends of bones @joints; ribs to sternum; </a:t>
            </a:r>
            <a:r>
              <a:rPr lang="en-US" altLang="en-US" sz="2800" dirty="0"/>
              <a:t>nose, trachea, </a:t>
            </a:r>
            <a:r>
              <a:rPr lang="en-US" altLang="en-US" sz="2800" dirty="0" smtClean="0"/>
              <a:t>larynx (</a:t>
            </a:r>
            <a:r>
              <a:rPr lang="en-US" sz="2800" dirty="0" smtClean="0">
                <a:cs typeface="+mn-cs"/>
              </a:rPr>
              <a:t>respiratory passages)</a:t>
            </a:r>
            <a:endParaRPr lang="en-US" altLang="en-US" dirty="0"/>
          </a:p>
          <a:p>
            <a:pPr>
              <a:defRPr/>
            </a:pPr>
            <a:endParaRPr lang="en-US" sz="2800" dirty="0" smtClean="0">
              <a:cs typeface="+mn-cs"/>
            </a:endParaRPr>
          </a:p>
        </p:txBody>
      </p:sp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29-figure_04_08g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204216"/>
            <a:ext cx="8546592" cy="644956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8" name="Freeform 7"/>
          <p:cNvSpPr/>
          <p:nvPr/>
        </p:nvSpPr>
        <p:spPr>
          <a:xfrm>
            <a:off x="5721350" y="1593850"/>
            <a:ext cx="1803400" cy="6350"/>
          </a:xfrm>
          <a:custGeom>
            <a:avLst/>
            <a:gdLst>
              <a:gd name="connsiteX0" fmla="*/ 0 w 1803400"/>
              <a:gd name="connsiteY0" fmla="*/ 0 h 6350"/>
              <a:gd name="connsiteX1" fmla="*/ 1803400 w 1803400"/>
              <a:gd name="connsiteY1" fmla="*/ 635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3400" h="6350">
                <a:moveTo>
                  <a:pt x="0" y="0"/>
                </a:moveTo>
                <a:lnTo>
                  <a:pt x="1803400" y="635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705600" y="2990850"/>
            <a:ext cx="825500" cy="0"/>
          </a:xfrm>
          <a:custGeom>
            <a:avLst/>
            <a:gdLst>
              <a:gd name="connsiteX0" fmla="*/ 0 w 825500"/>
              <a:gd name="connsiteY0" fmla="*/ 0 h 0"/>
              <a:gd name="connsiteX1" fmla="*/ 825500 w 825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5500">
                <a:moveTo>
                  <a:pt x="0" y="0"/>
                </a:moveTo>
                <a:lnTo>
                  <a:pt x="825500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865276" y="288650"/>
            <a:ext cx="19816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rPr>
              <a:t>Cartilage: hyaline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91370" y="673487"/>
            <a:ext cx="2747547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Description: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Amorphous but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firm matrix; collagen fibers form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an imperceptible network;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chondroblasts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produce the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matrix and when mature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(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chondrocytes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 lie in lacunae.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91370" y="2091918"/>
            <a:ext cx="2526333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Function: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Supports and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reinforces; serves as resilient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cushion; resists compressive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stress.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7569238" y="2872970"/>
            <a:ext cx="5273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solidFill>
                  <a:srgbClr val="231F20"/>
                </a:solidFill>
                <a:ea typeface="+mn-ea"/>
                <a:cs typeface="Arial" pitchFamily="34" charset="0"/>
              </a:rPr>
              <a:t>Matrix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491370" y="3087281"/>
            <a:ext cx="2713884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Location: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Forms most of the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embryonic skeleton; covers the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ends of long bones in joint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cavities; forms costal cartilages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of the ribs; cartilages of the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nose, trachea, and larynx.</a:t>
            </a: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3618746" y="4669224"/>
            <a:ext cx="3681842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Hyaline cartilage from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 costal cartilage of a rib (470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+mn-ea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).</a:t>
            </a: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7572413" y="1480732"/>
            <a:ext cx="110286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solidFill>
                  <a:srgbClr val="231F20"/>
                </a:solidFill>
                <a:ea typeface="+mn-ea"/>
                <a:cs typeface="Arial" pitchFamily="34" charset="0"/>
              </a:rPr>
              <a:t>Chondrocyte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solidFill>
                  <a:srgbClr val="231F20"/>
                </a:solidFill>
                <a:ea typeface="+mn-ea"/>
                <a:cs typeface="Arial" pitchFamily="34" charset="0"/>
              </a:rPr>
              <a:t>in lacuna</a:t>
            </a: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474702" y="5694752"/>
            <a:ext cx="8351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Costal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cartilages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231F20"/>
              </a:solidFill>
              <a:ea typeface="+mn-ea"/>
              <a:cs typeface="Arial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040607" y="5395913"/>
            <a:ext cx="938212" cy="409575"/>
          </a:xfrm>
          <a:custGeom>
            <a:avLst/>
            <a:gdLst>
              <a:gd name="connsiteX0" fmla="*/ 0 w 938212"/>
              <a:gd name="connsiteY0" fmla="*/ 404813 h 409575"/>
              <a:gd name="connsiteX1" fmla="*/ 159543 w 938212"/>
              <a:gd name="connsiteY1" fmla="*/ 409575 h 409575"/>
              <a:gd name="connsiteX2" fmla="*/ 938212 w 938212"/>
              <a:gd name="connsiteY2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8212" h="409575">
                <a:moveTo>
                  <a:pt x="0" y="404813"/>
                </a:moveTo>
                <a:lnTo>
                  <a:pt x="159543" y="409575"/>
                </a:lnTo>
                <a:lnTo>
                  <a:pt x="938212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193006" y="5272088"/>
            <a:ext cx="773906" cy="533400"/>
          </a:xfrm>
          <a:custGeom>
            <a:avLst/>
            <a:gdLst>
              <a:gd name="connsiteX0" fmla="*/ 0 w 773906"/>
              <a:gd name="connsiteY0" fmla="*/ 533400 h 533400"/>
              <a:gd name="connsiteX1" fmla="*/ 773906 w 773906"/>
              <a:gd name="connsiteY1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3906" h="533400">
                <a:moveTo>
                  <a:pt x="0" y="533400"/>
                </a:moveTo>
                <a:lnTo>
                  <a:pt x="773906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Table 4.1-1 Comparison of Classes of Connective Tissues</a:t>
            </a:r>
            <a:endParaRPr lang="en-US" dirty="0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pic>
        <p:nvPicPr>
          <p:cNvPr id="8" name="Picture 7" descr="47-table_04_01_1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7127"/>
            <a:ext cx="8982871" cy="51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Elastic Cartilage</a:t>
            </a:r>
          </a:p>
        </p:txBody>
      </p:sp>
      <p:graphicFrame>
        <p:nvGraphicFramePr>
          <p:cNvPr id="96258" name="Object 3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245692406"/>
              </p:ext>
            </p:extLst>
          </p:nvPr>
        </p:nvGraphicFramePr>
        <p:xfrm>
          <a:off x="112284" y="1712555"/>
          <a:ext cx="4973797" cy="4855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Clip" r:id="rId3" imgW="9742857" imgH="7333333" progId="MS_ClipArt_Gallery.2">
                  <p:embed/>
                </p:oleObj>
              </mc:Choice>
              <mc:Fallback>
                <p:oleObj name="Clip" r:id="rId3" imgW="9742857" imgH="733333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84" y="1712555"/>
                        <a:ext cx="4973797" cy="4855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86081" y="2743200"/>
            <a:ext cx="3810000" cy="4114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cs typeface="+mn-cs"/>
              </a:rPr>
              <a:t>Single elastic fibers in matrix</a:t>
            </a:r>
          </a:p>
          <a:p>
            <a:pPr marL="571500" indent="-457200">
              <a:spcBef>
                <a:spcPts val="250"/>
              </a:spcBef>
            </a:pPr>
            <a:r>
              <a:rPr lang="en-US" altLang="en-US" sz="2800" dirty="0"/>
              <a:t>Similar to hyaline but with more elastic </a:t>
            </a:r>
            <a:r>
              <a:rPr lang="en-US" altLang="en-US" sz="2800" dirty="0" smtClean="0"/>
              <a:t>fibers</a:t>
            </a:r>
            <a:endParaRPr lang="en-US" sz="2400" dirty="0" smtClean="0">
              <a:cs typeface="+mn-cs"/>
            </a:endParaRPr>
          </a:p>
          <a:p>
            <a:pPr marL="342900" lvl="2" indent="-342900">
              <a:defRPr/>
            </a:pPr>
            <a:r>
              <a:rPr lang="en-US" sz="2800" dirty="0" err="1" smtClean="0">
                <a:cs typeface="+mn-cs"/>
              </a:rPr>
              <a:t>loc</a:t>
            </a:r>
            <a:r>
              <a:rPr lang="en-US" sz="2800" dirty="0" smtClean="0">
                <a:cs typeface="+mn-cs"/>
              </a:rPr>
              <a:t>-</a:t>
            </a:r>
            <a:r>
              <a:rPr lang="en-US" altLang="en-US" dirty="0"/>
              <a:t>Found in ears and epiglottis</a:t>
            </a:r>
          </a:p>
          <a:p>
            <a:pPr>
              <a:defRPr/>
            </a:pPr>
            <a:endParaRPr lang="en-US" sz="2800" dirty="0" smtClean="0">
              <a:cs typeface="+mn-cs"/>
            </a:endParaRPr>
          </a:p>
        </p:txBody>
      </p:sp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30-figure_04_08h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502920"/>
            <a:ext cx="8546592" cy="585216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8" name="Freeform 7"/>
          <p:cNvSpPr/>
          <p:nvPr/>
        </p:nvSpPr>
        <p:spPr>
          <a:xfrm>
            <a:off x="6096000" y="2235200"/>
            <a:ext cx="1416050" cy="6350"/>
          </a:xfrm>
          <a:custGeom>
            <a:avLst/>
            <a:gdLst>
              <a:gd name="connsiteX0" fmla="*/ 0 w 1416050"/>
              <a:gd name="connsiteY0" fmla="*/ 6350 h 6350"/>
              <a:gd name="connsiteX1" fmla="*/ 1416050 w 1416050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6050" h="6350">
                <a:moveTo>
                  <a:pt x="0" y="6350"/>
                </a:moveTo>
                <a:lnTo>
                  <a:pt x="1416050" y="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775450" y="3111500"/>
            <a:ext cx="749300" cy="0"/>
          </a:xfrm>
          <a:custGeom>
            <a:avLst/>
            <a:gdLst>
              <a:gd name="connsiteX0" fmla="*/ 0 w 749300"/>
              <a:gd name="connsiteY0" fmla="*/ 0 h 6350"/>
              <a:gd name="connsiteX1" fmla="*/ 749300 w 749300"/>
              <a:gd name="connsiteY1" fmla="*/ 635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9300" h="6350">
                <a:moveTo>
                  <a:pt x="0" y="0"/>
                </a:moveTo>
                <a:lnTo>
                  <a:pt x="749300" y="635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853519" y="570502"/>
            <a:ext cx="19403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rPr>
              <a:t>Cartilage: elastic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87881" y="980408"/>
            <a:ext cx="272029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Description: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Similar to hyaline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cartilage, but more elastic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fibers in matrix.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87881" y="2247233"/>
            <a:ext cx="267701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Function: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Maintains the shape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of a structure while allowing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great flexibility.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547493" y="2106743"/>
            <a:ext cx="110286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Chondrocyte</a:t>
            </a:r>
            <a:endParaRPr lang="en-US" sz="1400" b="1" dirty="0">
              <a:solidFill>
                <a:srgbClr val="231F20"/>
              </a:solidFill>
              <a:ea typeface="+mn-ea"/>
              <a:cs typeface="Arial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in lacuna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550668" y="3002885"/>
            <a:ext cx="5273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Matrix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92643" y="3511677"/>
            <a:ext cx="2601674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Location: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Supports the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external ear (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pinna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); epiglottis.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3600969" y="4984083"/>
            <a:ext cx="393992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Elastic cartilage from the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human ear 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pinna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; forms the flexible skeleton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of the ear (800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+mn-ea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).</a:t>
            </a:r>
          </a:p>
        </p:txBody>
      </p:sp>
      <p:sp>
        <p:nvSpPr>
          <p:cNvPr id="20" name="Freeform 19"/>
          <p:cNvSpPr/>
          <p:nvPr/>
        </p:nvSpPr>
        <p:spPr>
          <a:xfrm>
            <a:off x="6096000" y="2235128"/>
            <a:ext cx="1416050" cy="6350"/>
          </a:xfrm>
          <a:custGeom>
            <a:avLst/>
            <a:gdLst>
              <a:gd name="connsiteX0" fmla="*/ 0 w 1416050"/>
              <a:gd name="connsiteY0" fmla="*/ 6350 h 6350"/>
              <a:gd name="connsiteX1" fmla="*/ 1416050 w 1416050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6050" h="6350">
                <a:moveTo>
                  <a:pt x="0" y="6350"/>
                </a:moveTo>
                <a:lnTo>
                  <a:pt x="1416050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775450" y="3113088"/>
            <a:ext cx="749300" cy="0"/>
          </a:xfrm>
          <a:custGeom>
            <a:avLst/>
            <a:gdLst>
              <a:gd name="connsiteX0" fmla="*/ 0 w 749300"/>
              <a:gd name="connsiteY0" fmla="*/ 0 h 6350"/>
              <a:gd name="connsiteX1" fmla="*/ 749300 w 749300"/>
              <a:gd name="connsiteY1" fmla="*/ 635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9300" h="6350">
                <a:moveTo>
                  <a:pt x="0" y="0"/>
                </a:moveTo>
                <a:lnTo>
                  <a:pt x="749300" y="635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Fibrocartilage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2161" y="2367567"/>
            <a:ext cx="3810000" cy="4114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 dirty="0" smtClean="0">
                <a:cs typeface="+mn-cs"/>
              </a:rPr>
              <a:t>Chondrocytes (cells) w/collagen in matrix</a:t>
            </a:r>
          </a:p>
          <a:p>
            <a:pPr>
              <a:spcBef>
                <a:spcPts val="250"/>
              </a:spcBef>
            </a:pPr>
            <a:r>
              <a:rPr lang="en-US" altLang="en-US" dirty="0"/>
              <a:t>Properties between hyaline and dense regular tissue</a:t>
            </a:r>
          </a:p>
          <a:p>
            <a:pPr>
              <a:spcBef>
                <a:spcPts val="250"/>
              </a:spcBef>
            </a:pPr>
            <a:r>
              <a:rPr lang="en-US" dirty="0" err="1" smtClean="0"/>
              <a:t>Loc</a:t>
            </a:r>
            <a:r>
              <a:rPr lang="en-US" dirty="0" smtClean="0"/>
              <a:t>- </a:t>
            </a:r>
            <a:r>
              <a:rPr lang="en-US" dirty="0"/>
              <a:t>s</a:t>
            </a:r>
            <a:r>
              <a:rPr lang="en-US" altLang="en-US" dirty="0" smtClean="0"/>
              <a:t>trong</a:t>
            </a:r>
            <a:r>
              <a:rPr lang="en-US" altLang="en-US" dirty="0"/>
              <a:t>, so found in </a:t>
            </a:r>
            <a:r>
              <a:rPr lang="en-US" altLang="en-US" dirty="0" smtClean="0"/>
              <a:t>areas </a:t>
            </a:r>
            <a:r>
              <a:rPr lang="en-US" altLang="en-US" dirty="0"/>
              <a:t>such as intervertebral discs and knee</a:t>
            </a:r>
          </a:p>
          <a:p>
            <a:pPr marL="0" indent="0">
              <a:buNone/>
              <a:defRPr/>
            </a:pPr>
            <a:endParaRPr lang="en-US" sz="2800" dirty="0" smtClean="0">
              <a:cs typeface="+mn-cs"/>
            </a:endParaRPr>
          </a:p>
        </p:txBody>
      </p:sp>
      <p:graphicFrame>
        <p:nvGraphicFramePr>
          <p:cNvPr id="95235" name="Object 4"/>
          <p:cNvGraphicFramePr>
            <a:graphicFrameLocks noGrp="1" noChangeAspect="1"/>
          </p:cNvGraphicFramePr>
          <p:nvPr>
            <p:ph type="clipArt" sz="half" idx="2"/>
            <p:extLst>
              <p:ext uri="{D42A27DB-BD31-4B8C-83A1-F6EECF244321}">
                <p14:modId xmlns:p14="http://schemas.microsoft.com/office/powerpoint/2010/main" val="264952276"/>
              </p:ext>
            </p:extLst>
          </p:nvPr>
        </p:nvGraphicFramePr>
        <p:xfrm>
          <a:off x="4145923" y="1752599"/>
          <a:ext cx="4714741" cy="4975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Clip" r:id="rId3" imgW="9914286" imgH="6723810" progId="MS_ClipArt_Gallery.2">
                  <p:embed/>
                </p:oleObj>
              </mc:Choice>
              <mc:Fallback>
                <p:oleObj name="Clip" r:id="rId3" imgW="9914286" imgH="672381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5923" y="1752599"/>
                        <a:ext cx="4714741" cy="4975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31-figure_04_08i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448056"/>
            <a:ext cx="8546592" cy="596188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8" name="Freeform 7"/>
          <p:cNvSpPr/>
          <p:nvPr/>
        </p:nvSpPr>
        <p:spPr>
          <a:xfrm>
            <a:off x="5962650" y="3924300"/>
            <a:ext cx="1466850" cy="0"/>
          </a:xfrm>
          <a:custGeom>
            <a:avLst/>
            <a:gdLst>
              <a:gd name="connsiteX0" fmla="*/ 0 w 1466850"/>
              <a:gd name="connsiteY0" fmla="*/ 0 h 6350"/>
              <a:gd name="connsiteX1" fmla="*/ 1466850 w 1466850"/>
              <a:gd name="connsiteY1" fmla="*/ 635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6850" h="6350">
                <a:moveTo>
                  <a:pt x="0" y="0"/>
                </a:moveTo>
                <a:lnTo>
                  <a:pt x="1466850" y="635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96950" y="4349750"/>
            <a:ext cx="1238250" cy="355600"/>
          </a:xfrm>
          <a:custGeom>
            <a:avLst/>
            <a:gdLst>
              <a:gd name="connsiteX0" fmla="*/ 0 w 1238250"/>
              <a:gd name="connsiteY0" fmla="*/ 6350 h 355600"/>
              <a:gd name="connsiteX1" fmla="*/ 558800 w 1238250"/>
              <a:gd name="connsiteY1" fmla="*/ 0 h 355600"/>
              <a:gd name="connsiteX2" fmla="*/ 1238250 w 1238250"/>
              <a:gd name="connsiteY2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0" h="355600">
                <a:moveTo>
                  <a:pt x="0" y="6350"/>
                </a:moveTo>
                <a:lnTo>
                  <a:pt x="558800" y="0"/>
                </a:lnTo>
                <a:lnTo>
                  <a:pt x="1238250" y="35560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807086" y="526386"/>
            <a:ext cx="27090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rPr>
              <a:t>Cartilage: </a:t>
            </a:r>
            <a:r>
              <a:rPr lang="en-US" sz="1600" dirty="0" err="1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rPr>
              <a:t>fibrocartilage</a:t>
            </a:r>
            <a:endParaRPr lang="en-US" sz="1600" dirty="0">
              <a:solidFill>
                <a:srgbClr val="FFFFFF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494231" y="931529"/>
            <a:ext cx="2741135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Description: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Matrix similar to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but less firm than that in hyaline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cartilage; thick collagen fibers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predominate.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494231" y="2129298"/>
            <a:ext cx="271388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Function: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Tensile strength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allows it to absorb compressive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shock.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7481612" y="2997663"/>
            <a:ext cx="120225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Chondrocytes</a:t>
            </a:r>
            <a:endParaRPr lang="en-US" sz="1400" b="1" dirty="0">
              <a:solidFill>
                <a:srgbClr val="231F20"/>
              </a:solidFill>
              <a:ea typeface="+mn-ea"/>
              <a:cs typeface="Arial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in lacunae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484787" y="3808876"/>
            <a:ext cx="75501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Collagen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fiber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500581" y="3249279"/>
            <a:ext cx="269144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Location: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Intervertebral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discs;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pubic 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symphysis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; discs of knee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joint.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91056" y="4025569"/>
            <a:ext cx="1788594" cy="1054431"/>
            <a:chOff x="491056" y="4025569"/>
            <a:chExt cx="1788594" cy="1054431"/>
          </a:xfrm>
        </p:grpSpPr>
        <p:sp>
          <p:nvSpPr>
            <p:cNvPr id="12" name="Freeform 11"/>
            <p:cNvSpPr/>
            <p:nvPr/>
          </p:nvSpPr>
          <p:spPr>
            <a:xfrm>
              <a:off x="1555750" y="4349750"/>
              <a:ext cx="723900" cy="730250"/>
            </a:xfrm>
            <a:custGeom>
              <a:avLst/>
              <a:gdLst>
                <a:gd name="connsiteX0" fmla="*/ 0 w 723900"/>
                <a:gd name="connsiteY0" fmla="*/ 0 h 730250"/>
                <a:gd name="connsiteX1" fmla="*/ 723900 w 723900"/>
                <a:gd name="connsiteY1" fmla="*/ 730250 h 73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900" h="730250">
                  <a:moveTo>
                    <a:pt x="0" y="0"/>
                  </a:moveTo>
                  <a:lnTo>
                    <a:pt x="723900" y="7302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TextBox 19"/>
            <p:cNvSpPr txBox="1">
              <a:spLocks noChangeArrowheads="1"/>
            </p:cNvSpPr>
            <p:nvPr/>
          </p:nvSpPr>
          <p:spPr bwMode="auto">
            <a:xfrm>
              <a:off x="491056" y="4025569"/>
              <a:ext cx="114454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err="1">
                  <a:solidFill>
                    <a:srgbClr val="231F20"/>
                  </a:solidFill>
                  <a:ea typeface="+mn-ea"/>
                  <a:cs typeface="Arial" pitchFamily="34" charset="0"/>
                </a:rPr>
                <a:t>Intervertebral</a:t>
              </a:r>
              <a:endParaRPr lang="en-US" sz="1400" b="1" dirty="0">
                <a:solidFill>
                  <a:srgbClr val="231F20"/>
                </a:solidFill>
                <a:ea typeface="+mn-ea"/>
                <a:cs typeface="Arial" pitchFamily="34" charset="0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231F20"/>
                  </a:solidFill>
                  <a:ea typeface="+mn-ea"/>
                  <a:cs typeface="Arial" pitchFamily="34" charset="0"/>
                </a:rPr>
                <a:t>discs</a:t>
              </a:r>
            </a:p>
          </p:txBody>
        </p:sp>
      </p:grp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3521594" y="4902661"/>
            <a:ext cx="35827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Fibrocartilage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of an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intervertebral disc (125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+mn-ea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). Special staining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produced the blue color seen.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159376" y="2533651"/>
            <a:ext cx="2276475" cy="742950"/>
            <a:chOff x="5159376" y="2533651"/>
            <a:chExt cx="2276475" cy="742950"/>
          </a:xfrm>
        </p:grpSpPr>
        <p:sp>
          <p:nvSpPr>
            <p:cNvPr id="26" name="Freeform 25"/>
            <p:cNvSpPr/>
            <p:nvPr/>
          </p:nvSpPr>
          <p:spPr>
            <a:xfrm>
              <a:off x="5159376" y="2533651"/>
              <a:ext cx="2276475" cy="581025"/>
            </a:xfrm>
            <a:custGeom>
              <a:avLst/>
              <a:gdLst>
                <a:gd name="connsiteX0" fmla="*/ 0 w 2276475"/>
                <a:gd name="connsiteY0" fmla="*/ 0 h 581025"/>
                <a:gd name="connsiteX1" fmla="*/ 2100262 w 2276475"/>
                <a:gd name="connsiteY1" fmla="*/ 581025 h 581025"/>
                <a:gd name="connsiteX2" fmla="*/ 2276475 w 2276475"/>
                <a:gd name="connsiteY2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6475" h="581025">
                  <a:moveTo>
                    <a:pt x="0" y="0"/>
                  </a:moveTo>
                  <a:lnTo>
                    <a:pt x="2100262" y="581025"/>
                  </a:lnTo>
                  <a:lnTo>
                    <a:pt x="2276475" y="581025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6724649" y="3117851"/>
              <a:ext cx="536575" cy="158750"/>
            </a:xfrm>
            <a:custGeom>
              <a:avLst/>
              <a:gdLst>
                <a:gd name="connsiteX0" fmla="*/ 0 w 520700"/>
                <a:gd name="connsiteY0" fmla="*/ 142875 h 142875"/>
                <a:gd name="connsiteX1" fmla="*/ 520700 w 520700"/>
                <a:gd name="connsiteY1" fmla="*/ 0 h 142875"/>
                <a:gd name="connsiteX0" fmla="*/ 0 w 536575"/>
                <a:gd name="connsiteY0" fmla="*/ 158750 h 158750"/>
                <a:gd name="connsiteX1" fmla="*/ 536575 w 536575"/>
                <a:gd name="connsiteY1" fmla="*/ 0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6575" h="158750">
                  <a:moveTo>
                    <a:pt x="0" y="158750"/>
                  </a:moveTo>
                  <a:lnTo>
                    <a:pt x="536575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59375" y="2533651"/>
            <a:ext cx="2276475" cy="742950"/>
            <a:chOff x="5159376" y="2533651"/>
            <a:chExt cx="2276475" cy="742950"/>
          </a:xfrm>
        </p:grpSpPr>
        <p:sp>
          <p:nvSpPr>
            <p:cNvPr id="23" name="Freeform 22"/>
            <p:cNvSpPr/>
            <p:nvPr/>
          </p:nvSpPr>
          <p:spPr>
            <a:xfrm>
              <a:off x="5159376" y="2533651"/>
              <a:ext cx="2276475" cy="581025"/>
            </a:xfrm>
            <a:custGeom>
              <a:avLst/>
              <a:gdLst>
                <a:gd name="connsiteX0" fmla="*/ 0 w 2276475"/>
                <a:gd name="connsiteY0" fmla="*/ 0 h 581025"/>
                <a:gd name="connsiteX1" fmla="*/ 2100262 w 2276475"/>
                <a:gd name="connsiteY1" fmla="*/ 581025 h 581025"/>
                <a:gd name="connsiteX2" fmla="*/ 2276475 w 2276475"/>
                <a:gd name="connsiteY2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6475" h="581025">
                  <a:moveTo>
                    <a:pt x="0" y="0"/>
                  </a:moveTo>
                  <a:lnTo>
                    <a:pt x="2100262" y="581025"/>
                  </a:lnTo>
                  <a:lnTo>
                    <a:pt x="2276475" y="5810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6724649" y="3117851"/>
              <a:ext cx="536575" cy="158750"/>
            </a:xfrm>
            <a:custGeom>
              <a:avLst/>
              <a:gdLst>
                <a:gd name="connsiteX0" fmla="*/ 0 w 520700"/>
                <a:gd name="connsiteY0" fmla="*/ 142875 h 142875"/>
                <a:gd name="connsiteX1" fmla="*/ 520700 w 520700"/>
                <a:gd name="connsiteY1" fmla="*/ 0 h 142875"/>
                <a:gd name="connsiteX0" fmla="*/ 0 w 536575"/>
                <a:gd name="connsiteY0" fmla="*/ 158750 h 158750"/>
                <a:gd name="connsiteX1" fmla="*/ 536575 w 536575"/>
                <a:gd name="connsiteY1" fmla="*/ 0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6575" h="158750">
                  <a:moveTo>
                    <a:pt x="0" y="158750"/>
                  </a:moveTo>
                  <a:lnTo>
                    <a:pt x="53657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9" name="Freeform 28"/>
          <p:cNvSpPr/>
          <p:nvPr/>
        </p:nvSpPr>
        <p:spPr>
          <a:xfrm>
            <a:off x="5962650" y="3924300"/>
            <a:ext cx="1466850" cy="0"/>
          </a:xfrm>
          <a:custGeom>
            <a:avLst/>
            <a:gdLst>
              <a:gd name="connsiteX0" fmla="*/ 0 w 1466850"/>
              <a:gd name="connsiteY0" fmla="*/ 0 h 6350"/>
              <a:gd name="connsiteX1" fmla="*/ 1466850 w 1466850"/>
              <a:gd name="connsiteY1" fmla="*/ 635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6850" h="6350">
                <a:moveTo>
                  <a:pt x="0" y="0"/>
                </a:moveTo>
                <a:lnTo>
                  <a:pt x="1466850" y="635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Osseous (Bone)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>
                <a:cs typeface="+mn-cs"/>
              </a:rPr>
              <a:t>Cells in nonliving calcified matrix; Strongest conn tissue; 2 types (compact/ spongy);fat storage; manuf blood cells</a:t>
            </a:r>
          </a:p>
          <a:p>
            <a:pPr>
              <a:defRPr/>
            </a:pPr>
            <a:r>
              <a:rPr lang="en-US" sz="2800" smtClean="0">
                <a:cs typeface="+mn-cs"/>
              </a:rPr>
              <a:t>loc- skeleton</a:t>
            </a:r>
          </a:p>
        </p:txBody>
      </p:sp>
      <p:graphicFrame>
        <p:nvGraphicFramePr>
          <p:cNvPr id="97283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8200" y="2787650"/>
          <a:ext cx="3810000" cy="250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" name="Clip" r:id="rId3" imgW="9904762" imgH="6504762" progId="MS_ClipArt_Gallery.2">
                  <p:embed/>
                </p:oleObj>
              </mc:Choice>
              <mc:Fallback>
                <p:oleObj name="Clip" r:id="rId3" imgW="9904762" imgH="650476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787650"/>
                        <a:ext cx="3810000" cy="250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Bone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2 types of bone:</a:t>
            </a:r>
          </a:p>
          <a:p>
            <a:pPr lvl="1">
              <a:defRPr/>
            </a:pPr>
            <a:r>
              <a:rPr lang="en-US" smtClean="0"/>
              <a:t>1.  Compact- shaft of bone- Haversian system parallel</a:t>
            </a:r>
          </a:p>
          <a:p>
            <a:pPr lvl="1">
              <a:defRPr/>
            </a:pPr>
            <a:r>
              <a:rPr lang="en-US" smtClean="0"/>
              <a:t>2. Spongy- ends of bone- no Haversian syst</a:t>
            </a:r>
          </a:p>
          <a:p>
            <a:pPr>
              <a:defRPr/>
            </a:pPr>
            <a:r>
              <a:rPr lang="en-US" smtClean="0">
                <a:cs typeface="+mn-cs"/>
              </a:rPr>
              <a:t>Haversian system- mature osteocyte (bone cell) around a blood vessel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Bone</a:t>
            </a:r>
          </a:p>
        </p:txBody>
      </p:sp>
      <p:sp>
        <p:nvSpPr>
          <p:cNvPr id="4301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239591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500"/>
              </a:spcBef>
            </a:pPr>
            <a:r>
              <a:rPr lang="en-US" altLang="en-US" b="1" dirty="0" smtClean="0"/>
              <a:t>Bone</a:t>
            </a:r>
          </a:p>
          <a:p>
            <a:pPr lvl="1">
              <a:spcBef>
                <a:spcPts val="500"/>
              </a:spcBef>
            </a:pPr>
            <a:r>
              <a:rPr lang="en-US" altLang="en-US" dirty="0" smtClean="0"/>
              <a:t>Also called </a:t>
            </a:r>
            <a:r>
              <a:rPr lang="en-US" altLang="en-US" b="1" dirty="0" smtClean="0"/>
              <a:t>osseous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tissue</a:t>
            </a:r>
          </a:p>
          <a:p>
            <a:pPr lvl="1">
              <a:spcBef>
                <a:spcPts val="500"/>
              </a:spcBef>
            </a:pPr>
            <a:r>
              <a:rPr lang="en-US" altLang="en-US" dirty="0" smtClean="0"/>
              <a:t>Supports and protects body structures</a:t>
            </a:r>
          </a:p>
          <a:p>
            <a:pPr lvl="1">
              <a:spcBef>
                <a:spcPts val="500"/>
              </a:spcBef>
            </a:pPr>
            <a:r>
              <a:rPr lang="en-US" altLang="en-US" dirty="0" smtClean="0"/>
              <a:t>Stores fat and synthesizes blood cells in cavities</a:t>
            </a:r>
          </a:p>
          <a:p>
            <a:pPr lvl="1">
              <a:spcBef>
                <a:spcPts val="500"/>
              </a:spcBef>
            </a:pPr>
            <a:r>
              <a:rPr lang="en-US" altLang="en-US" dirty="0" smtClean="0"/>
              <a:t>Has more collagen compared to cartilage</a:t>
            </a:r>
          </a:p>
          <a:p>
            <a:pPr lvl="1">
              <a:spcBef>
                <a:spcPts val="500"/>
              </a:spcBef>
            </a:pPr>
            <a:r>
              <a:rPr lang="en-US" altLang="en-US" dirty="0" smtClean="0"/>
              <a:t>Has inorganic calcium salts</a:t>
            </a:r>
          </a:p>
          <a:p>
            <a:pPr lvl="1">
              <a:spcBef>
                <a:spcPts val="500"/>
              </a:spcBef>
            </a:pPr>
            <a:r>
              <a:rPr lang="en-US" altLang="en-US" b="1" dirty="0" smtClean="0"/>
              <a:t>Osteocytes</a:t>
            </a:r>
            <a:r>
              <a:rPr lang="en-US" altLang="en-US" dirty="0" smtClean="0"/>
              <a:t> maintain the matrix; mature bone cell</a:t>
            </a:r>
          </a:p>
          <a:p>
            <a:pPr lvl="2">
              <a:spcBef>
                <a:spcPts val="500"/>
              </a:spcBef>
            </a:pPr>
            <a:r>
              <a:rPr lang="en-US" altLang="en-US" dirty="0" smtClean="0"/>
              <a:t>Reside in cavities in matrix called </a:t>
            </a:r>
            <a:r>
              <a:rPr lang="en-US" altLang="en-US" i="1" dirty="0" smtClean="0"/>
              <a:t>lacunae</a:t>
            </a:r>
          </a:p>
          <a:p>
            <a:pPr lvl="1">
              <a:defRPr/>
            </a:pPr>
            <a:r>
              <a:rPr lang="en-US" u="sng" dirty="0" smtClean="0"/>
              <a:t>Osteon-</a:t>
            </a:r>
            <a:r>
              <a:rPr lang="en-US" dirty="0" smtClean="0"/>
              <a:t> bone cell unit</a:t>
            </a:r>
          </a:p>
          <a:p>
            <a:pPr lvl="1">
              <a:defRPr/>
            </a:pPr>
            <a:r>
              <a:rPr lang="en-US" u="sng" dirty="0" smtClean="0"/>
              <a:t>osteoblast-</a:t>
            </a:r>
            <a:r>
              <a:rPr lang="en-US" dirty="0" smtClean="0"/>
              <a:t> </a:t>
            </a:r>
            <a:r>
              <a:rPr lang="en-US" dirty="0"/>
              <a:t>builds </a:t>
            </a:r>
            <a:r>
              <a:rPr lang="en-US" dirty="0" smtClean="0"/>
              <a:t>bone; produces the matrix</a:t>
            </a:r>
            <a:endParaRPr lang="en-US" dirty="0"/>
          </a:p>
          <a:p>
            <a:pPr lvl="1">
              <a:defRPr/>
            </a:pPr>
            <a:r>
              <a:rPr lang="en-US" u="sng" dirty="0"/>
              <a:t>osteoclast-</a:t>
            </a:r>
            <a:r>
              <a:rPr lang="en-US" dirty="0"/>
              <a:t> breaks down </a:t>
            </a:r>
            <a:r>
              <a:rPr lang="en-US" dirty="0" smtClean="0"/>
              <a:t>bone</a:t>
            </a:r>
          </a:p>
          <a:p>
            <a:pPr lvl="1">
              <a:defRPr/>
            </a:pPr>
            <a:r>
              <a:rPr lang="en-US" altLang="en-US" dirty="0" smtClean="0"/>
              <a:t>Richly </a:t>
            </a:r>
            <a:r>
              <a:rPr lang="en-US" altLang="en-US" dirty="0"/>
              <a:t>vascularized</a:t>
            </a:r>
          </a:p>
          <a:p>
            <a:pPr lvl="1">
              <a:defRPr/>
            </a:pPr>
            <a:endParaRPr lang="en-US" dirty="0"/>
          </a:p>
          <a:p>
            <a:pPr lvl="1">
              <a:spcBef>
                <a:spcPts val="500"/>
              </a:spcBef>
            </a:pPr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figure_04_08j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249936"/>
            <a:ext cx="8546592" cy="635812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8" name="Freeform 7"/>
          <p:cNvSpPr/>
          <p:nvPr/>
        </p:nvSpPr>
        <p:spPr>
          <a:xfrm>
            <a:off x="6305551" y="1519238"/>
            <a:ext cx="1495424" cy="361950"/>
          </a:xfrm>
          <a:custGeom>
            <a:avLst/>
            <a:gdLst>
              <a:gd name="connsiteX0" fmla="*/ 0 w 1476375"/>
              <a:gd name="connsiteY0" fmla="*/ 361950 h 361950"/>
              <a:gd name="connsiteX1" fmla="*/ 490537 w 1476375"/>
              <a:gd name="connsiteY1" fmla="*/ 4762 h 361950"/>
              <a:gd name="connsiteX2" fmla="*/ 1476375 w 1476375"/>
              <a:gd name="connsiteY2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6375" h="361950">
                <a:moveTo>
                  <a:pt x="0" y="361950"/>
                </a:moveTo>
                <a:lnTo>
                  <a:pt x="490537" y="4762"/>
                </a:lnTo>
                <a:lnTo>
                  <a:pt x="1476375" y="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619750" y="2024062"/>
            <a:ext cx="2181225" cy="1195387"/>
            <a:chOff x="5619750" y="2024062"/>
            <a:chExt cx="2181225" cy="1195387"/>
          </a:xfrm>
        </p:grpSpPr>
        <p:sp>
          <p:nvSpPr>
            <p:cNvPr id="9" name="Freeform 8"/>
            <p:cNvSpPr/>
            <p:nvPr/>
          </p:nvSpPr>
          <p:spPr>
            <a:xfrm>
              <a:off x="5762625" y="2024063"/>
              <a:ext cx="2038350" cy="0"/>
            </a:xfrm>
            <a:custGeom>
              <a:avLst/>
              <a:gdLst>
                <a:gd name="connsiteX0" fmla="*/ 0 w 2038350"/>
                <a:gd name="connsiteY0" fmla="*/ 0 h 0"/>
                <a:gd name="connsiteX1" fmla="*/ 2038350 w 2038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8350">
                  <a:moveTo>
                    <a:pt x="0" y="0"/>
                  </a:moveTo>
                  <a:lnTo>
                    <a:pt x="203835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619750" y="2024062"/>
              <a:ext cx="1981200" cy="1195387"/>
            </a:xfrm>
            <a:custGeom>
              <a:avLst/>
              <a:gdLst>
                <a:gd name="connsiteX0" fmla="*/ 0 w 1995488"/>
                <a:gd name="connsiteY0" fmla="*/ 1204912 h 1204912"/>
                <a:gd name="connsiteX1" fmla="*/ 1995488 w 1995488"/>
                <a:gd name="connsiteY1" fmla="*/ 0 h 120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5488" h="1204912">
                  <a:moveTo>
                    <a:pt x="0" y="1204912"/>
                  </a:moveTo>
                  <a:lnTo>
                    <a:pt x="1995488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834503" y="323107"/>
            <a:ext cx="334097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rPr>
              <a:t>Others: bone (osseous tissue)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94396" y="717138"/>
            <a:ext cx="2460610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Description: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Hard, calcified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matrix containing many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collagen fibers; 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osteocytes</a:t>
            </a:r>
            <a:endParaRPr lang="en-US" sz="1400" b="1" dirty="0">
              <a:solidFill>
                <a:srgbClr val="231F20"/>
              </a:solidFill>
              <a:ea typeface="+mn-ea"/>
              <a:cs typeface="Arial" pitchFamily="34" charset="0"/>
            </a:endParaRP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lie in lacunae. Very well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vascularized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94396" y="2095881"/>
            <a:ext cx="268503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Function: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Supports and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protects (by enclosing);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provides levers for the muscles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to act on; stores calcium and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other minerals and fat; marrow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inside bones is the site for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blood cell formation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(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hematopoiesis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).</a:t>
            </a: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495984" y="4038189"/>
            <a:ext cx="15229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Location: 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Bones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7843727" y="1407703"/>
            <a:ext cx="6171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Central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canal</a:t>
            </a:r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7841346" y="1914115"/>
            <a:ext cx="7245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Lacunae</a:t>
            </a:r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7838965" y="2752314"/>
            <a:ext cx="66684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Lamella</a:t>
            </a:r>
          </a:p>
        </p:txBody>
      </p:sp>
      <p:sp>
        <p:nvSpPr>
          <p:cNvPr id="19" name="TextBox 23"/>
          <p:cNvSpPr txBox="1">
            <a:spLocks noChangeArrowheads="1"/>
          </p:cNvSpPr>
          <p:nvPr/>
        </p:nvSpPr>
        <p:spPr bwMode="auto">
          <a:xfrm>
            <a:off x="3661455" y="4702557"/>
            <a:ext cx="3808478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Cross-sectional view of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bone (125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+mn-ea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720682" y="2747963"/>
            <a:ext cx="1077118" cy="223838"/>
            <a:chOff x="6720682" y="2747963"/>
            <a:chExt cx="1077118" cy="223838"/>
          </a:xfrm>
        </p:grpSpPr>
        <p:sp>
          <p:nvSpPr>
            <p:cNvPr id="11" name="Freeform 10"/>
            <p:cNvSpPr/>
            <p:nvPr/>
          </p:nvSpPr>
          <p:spPr>
            <a:xfrm>
              <a:off x="6778625" y="2857500"/>
              <a:ext cx="1019175" cy="4763"/>
            </a:xfrm>
            <a:custGeom>
              <a:avLst/>
              <a:gdLst>
                <a:gd name="connsiteX0" fmla="*/ 0 w 1019175"/>
                <a:gd name="connsiteY0" fmla="*/ 0 h 4763"/>
                <a:gd name="connsiteX1" fmla="*/ 1019175 w 1019175"/>
                <a:gd name="connsiteY1" fmla="*/ 4763 h 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9175" h="4763">
                  <a:moveTo>
                    <a:pt x="0" y="0"/>
                  </a:moveTo>
                  <a:lnTo>
                    <a:pt x="1019175" y="4763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6720682" y="2747963"/>
              <a:ext cx="52387" cy="223838"/>
            </a:xfrm>
            <a:custGeom>
              <a:avLst/>
              <a:gdLst>
                <a:gd name="connsiteX0" fmla="*/ 0 w 52387"/>
                <a:gd name="connsiteY0" fmla="*/ 0 h 223838"/>
                <a:gd name="connsiteX1" fmla="*/ 50006 w 52387"/>
                <a:gd name="connsiteY1" fmla="*/ 0 h 223838"/>
                <a:gd name="connsiteX2" fmla="*/ 52387 w 52387"/>
                <a:gd name="connsiteY2" fmla="*/ 223838 h 223838"/>
                <a:gd name="connsiteX3" fmla="*/ 9525 w 52387"/>
                <a:gd name="connsiteY3" fmla="*/ 223838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" h="223838">
                  <a:moveTo>
                    <a:pt x="0" y="0"/>
                  </a:moveTo>
                  <a:lnTo>
                    <a:pt x="50006" y="0"/>
                  </a:lnTo>
                  <a:cubicBezTo>
                    <a:pt x="50800" y="74613"/>
                    <a:pt x="51593" y="149225"/>
                    <a:pt x="52387" y="223838"/>
                  </a:cubicBezTo>
                  <a:lnTo>
                    <a:pt x="9525" y="223838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7" name="Freeform 26"/>
          <p:cNvSpPr/>
          <p:nvPr/>
        </p:nvSpPr>
        <p:spPr>
          <a:xfrm>
            <a:off x="6305551" y="1519238"/>
            <a:ext cx="1495424" cy="361950"/>
          </a:xfrm>
          <a:custGeom>
            <a:avLst/>
            <a:gdLst>
              <a:gd name="connsiteX0" fmla="*/ 0 w 1476375"/>
              <a:gd name="connsiteY0" fmla="*/ 361950 h 361950"/>
              <a:gd name="connsiteX1" fmla="*/ 490537 w 1476375"/>
              <a:gd name="connsiteY1" fmla="*/ 4762 h 361950"/>
              <a:gd name="connsiteX2" fmla="*/ 1476375 w 1476375"/>
              <a:gd name="connsiteY2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6375" h="361950">
                <a:moveTo>
                  <a:pt x="0" y="361950"/>
                </a:moveTo>
                <a:lnTo>
                  <a:pt x="490537" y="4762"/>
                </a:lnTo>
                <a:lnTo>
                  <a:pt x="1476375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19750" y="2024062"/>
            <a:ext cx="2181225" cy="1195387"/>
            <a:chOff x="5619750" y="2024062"/>
            <a:chExt cx="2181225" cy="1195387"/>
          </a:xfrm>
        </p:grpSpPr>
        <p:sp>
          <p:nvSpPr>
            <p:cNvPr id="29" name="Freeform 28"/>
            <p:cNvSpPr/>
            <p:nvPr/>
          </p:nvSpPr>
          <p:spPr>
            <a:xfrm>
              <a:off x="5762625" y="2024063"/>
              <a:ext cx="2038350" cy="0"/>
            </a:xfrm>
            <a:custGeom>
              <a:avLst/>
              <a:gdLst>
                <a:gd name="connsiteX0" fmla="*/ 0 w 2038350"/>
                <a:gd name="connsiteY0" fmla="*/ 0 h 0"/>
                <a:gd name="connsiteX1" fmla="*/ 2038350 w 2038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8350">
                  <a:moveTo>
                    <a:pt x="0" y="0"/>
                  </a:moveTo>
                  <a:lnTo>
                    <a:pt x="203835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5619750" y="2024062"/>
              <a:ext cx="1981200" cy="1195387"/>
            </a:xfrm>
            <a:custGeom>
              <a:avLst/>
              <a:gdLst>
                <a:gd name="connsiteX0" fmla="*/ 0 w 1995488"/>
                <a:gd name="connsiteY0" fmla="*/ 1204912 h 1204912"/>
                <a:gd name="connsiteX1" fmla="*/ 1995488 w 1995488"/>
                <a:gd name="connsiteY1" fmla="*/ 0 h 120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5488" h="1204912">
                  <a:moveTo>
                    <a:pt x="0" y="1204912"/>
                  </a:moveTo>
                  <a:lnTo>
                    <a:pt x="1995488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720682" y="2747963"/>
            <a:ext cx="1077118" cy="223838"/>
            <a:chOff x="6720682" y="2747963"/>
            <a:chExt cx="1077118" cy="223838"/>
          </a:xfrm>
        </p:grpSpPr>
        <p:sp>
          <p:nvSpPr>
            <p:cNvPr id="32" name="Freeform 31"/>
            <p:cNvSpPr/>
            <p:nvPr/>
          </p:nvSpPr>
          <p:spPr>
            <a:xfrm>
              <a:off x="6778625" y="2857500"/>
              <a:ext cx="1019175" cy="4763"/>
            </a:xfrm>
            <a:custGeom>
              <a:avLst/>
              <a:gdLst>
                <a:gd name="connsiteX0" fmla="*/ 0 w 1019175"/>
                <a:gd name="connsiteY0" fmla="*/ 0 h 4763"/>
                <a:gd name="connsiteX1" fmla="*/ 1019175 w 1019175"/>
                <a:gd name="connsiteY1" fmla="*/ 4763 h 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9175" h="4763">
                  <a:moveTo>
                    <a:pt x="0" y="0"/>
                  </a:moveTo>
                  <a:lnTo>
                    <a:pt x="1019175" y="4763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6720682" y="2747963"/>
              <a:ext cx="52387" cy="223838"/>
            </a:xfrm>
            <a:custGeom>
              <a:avLst/>
              <a:gdLst>
                <a:gd name="connsiteX0" fmla="*/ 0 w 52387"/>
                <a:gd name="connsiteY0" fmla="*/ 0 h 223838"/>
                <a:gd name="connsiteX1" fmla="*/ 50006 w 52387"/>
                <a:gd name="connsiteY1" fmla="*/ 0 h 223838"/>
                <a:gd name="connsiteX2" fmla="*/ 52387 w 52387"/>
                <a:gd name="connsiteY2" fmla="*/ 223838 h 223838"/>
                <a:gd name="connsiteX3" fmla="*/ 9525 w 52387"/>
                <a:gd name="connsiteY3" fmla="*/ 223838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" h="223838">
                  <a:moveTo>
                    <a:pt x="0" y="0"/>
                  </a:moveTo>
                  <a:lnTo>
                    <a:pt x="50006" y="0"/>
                  </a:lnTo>
                  <a:cubicBezTo>
                    <a:pt x="50800" y="74613"/>
                    <a:pt x="51593" y="149225"/>
                    <a:pt x="52387" y="223838"/>
                  </a:cubicBezTo>
                  <a:lnTo>
                    <a:pt x="9525" y="223838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Vascular (Blood)</a:t>
            </a:r>
          </a:p>
        </p:txBody>
      </p:sp>
      <p:graphicFrame>
        <p:nvGraphicFramePr>
          <p:cNvPr id="98306" name="Object 3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2687580311"/>
              </p:ext>
            </p:extLst>
          </p:nvPr>
        </p:nvGraphicFramePr>
        <p:xfrm>
          <a:off x="299434" y="1944710"/>
          <a:ext cx="4504884" cy="4559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" name="Clip" r:id="rId3" imgW="9857143" imgH="7285714" progId="MS_ClipArt_Gallery.2">
                  <p:embed/>
                </p:oleObj>
              </mc:Choice>
              <mc:Fallback>
                <p:oleObj name="Clip" r:id="rId3" imgW="9857143" imgH="728571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434" y="1944710"/>
                        <a:ext cx="4504884" cy="45591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8366" y="1944710"/>
            <a:ext cx="3976352" cy="4666445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cs typeface="+mn-cs"/>
              </a:rPr>
              <a:t>Liquid matrix contained w/in vessels; contains different types of cells</a:t>
            </a:r>
          </a:p>
          <a:p>
            <a:pPr>
              <a:defRPr/>
            </a:pPr>
            <a:r>
              <a:rPr lang="en-US" sz="2800" dirty="0" err="1" smtClean="0">
                <a:cs typeface="+mn-cs"/>
              </a:rPr>
              <a:t>loc</a:t>
            </a:r>
            <a:r>
              <a:rPr lang="en-US" sz="2800" dirty="0" smtClean="0">
                <a:cs typeface="+mn-cs"/>
              </a:rPr>
              <a:t>- whole body</a:t>
            </a:r>
          </a:p>
        </p:txBody>
      </p:sp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Blood</a:t>
            </a:r>
            <a:endParaRPr lang="en-US" dirty="0"/>
          </a:p>
        </p:txBody>
      </p:sp>
      <p:sp>
        <p:nvSpPr>
          <p:cNvPr id="4505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Blood</a:t>
            </a:r>
          </a:p>
          <a:p>
            <a:pPr lvl="1"/>
            <a:r>
              <a:rPr lang="en-US" altLang="en-US" dirty="0" smtClean="0"/>
              <a:t>Most atypical connective tissue because it is fluid</a:t>
            </a:r>
          </a:p>
          <a:p>
            <a:pPr lvl="2"/>
            <a:r>
              <a:rPr lang="en-US" altLang="en-US" dirty="0" smtClean="0"/>
              <a:t>Consists of cells surrounded by matrix (plasma)</a:t>
            </a:r>
          </a:p>
          <a:p>
            <a:pPr lvl="1"/>
            <a:r>
              <a:rPr lang="en-US" altLang="en-US" dirty="0" smtClean="0"/>
              <a:t>Red blood cells are most common cell type</a:t>
            </a:r>
          </a:p>
          <a:p>
            <a:pPr lvl="1"/>
            <a:r>
              <a:rPr lang="en-US" altLang="en-US" dirty="0" smtClean="0"/>
              <a:t>Also contains white blood cells and platelets</a:t>
            </a:r>
          </a:p>
          <a:p>
            <a:pPr lvl="1"/>
            <a:r>
              <a:rPr lang="en-US" altLang="en-US" dirty="0" smtClean="0"/>
              <a:t>Fibers are soluble proteins that precipitate during blood clotting</a:t>
            </a:r>
          </a:p>
          <a:p>
            <a:pPr lvl="1"/>
            <a:r>
              <a:rPr lang="en-US" altLang="en-US" dirty="0" smtClean="0"/>
              <a:t>Functions in transport and in carrying nutrients, wastes, gases, and other substances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Table 4.1-2 Comparison of Classes of Connective Tissues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(continued)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pic>
        <p:nvPicPr>
          <p:cNvPr id="8" name="Picture 7" descr="48-table_04_01_2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1648691"/>
            <a:ext cx="8546592" cy="45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33-figure_04_08k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445008"/>
            <a:ext cx="8546592" cy="596798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10" name="Freeform 9"/>
          <p:cNvSpPr/>
          <p:nvPr/>
        </p:nvSpPr>
        <p:spPr>
          <a:xfrm>
            <a:off x="6859587" y="4195762"/>
            <a:ext cx="604838" cy="0"/>
          </a:xfrm>
          <a:custGeom>
            <a:avLst/>
            <a:gdLst>
              <a:gd name="connsiteX0" fmla="*/ 0 w 604838"/>
              <a:gd name="connsiteY0" fmla="*/ 0 h 4763"/>
              <a:gd name="connsiteX1" fmla="*/ 604838 w 604838"/>
              <a:gd name="connsiteY1" fmla="*/ 4763 h 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4838" h="4763">
                <a:moveTo>
                  <a:pt x="0" y="0"/>
                </a:moveTo>
                <a:lnTo>
                  <a:pt x="604838" y="4763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348413" y="1438275"/>
            <a:ext cx="1119187" cy="280988"/>
            <a:chOff x="6357938" y="1447800"/>
            <a:chExt cx="1119187" cy="280988"/>
          </a:xfrm>
        </p:grpSpPr>
        <p:sp>
          <p:nvSpPr>
            <p:cNvPr id="11" name="Freeform 10"/>
            <p:cNvSpPr/>
            <p:nvPr/>
          </p:nvSpPr>
          <p:spPr>
            <a:xfrm>
              <a:off x="6357938" y="1447800"/>
              <a:ext cx="1119187" cy="4763"/>
            </a:xfrm>
            <a:custGeom>
              <a:avLst/>
              <a:gdLst>
                <a:gd name="connsiteX0" fmla="*/ 0 w 1119187"/>
                <a:gd name="connsiteY0" fmla="*/ 4763 h 4763"/>
                <a:gd name="connsiteX1" fmla="*/ 1119187 w 1119187"/>
                <a:gd name="connsiteY1" fmla="*/ 0 h 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9187" h="4763">
                  <a:moveTo>
                    <a:pt x="0" y="4763"/>
                  </a:moveTo>
                  <a:lnTo>
                    <a:pt x="1119187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6681788" y="1447800"/>
              <a:ext cx="414337" cy="280988"/>
            </a:xfrm>
            <a:custGeom>
              <a:avLst/>
              <a:gdLst>
                <a:gd name="connsiteX0" fmla="*/ 0 w 414337"/>
                <a:gd name="connsiteY0" fmla="*/ 280988 h 280988"/>
                <a:gd name="connsiteX1" fmla="*/ 414337 w 414337"/>
                <a:gd name="connsiteY1" fmla="*/ 0 h 28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337" h="280988">
                  <a:moveTo>
                    <a:pt x="0" y="280988"/>
                  </a:moveTo>
                  <a:lnTo>
                    <a:pt x="414337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847513" y="522916"/>
            <a:ext cx="27614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+mn-ea"/>
                <a:cs typeface="Arial" pitchFamily="34" charset="0"/>
              </a:rPr>
              <a:t>Connective tissue: blood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486307" y="934409"/>
            <a:ext cx="24493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Description: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Red and white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blood cells in a fluid matrix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(plasma).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7507819" y="1346366"/>
            <a:ext cx="119263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Red blood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cells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(erythrocytes)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7507819" y="2105193"/>
            <a:ext cx="10227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solidFill>
                  <a:srgbClr val="231F20"/>
                </a:solidFill>
                <a:ea typeface="+mn-ea"/>
                <a:cs typeface="Arial" pitchFamily="34" charset="0"/>
              </a:rPr>
              <a:t>White blood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solidFill>
                  <a:srgbClr val="231F20"/>
                </a:solidFill>
                <a:ea typeface="+mn-ea"/>
                <a:cs typeface="Arial" pitchFamily="34" charset="0"/>
              </a:rPr>
              <a:t>cells: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7510200" y="2516355"/>
            <a:ext cx="11587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• Lymphocyte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7507819" y="2719555"/>
            <a:ext cx="10066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• </a:t>
            </a:r>
            <a:r>
              <a:rPr lang="en-US" sz="1400" b="1" dirty="0" err="1">
                <a:solidFill>
                  <a:srgbClr val="231F20"/>
                </a:solidFill>
                <a:ea typeface="+mn-ea"/>
                <a:cs typeface="Arial" pitchFamily="34" charset="0"/>
              </a:rPr>
              <a:t>Neutrophil</a:t>
            </a:r>
            <a:endParaRPr lang="en-US" sz="1400" b="1" dirty="0">
              <a:solidFill>
                <a:srgbClr val="231F20"/>
              </a:solidFill>
              <a:ea typeface="+mn-ea"/>
              <a:cs typeface="Arial" pitchFamily="34" charset="0"/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486307" y="2202821"/>
            <a:ext cx="259205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Function: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Transport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respiratory gases, nutrients,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wastes, and other substances.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488688" y="3543465"/>
            <a:ext cx="2406236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Location: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Contained within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blood vessels.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507025" y="4084011"/>
            <a:ext cx="62837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Plasma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523194" y="4907922"/>
            <a:ext cx="448013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+mn-ea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 Smear of human blood (1670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+mn-ea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);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shows two white blood cells surrounded by red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ea typeface="+mn-ea"/>
                <a:cs typeface="Arial" pitchFamily="34" charset="0"/>
              </a:rPr>
              <a:t>blood cells.</a:t>
            </a:r>
          </a:p>
        </p:txBody>
      </p:sp>
      <p:sp>
        <p:nvSpPr>
          <p:cNvPr id="23" name="Freeform 22"/>
          <p:cNvSpPr/>
          <p:nvPr/>
        </p:nvSpPr>
        <p:spPr>
          <a:xfrm>
            <a:off x="6396038" y="2826544"/>
            <a:ext cx="1073943" cy="873919"/>
          </a:xfrm>
          <a:custGeom>
            <a:avLst/>
            <a:gdLst>
              <a:gd name="connsiteX0" fmla="*/ 0 w 1073943"/>
              <a:gd name="connsiteY0" fmla="*/ 873919 h 873919"/>
              <a:gd name="connsiteX1" fmla="*/ 950118 w 1073943"/>
              <a:gd name="connsiteY1" fmla="*/ 0 h 873919"/>
              <a:gd name="connsiteX2" fmla="*/ 1073943 w 1073943"/>
              <a:gd name="connsiteY2" fmla="*/ 0 h 87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3943" h="873919">
                <a:moveTo>
                  <a:pt x="0" y="873919"/>
                </a:moveTo>
                <a:lnTo>
                  <a:pt x="950118" y="0"/>
                </a:lnTo>
                <a:lnTo>
                  <a:pt x="1073943" y="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673600" y="1898650"/>
            <a:ext cx="2797175" cy="736600"/>
          </a:xfrm>
          <a:custGeom>
            <a:avLst/>
            <a:gdLst>
              <a:gd name="connsiteX0" fmla="*/ 0 w 2797175"/>
              <a:gd name="connsiteY0" fmla="*/ 0 h 736600"/>
              <a:gd name="connsiteX1" fmla="*/ 2682875 w 2797175"/>
              <a:gd name="connsiteY1" fmla="*/ 736600 h 736600"/>
              <a:gd name="connsiteX2" fmla="*/ 2797175 w 2797175"/>
              <a:gd name="connsiteY2" fmla="*/ 733425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7175" h="736600">
                <a:moveTo>
                  <a:pt x="0" y="0"/>
                </a:moveTo>
                <a:lnTo>
                  <a:pt x="2682875" y="736600"/>
                </a:lnTo>
                <a:lnTo>
                  <a:pt x="2797175" y="733425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354365" y="1447568"/>
            <a:ext cx="1119187" cy="280988"/>
            <a:chOff x="6357938" y="1447800"/>
            <a:chExt cx="1119187" cy="280988"/>
          </a:xfrm>
        </p:grpSpPr>
        <p:sp>
          <p:nvSpPr>
            <p:cNvPr id="28" name="Freeform 27"/>
            <p:cNvSpPr/>
            <p:nvPr/>
          </p:nvSpPr>
          <p:spPr>
            <a:xfrm>
              <a:off x="6357938" y="1447800"/>
              <a:ext cx="1119187" cy="4763"/>
            </a:xfrm>
            <a:custGeom>
              <a:avLst/>
              <a:gdLst>
                <a:gd name="connsiteX0" fmla="*/ 0 w 1119187"/>
                <a:gd name="connsiteY0" fmla="*/ 4763 h 4763"/>
                <a:gd name="connsiteX1" fmla="*/ 1119187 w 1119187"/>
                <a:gd name="connsiteY1" fmla="*/ 0 h 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9187" h="4763">
                  <a:moveTo>
                    <a:pt x="0" y="4763"/>
                  </a:moveTo>
                  <a:lnTo>
                    <a:pt x="1119187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6681788" y="1447800"/>
              <a:ext cx="414337" cy="280988"/>
            </a:xfrm>
            <a:custGeom>
              <a:avLst/>
              <a:gdLst>
                <a:gd name="connsiteX0" fmla="*/ 0 w 414337"/>
                <a:gd name="connsiteY0" fmla="*/ 280988 h 280988"/>
                <a:gd name="connsiteX1" fmla="*/ 414337 w 414337"/>
                <a:gd name="connsiteY1" fmla="*/ 0 h 28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337" h="280988">
                  <a:moveTo>
                    <a:pt x="0" y="280988"/>
                  </a:moveTo>
                  <a:lnTo>
                    <a:pt x="414337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Freeform 29"/>
          <p:cNvSpPr/>
          <p:nvPr/>
        </p:nvSpPr>
        <p:spPr>
          <a:xfrm>
            <a:off x="4664075" y="1895475"/>
            <a:ext cx="2797175" cy="736600"/>
          </a:xfrm>
          <a:custGeom>
            <a:avLst/>
            <a:gdLst>
              <a:gd name="connsiteX0" fmla="*/ 0 w 2797175"/>
              <a:gd name="connsiteY0" fmla="*/ 0 h 736600"/>
              <a:gd name="connsiteX1" fmla="*/ 2682875 w 2797175"/>
              <a:gd name="connsiteY1" fmla="*/ 736600 h 736600"/>
              <a:gd name="connsiteX2" fmla="*/ 2797175 w 2797175"/>
              <a:gd name="connsiteY2" fmla="*/ 733425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7175" h="736600">
                <a:moveTo>
                  <a:pt x="0" y="0"/>
                </a:moveTo>
                <a:lnTo>
                  <a:pt x="2682875" y="736600"/>
                </a:lnTo>
                <a:lnTo>
                  <a:pt x="2797175" y="733425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6394846" y="2827900"/>
            <a:ext cx="1073943" cy="873919"/>
          </a:xfrm>
          <a:custGeom>
            <a:avLst/>
            <a:gdLst>
              <a:gd name="connsiteX0" fmla="*/ 0 w 1073943"/>
              <a:gd name="connsiteY0" fmla="*/ 873919 h 873919"/>
              <a:gd name="connsiteX1" fmla="*/ 950118 w 1073943"/>
              <a:gd name="connsiteY1" fmla="*/ 0 h 873919"/>
              <a:gd name="connsiteX2" fmla="*/ 1073943 w 1073943"/>
              <a:gd name="connsiteY2" fmla="*/ 0 h 87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3943" h="873919">
                <a:moveTo>
                  <a:pt x="0" y="873919"/>
                </a:moveTo>
                <a:lnTo>
                  <a:pt x="950118" y="0"/>
                </a:lnTo>
                <a:lnTo>
                  <a:pt x="1073943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868714" y="4195762"/>
            <a:ext cx="604838" cy="0"/>
          </a:xfrm>
          <a:custGeom>
            <a:avLst/>
            <a:gdLst>
              <a:gd name="connsiteX0" fmla="*/ 0 w 604838"/>
              <a:gd name="connsiteY0" fmla="*/ 0 h 4763"/>
              <a:gd name="connsiteX1" fmla="*/ 604838 w 604838"/>
              <a:gd name="connsiteY1" fmla="*/ 4763 h 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4838" h="4763">
                <a:moveTo>
                  <a:pt x="0" y="0"/>
                </a:moveTo>
                <a:lnTo>
                  <a:pt x="604838" y="4763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Common Characteristics of Connective Tissue</a:t>
            </a:r>
          </a:p>
        </p:txBody>
      </p:sp>
      <p:sp>
        <p:nvSpPr>
          <p:cNvPr id="14340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 smtClean="0"/>
              <a:t>3 characteristics make connective tissues different from other primary tissues:</a:t>
            </a:r>
          </a:p>
          <a:p>
            <a:pPr lvl="1"/>
            <a:r>
              <a:rPr lang="en-US" altLang="en-US" dirty="0" smtClean="0"/>
              <a:t>All have common embryonic origin: all arise from mesenchyme tissue as their tissue of origin</a:t>
            </a:r>
          </a:p>
          <a:p>
            <a:pPr lvl="1"/>
            <a:r>
              <a:rPr lang="en-US" altLang="en-US" dirty="0" smtClean="0"/>
              <a:t>Have varying degrees of vascularity (cartilage is avascular, bone is highly vascularized)</a:t>
            </a:r>
          </a:p>
          <a:p>
            <a:pPr lvl="1"/>
            <a:r>
              <a:rPr lang="en-US" altLang="en-US" dirty="0" smtClean="0"/>
              <a:t>Cells are suspended/embedded in </a:t>
            </a:r>
            <a:r>
              <a:rPr lang="en-US" altLang="en-US" b="1" dirty="0" smtClean="0"/>
              <a:t>extracellular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matrix</a:t>
            </a:r>
            <a:r>
              <a:rPr lang="en-US" altLang="en-US" dirty="0" smtClean="0"/>
              <a:t> (</a:t>
            </a:r>
            <a:r>
              <a:rPr lang="en-US" altLang="en-US" b="1" dirty="0" smtClean="0"/>
              <a:t>ECM</a:t>
            </a:r>
            <a:r>
              <a:rPr lang="en-US" altLang="en-US" dirty="0" smtClean="0"/>
              <a:t>) (protein-sugar mesh) </a:t>
            </a:r>
          </a:p>
          <a:p>
            <a:pPr lvl="2"/>
            <a:r>
              <a:rPr lang="en-US" altLang="en-US" dirty="0" smtClean="0"/>
              <a:t>Matrix supports cells so they can bear weight, withstand tension, endure abuse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Structural Elements of Connective Tissue</a:t>
            </a:r>
          </a:p>
        </p:txBody>
      </p:sp>
      <p:sp>
        <p:nvSpPr>
          <p:cNvPr id="15364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 smtClean="0"/>
              <a:t>All connective tissues have three main elements</a:t>
            </a:r>
          </a:p>
          <a:p>
            <a:pPr lvl="1"/>
            <a:r>
              <a:rPr lang="en-US" altLang="en-US" b="1" dirty="0" smtClean="0"/>
              <a:t>Ground substance</a:t>
            </a:r>
          </a:p>
          <a:p>
            <a:pPr lvl="1"/>
            <a:r>
              <a:rPr lang="en-US" altLang="en-US" b="1" dirty="0" smtClean="0"/>
              <a:t>Fibers</a:t>
            </a:r>
          </a:p>
          <a:p>
            <a:pPr lvl="1"/>
            <a:r>
              <a:rPr lang="en-US" altLang="en-US" b="1" dirty="0" smtClean="0"/>
              <a:t>Cells</a:t>
            </a:r>
          </a:p>
          <a:p>
            <a:pPr lvl="2"/>
            <a:r>
              <a:rPr lang="en-US" altLang="en-US" dirty="0" smtClean="0"/>
              <a:t>The first two elements (ground substance and fibers) together make up the extracellular matrix</a:t>
            </a:r>
          </a:p>
          <a:p>
            <a:pPr lvl="1"/>
            <a:r>
              <a:rPr lang="en-US" altLang="en-US" dirty="0" smtClean="0"/>
              <a:t>Composition and arrangement of these three elements vary considerably in different types of connective tissues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Structural Elements of Connective </a:t>
            </a:r>
            <a:r>
              <a:rPr lang="en-US" altLang="en-US" dirty="0" smtClean="0"/>
              <a:t>Tissue (cont.)</a:t>
            </a:r>
            <a:endParaRPr lang="en-US" dirty="0"/>
          </a:p>
        </p:txBody>
      </p:sp>
      <p:sp>
        <p:nvSpPr>
          <p:cNvPr id="1638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400"/>
              </a:spcBef>
            </a:pPr>
            <a:r>
              <a:rPr lang="en-US" altLang="en-US" b="1" dirty="0" smtClean="0"/>
              <a:t>Ground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substance</a:t>
            </a:r>
          </a:p>
          <a:p>
            <a:pPr lvl="1">
              <a:spcBef>
                <a:spcPts val="400"/>
              </a:spcBef>
            </a:pPr>
            <a:r>
              <a:rPr lang="en-US" altLang="en-US" dirty="0" smtClean="0"/>
              <a:t>Unstructured gel-like material that fills space between cells</a:t>
            </a:r>
          </a:p>
          <a:p>
            <a:pPr lvl="2">
              <a:spcBef>
                <a:spcPts val="400"/>
              </a:spcBef>
            </a:pPr>
            <a:r>
              <a:rPr lang="en-US" altLang="en-US" dirty="0" smtClean="0"/>
              <a:t>Medium through which solutes diffuse between blood capillaries and cells</a:t>
            </a:r>
          </a:p>
          <a:p>
            <a:pPr lvl="1">
              <a:spcBef>
                <a:spcPts val="400"/>
              </a:spcBef>
            </a:pPr>
            <a:r>
              <a:rPr lang="en-US" altLang="en-US" dirty="0" smtClean="0"/>
              <a:t>Components</a:t>
            </a:r>
          </a:p>
          <a:p>
            <a:pPr lvl="2">
              <a:spcBef>
                <a:spcPts val="400"/>
              </a:spcBef>
            </a:pPr>
            <a:r>
              <a:rPr lang="en-US" altLang="en-US" dirty="0" smtClean="0"/>
              <a:t>Interstitial fluid</a:t>
            </a:r>
          </a:p>
          <a:p>
            <a:pPr lvl="2">
              <a:spcBef>
                <a:spcPts val="400"/>
              </a:spcBef>
            </a:pPr>
            <a:r>
              <a:rPr lang="en-US" altLang="en-US" dirty="0" smtClean="0"/>
              <a:t>Cell adhesion proteins (“glue” for attachment) </a:t>
            </a:r>
          </a:p>
          <a:p>
            <a:pPr lvl="2">
              <a:spcBef>
                <a:spcPts val="400"/>
              </a:spcBef>
            </a:pPr>
            <a:r>
              <a:rPr lang="en-US" altLang="en-US" dirty="0" smtClean="0"/>
              <a:t>Proteoglycans (sugar proteins), made up of protein core + large polysaccharides </a:t>
            </a:r>
          </a:p>
          <a:p>
            <a:pPr lvl="3">
              <a:spcBef>
                <a:spcPts val="400"/>
              </a:spcBef>
            </a:pPr>
            <a:r>
              <a:rPr lang="en-US" altLang="en-US" dirty="0"/>
              <a:t>E</a:t>
            </a:r>
            <a:r>
              <a:rPr lang="en-US" altLang="en-US" dirty="0" smtClean="0"/>
              <a:t>xample: </a:t>
            </a:r>
            <a:r>
              <a:rPr lang="en-US" altLang="en-US" dirty="0" err="1" smtClean="0"/>
              <a:t>chrondroitin</a:t>
            </a:r>
            <a:r>
              <a:rPr lang="en-US" altLang="en-US" dirty="0" smtClean="0"/>
              <a:t> sulfate and hyaluronic acid</a:t>
            </a:r>
          </a:p>
          <a:p>
            <a:pPr lvl="2">
              <a:spcBef>
                <a:spcPts val="400"/>
              </a:spcBef>
            </a:pPr>
            <a:r>
              <a:rPr lang="en-US" altLang="en-US" dirty="0" smtClean="0"/>
              <a:t>Water also is trapped in varying amounts, affecting viscosity of ground substance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Structural Elements of Connective Tissue (cont.)</a:t>
            </a:r>
            <a:endParaRPr lang="en-US" dirty="0"/>
          </a:p>
        </p:txBody>
      </p:sp>
      <p:sp>
        <p:nvSpPr>
          <p:cNvPr id="1741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500"/>
              </a:spcBef>
            </a:pPr>
            <a:r>
              <a:rPr lang="en-US" altLang="en-US" b="1" dirty="0"/>
              <a:t>Connective</a:t>
            </a:r>
            <a:r>
              <a:rPr lang="en-US" altLang="en-US" dirty="0"/>
              <a:t> </a:t>
            </a:r>
            <a:r>
              <a:rPr lang="en-US" altLang="en-US" b="1" dirty="0"/>
              <a:t>tissue</a:t>
            </a:r>
            <a:r>
              <a:rPr lang="en-US" altLang="en-US" dirty="0"/>
              <a:t> </a:t>
            </a:r>
            <a:r>
              <a:rPr lang="en-US" altLang="en-US" b="1" dirty="0"/>
              <a:t>fibers</a:t>
            </a:r>
          </a:p>
          <a:p>
            <a:pPr>
              <a:spcBef>
                <a:spcPts val="500"/>
              </a:spcBef>
            </a:pPr>
            <a:r>
              <a:rPr lang="en-US" altLang="en-US" dirty="0" smtClean="0"/>
              <a:t>Three types of fibers provide support</a:t>
            </a:r>
          </a:p>
          <a:p>
            <a:pPr lvl="1">
              <a:spcBef>
                <a:spcPts val="500"/>
              </a:spcBef>
            </a:pPr>
            <a:r>
              <a:rPr lang="en-US" altLang="en-US" b="1" dirty="0" smtClean="0"/>
              <a:t>Collagen (white, thick)</a:t>
            </a:r>
          </a:p>
          <a:p>
            <a:pPr lvl="2">
              <a:spcBef>
                <a:spcPts val="500"/>
              </a:spcBef>
            </a:pPr>
            <a:r>
              <a:rPr lang="en-US" altLang="en-US" dirty="0" smtClean="0"/>
              <a:t>Strongest and most abundant type</a:t>
            </a:r>
          </a:p>
          <a:p>
            <a:pPr lvl="2">
              <a:spcBef>
                <a:spcPts val="500"/>
              </a:spcBef>
            </a:pPr>
            <a:r>
              <a:rPr lang="en-US" altLang="en-US" dirty="0" smtClean="0"/>
              <a:t>Tough; provides high tensile strength</a:t>
            </a:r>
          </a:p>
          <a:p>
            <a:pPr lvl="1">
              <a:spcBef>
                <a:spcPts val="500"/>
              </a:spcBef>
            </a:pPr>
            <a:r>
              <a:rPr lang="en-US" altLang="en-US" b="1" dirty="0" smtClean="0"/>
              <a:t>Elastic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fibers (yellow, thin, single, branched)</a:t>
            </a:r>
          </a:p>
          <a:p>
            <a:pPr lvl="2">
              <a:spcBef>
                <a:spcPts val="500"/>
              </a:spcBef>
            </a:pPr>
            <a:r>
              <a:rPr lang="en-US" altLang="en-US" dirty="0" smtClean="0"/>
              <a:t>Networks of long, thin, </a:t>
            </a:r>
            <a:r>
              <a:rPr lang="en-US" altLang="en-US" b="1" dirty="0" smtClean="0"/>
              <a:t>elastin</a:t>
            </a:r>
            <a:r>
              <a:rPr lang="en-US" altLang="en-US" dirty="0" smtClean="0"/>
              <a:t> fibers that allow for stretch and recoil</a:t>
            </a:r>
          </a:p>
          <a:p>
            <a:pPr lvl="1">
              <a:spcBef>
                <a:spcPts val="500"/>
              </a:spcBef>
            </a:pPr>
            <a:r>
              <a:rPr lang="en-US" altLang="en-US" b="1" dirty="0"/>
              <a:t>Reticular (</a:t>
            </a:r>
            <a:r>
              <a:rPr lang="en-US" altLang="en-US" b="1" dirty="0" smtClean="0"/>
              <a:t>black, short, fine)</a:t>
            </a:r>
          </a:p>
          <a:p>
            <a:pPr lvl="2">
              <a:spcBef>
                <a:spcPts val="500"/>
              </a:spcBef>
            </a:pPr>
            <a:r>
              <a:rPr lang="en-US" altLang="en-US" dirty="0" smtClean="0"/>
              <a:t>Short, fine, highly branched collagenous fibers (different chemistry and form from collagen fibers)</a:t>
            </a:r>
          </a:p>
          <a:p>
            <a:pPr lvl="2">
              <a:spcBef>
                <a:spcPts val="500"/>
              </a:spcBef>
            </a:pPr>
            <a:r>
              <a:rPr lang="en-US" altLang="en-US" dirty="0" smtClean="0"/>
              <a:t>Branching forms networks that offer more “give”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© 2016 Pearson Education, Inc.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2919</Words>
  <Application>Microsoft Office PowerPoint</Application>
  <PresentationFormat>On-screen Show (4:3)</PresentationFormat>
  <Paragraphs>552</Paragraphs>
  <Slides>50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Clip</vt:lpstr>
      <vt:lpstr>Connective Tissue</vt:lpstr>
      <vt:lpstr>Characteristics</vt:lpstr>
      <vt:lpstr>Classes</vt:lpstr>
      <vt:lpstr>Table 4.1-1 Comparison of Classes of Connective Tissues</vt:lpstr>
      <vt:lpstr>Table 4.1-2 Comparison of Classes of Connective Tissues (continued)</vt:lpstr>
      <vt:lpstr>Common Characteristics of Connective Tissue</vt:lpstr>
      <vt:lpstr>Structural Elements of Connective Tissue</vt:lpstr>
      <vt:lpstr>Structural Elements of Connective Tissue (cont.)</vt:lpstr>
      <vt:lpstr>Structural Elements of Connective Tissue (cont.)</vt:lpstr>
      <vt:lpstr>Figure 4.7 Areolar connective tissue: A prototype (model) connective tissue.</vt:lpstr>
      <vt:lpstr>Cells of Connective Tissue</vt:lpstr>
      <vt:lpstr>Cells of Connective Tissue (cont.)</vt:lpstr>
      <vt:lpstr>Cells of Connective Tissue (cont.)</vt:lpstr>
      <vt:lpstr>Types of Connective Tissues</vt:lpstr>
      <vt:lpstr>Connective Tissue Proper</vt:lpstr>
      <vt:lpstr>Loose Connective (Areola)</vt:lpstr>
      <vt:lpstr>Connective Tissue Proper (cont.)</vt:lpstr>
      <vt:lpstr>.</vt:lpstr>
      <vt:lpstr>Adipose (Fat)</vt:lpstr>
      <vt:lpstr>Connective Tissue Proper (cont.)</vt:lpstr>
      <vt:lpstr>PowerPoint Presentation</vt:lpstr>
      <vt:lpstr>Reticular</vt:lpstr>
      <vt:lpstr>Connective Tissue Proper (cont.)</vt:lpstr>
      <vt:lpstr>PowerPoint Presentation</vt:lpstr>
      <vt:lpstr>Connective Tissue Proper (cont.)</vt:lpstr>
      <vt:lpstr>Dense Regular (White Fibrous)</vt:lpstr>
      <vt:lpstr>Connective Tissue Proper (cont.)</vt:lpstr>
      <vt:lpstr>PowerPoint Presentation</vt:lpstr>
      <vt:lpstr>Dense Irregular</vt:lpstr>
      <vt:lpstr>Connective Tissue Proper (cont.)</vt:lpstr>
      <vt:lpstr>PowerPoint Presentation</vt:lpstr>
      <vt:lpstr>Connective Tissue Proper(cont.)</vt:lpstr>
      <vt:lpstr>PowerPoint Presentation</vt:lpstr>
      <vt:lpstr>Cartilage</vt:lpstr>
      <vt:lpstr>Cartilage</vt:lpstr>
      <vt:lpstr>Cartilage</vt:lpstr>
      <vt:lpstr>Cartilage</vt:lpstr>
      <vt:lpstr>Hyaline Cartilage</vt:lpstr>
      <vt:lpstr>PowerPoint Presentation</vt:lpstr>
      <vt:lpstr>Elastic Cartilage</vt:lpstr>
      <vt:lpstr>PowerPoint Presentation</vt:lpstr>
      <vt:lpstr>Fibrocartilage</vt:lpstr>
      <vt:lpstr>PowerPoint Presentation</vt:lpstr>
      <vt:lpstr>Osseous (Bone)</vt:lpstr>
      <vt:lpstr>Bone</vt:lpstr>
      <vt:lpstr>Bone</vt:lpstr>
      <vt:lpstr>PowerPoint Presentation</vt:lpstr>
      <vt:lpstr>Vascular (Blood)</vt:lpstr>
      <vt:lpstr>Blood</vt:lpstr>
      <vt:lpstr>PowerPoint Presentation</vt:lpstr>
    </vt:vector>
  </TitlesOfParts>
  <Company>EHS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Connective Tissue</dc:title>
  <dc:creator>Jeff Colegrove</dc:creator>
  <cp:lastModifiedBy>Shelley laptop</cp:lastModifiedBy>
  <cp:revision>13</cp:revision>
  <dcterms:created xsi:type="dcterms:W3CDTF">2016-01-12T20:26:54Z</dcterms:created>
  <dcterms:modified xsi:type="dcterms:W3CDTF">2016-01-13T01:50:35Z</dcterms:modified>
</cp:coreProperties>
</file>