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0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7AC48-ACA0-44EE-92FD-237FD7E162D3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B968B-08D0-438A-B3E6-4F72660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9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570B7DB-F617-4A5C-9F62-9DC289E032B8}" type="slidenum">
              <a:rPr lang="en-US" sz="1000">
                <a:latin typeface="Times New Roman" pitchFamily="18" charset="0"/>
              </a:rPr>
              <a:pPr/>
              <a:t>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B19F21C-08E1-444C-BA3C-039BA463ADED}" type="slidenum">
              <a:rPr lang="en-US" sz="1000">
                <a:latin typeface="Times New Roman" pitchFamily="18" charset="0"/>
              </a:rPr>
              <a:pPr/>
              <a:t>10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72A3FE7-FEA1-479D-AD38-5D01F4F587BF}" type="slidenum">
              <a:rPr lang="en-US" sz="1000">
                <a:latin typeface="Times New Roman" pitchFamily="18" charset="0"/>
              </a:rPr>
              <a:pPr/>
              <a:t>11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FAA6FA7-1C9F-411F-B911-36E0D056E7BB}" type="slidenum">
              <a:rPr lang="en-US" sz="1000">
                <a:latin typeface="Times New Roman" pitchFamily="18" charset="0"/>
              </a:rPr>
              <a:pPr/>
              <a:t>12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63901AF-22FF-4FEB-ACA5-B7830D2CCA1F}" type="slidenum">
              <a:rPr lang="en-US" sz="1000">
                <a:latin typeface="Times New Roman" pitchFamily="18" charset="0"/>
              </a:rPr>
              <a:pPr/>
              <a:t>13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2B760DC-93A9-40E0-8E3F-5207CF3C4339}" type="slidenum">
              <a:rPr lang="en-US" sz="1000">
                <a:latin typeface="Times New Roman" pitchFamily="18" charset="0"/>
              </a:rPr>
              <a:pPr/>
              <a:t>14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D81F2D05-CAF5-443F-87C0-2136B4B14F2B}" type="slidenum">
              <a:rPr lang="en-US" sz="1000">
                <a:latin typeface="Times New Roman" pitchFamily="18" charset="0"/>
              </a:rPr>
              <a:pPr/>
              <a:t>15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D3F9B48-FC87-43E8-82E7-10C6FC7DB733}" type="slidenum">
              <a:rPr lang="en-US" sz="1000">
                <a:latin typeface="Times New Roman" pitchFamily="18" charset="0"/>
              </a:rPr>
              <a:pPr/>
              <a:t>17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E58A78D-9644-453D-BE2F-8E7FDCE41EA8}" type="slidenum">
              <a:rPr lang="en-US" sz="1000">
                <a:latin typeface="Times New Roman" pitchFamily="18" charset="0"/>
              </a:rPr>
              <a:pPr/>
              <a:t>18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46F0278-D63C-4690-9A52-C4F40BF052F5}" type="slidenum">
              <a:rPr lang="en-US" sz="1000">
                <a:latin typeface="Times New Roman" pitchFamily="18" charset="0"/>
              </a:rPr>
              <a:pPr/>
              <a:t>19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C4C0526-5237-42F7-944F-6A41C64002D7}" type="slidenum">
              <a:rPr lang="en-US" sz="1000">
                <a:latin typeface="Times New Roman" pitchFamily="18" charset="0"/>
              </a:rPr>
              <a:pPr/>
              <a:t>20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CA2F476-012D-4002-84E1-B3EC007FF77E}" type="slidenum">
              <a:rPr lang="en-US" sz="1000">
                <a:latin typeface="Times New Roman" pitchFamily="18" charset="0"/>
              </a:rPr>
              <a:pPr/>
              <a:t>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B0EEE8C-3D00-4B1D-9048-73343D24860D}" type="slidenum">
              <a:rPr lang="en-US" sz="1000">
                <a:latin typeface="Times New Roman" pitchFamily="18" charset="0"/>
              </a:rPr>
              <a:pPr/>
              <a:t>22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4D3BDA5-BBF5-43B0-B2EE-C9E287A8E08F}" type="slidenum">
              <a:rPr lang="en-US" sz="1000">
                <a:latin typeface="Times New Roman" pitchFamily="18" charset="0"/>
              </a:rPr>
              <a:pPr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7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71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7F18ABB-6FC8-462E-8273-C889368D04CE}" type="slidenum">
              <a:rPr lang="en-US" sz="1000">
                <a:latin typeface="Times New Roman" pitchFamily="18" charset="0"/>
              </a:rPr>
              <a:pPr/>
              <a:t>28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87226C4-DAC4-4EDC-AE0B-0985FB0F8EB2}" type="slidenum">
              <a:rPr lang="en-US" sz="1000">
                <a:latin typeface="Times New Roman" pitchFamily="18" charset="0"/>
              </a:rPr>
              <a:pPr/>
              <a:t>29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E7473F9-0CEC-4508-B8E6-50885CA9A993}" type="slidenum">
              <a:rPr lang="en-US" sz="1000">
                <a:latin typeface="Times New Roman" pitchFamily="18" charset="0"/>
              </a:rPr>
              <a:pPr/>
              <a:t>31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7CB8A0A-9068-413F-9B8A-14191E327FF8}" type="slidenum">
              <a:rPr lang="en-US" sz="1000">
                <a:latin typeface="Times New Roman" pitchFamily="18" charset="0"/>
              </a:rPr>
              <a:pPr/>
              <a:t>32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ABC7EDB-69DE-4E18-A67D-7F53EA7E4103}" type="slidenum">
              <a:rPr lang="en-US" sz="1000">
                <a:latin typeface="Times New Roman" pitchFamily="18" charset="0"/>
              </a:rPr>
              <a:pPr/>
              <a:t>33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787D9B2-ED0B-4C7F-B46B-DB1603DAA0F8}" type="slidenum">
              <a:rPr lang="en-US" sz="1000">
                <a:latin typeface="Times New Roman" pitchFamily="18" charset="0"/>
              </a:rPr>
              <a:pPr/>
              <a:t>34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13406FE-E397-4ADA-85D9-F02151798E58}" type="slidenum">
              <a:rPr lang="en-US" sz="1000">
                <a:latin typeface="Times New Roman" pitchFamily="18" charset="0"/>
              </a:rPr>
              <a:pPr/>
              <a:t>35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431B276-753B-4608-B8CB-74FFB9A3A180}" type="slidenum">
              <a:rPr lang="en-US" sz="1000">
                <a:latin typeface="Times New Roman" pitchFamily="18" charset="0"/>
              </a:rPr>
              <a:pPr/>
              <a:t>36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499E81B-26A7-4D63-A46C-91A0D54BD972}" type="slidenum">
              <a:rPr lang="en-US" sz="1000">
                <a:latin typeface="Times New Roman" pitchFamily="18" charset="0"/>
              </a:rPr>
              <a:pPr/>
              <a:t>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588E2BC-9A9B-45E2-9787-8471C1E427C2}" type="slidenum">
              <a:rPr lang="en-US" sz="1000">
                <a:latin typeface="Times New Roman" pitchFamily="18" charset="0"/>
              </a:rPr>
              <a:pPr/>
              <a:t>37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BB213AE1-F6E1-47DD-B64E-F97F1D3640AC}" type="slidenum">
              <a:rPr lang="en-US" sz="1000">
                <a:latin typeface="Times New Roman" pitchFamily="18" charset="0"/>
              </a:rPr>
              <a:pPr/>
              <a:t>38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4E6A854-F032-4977-B197-024EA03E0F19}" type="slidenum">
              <a:rPr lang="en-US" sz="1000">
                <a:latin typeface="Times New Roman" pitchFamily="18" charset="0"/>
              </a:rPr>
              <a:pPr/>
              <a:t>39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EAC0C86-8BD8-4E8D-8C6B-66CD1AF74184}" type="slidenum">
              <a:rPr lang="en-US" sz="1000">
                <a:latin typeface="Times New Roman" pitchFamily="18" charset="0"/>
              </a:rPr>
              <a:pPr/>
              <a:t>40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DB5F039-D35F-4C3C-B06F-BF032C263F44}" type="slidenum">
              <a:rPr lang="en-US" sz="1000">
                <a:latin typeface="Times New Roman" pitchFamily="18" charset="0"/>
              </a:rPr>
              <a:pPr/>
              <a:t>41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BE60D78-CB43-4CDC-BE09-2657985FFC3C}" type="slidenum">
              <a:rPr lang="en-US" sz="1000">
                <a:latin typeface="Times New Roman" pitchFamily="18" charset="0"/>
              </a:rPr>
              <a:pPr/>
              <a:t>42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CEB0425-C8BC-48EB-9329-D992EA83355F}" type="slidenum">
              <a:rPr lang="en-US" sz="1000">
                <a:latin typeface="Times New Roman" pitchFamily="18" charset="0"/>
              </a:rPr>
              <a:pPr/>
              <a:t>43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99E9A3D-28F1-4BED-B551-E989EE59BA9C}" type="slidenum">
              <a:rPr lang="en-US" sz="1000">
                <a:latin typeface="Times New Roman" pitchFamily="18" charset="0"/>
              </a:rPr>
              <a:pPr/>
              <a:t>44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7B1C581-F227-434C-B21D-E865CADF35FE}" type="slidenum">
              <a:rPr lang="en-US" sz="1000">
                <a:latin typeface="Times New Roman" pitchFamily="18" charset="0"/>
              </a:rPr>
              <a:pPr/>
              <a:t>45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9849E37-4908-4D8B-875A-07A6C29BAD52}" type="slidenum">
              <a:rPr lang="en-US" sz="1000">
                <a:latin typeface="Times New Roman" pitchFamily="18" charset="0"/>
              </a:rPr>
              <a:pPr/>
              <a:t>46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7F23FFE-3FF8-469C-86A0-5E0F9A666C7E}" type="slidenum">
              <a:rPr lang="en-US" sz="1000">
                <a:latin typeface="Times New Roman" pitchFamily="18" charset="0"/>
              </a:rPr>
              <a:pPr/>
              <a:t>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291CF33-19A4-4319-BACE-C01A570AF738}" type="slidenum">
              <a:rPr lang="en-US" sz="1000">
                <a:latin typeface="Times New Roman" pitchFamily="18" charset="0"/>
              </a:rPr>
              <a:pPr/>
              <a:t>47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43C003D-B8F4-4A36-A92B-9405BE15AAD9}" type="slidenum">
              <a:rPr lang="en-US" sz="1000">
                <a:latin typeface="Times New Roman" pitchFamily="18" charset="0"/>
              </a:rPr>
              <a:pPr/>
              <a:t>49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29D7AC0-22E5-4D7D-8285-9306D9AA73B3}" type="slidenum">
              <a:rPr lang="en-US" sz="1000">
                <a:latin typeface="Times New Roman" pitchFamily="18" charset="0"/>
              </a:rPr>
              <a:pPr/>
              <a:t>50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04CE861-866C-4C6E-B9D2-8F82665400F0}" type="slidenum">
              <a:rPr lang="en-US" sz="1000">
                <a:latin typeface="Times New Roman" pitchFamily="18" charset="0"/>
              </a:rPr>
              <a:pPr/>
              <a:t>51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EC2B95E-E641-42E6-810C-B7D7F27C3FAB}" type="slidenum">
              <a:rPr lang="en-US" sz="1000">
                <a:latin typeface="Times New Roman" pitchFamily="18" charset="0"/>
              </a:rPr>
              <a:pPr/>
              <a:t>52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B7FCC727-DAE7-4448-9E55-3B4AD3CBC777}" type="slidenum">
              <a:rPr lang="en-US" sz="1000">
                <a:latin typeface="Times New Roman" pitchFamily="18" charset="0"/>
              </a:rPr>
              <a:pPr/>
              <a:t>53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D1EF013E-7D16-4F00-AEBD-CD5D2D964F0F}" type="slidenum">
              <a:rPr lang="en-US" sz="1000">
                <a:latin typeface="Times New Roman" pitchFamily="18" charset="0"/>
              </a:rPr>
              <a:pPr/>
              <a:t>54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DC42D47B-7578-4982-8C4E-EC8857ED18E9}" type="slidenum">
              <a:rPr lang="en-US" sz="1000">
                <a:latin typeface="Times New Roman" pitchFamily="18" charset="0"/>
              </a:rPr>
              <a:pPr/>
              <a:t>55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BDB48F5-2CD4-4A8A-9BF0-6A7E54EFC8FE}" type="slidenum">
              <a:rPr lang="en-US" sz="1000">
                <a:latin typeface="Times New Roman" pitchFamily="18" charset="0"/>
              </a:rPr>
              <a:pPr/>
              <a:t>56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D1FF846-53E2-49A2-8E93-53FB9594B7F9}" type="slidenum">
              <a:rPr lang="en-US" sz="1000">
                <a:latin typeface="Times New Roman" pitchFamily="18" charset="0"/>
              </a:rPr>
              <a:pPr/>
              <a:t>57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0F8D298-1538-4149-8E4E-4DB82FF74C72}" type="slidenum">
              <a:rPr lang="en-US" sz="1000">
                <a:latin typeface="Times New Roman" pitchFamily="18" charset="0"/>
              </a:rPr>
              <a:pPr/>
              <a:t>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A6FDDAA-3D7F-47D1-A352-6ECAA2744686}" type="slidenum">
              <a:rPr lang="en-US" sz="1000">
                <a:latin typeface="Times New Roman" pitchFamily="18" charset="0"/>
              </a:rPr>
              <a:pPr/>
              <a:t>58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95EFC22-F142-49C8-8566-75DF5BFA4ED7}" type="slidenum">
              <a:rPr lang="en-US" sz="1000">
                <a:latin typeface="Times New Roman" pitchFamily="18" charset="0"/>
              </a:rPr>
              <a:pPr/>
              <a:t>59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B32916E-CE3B-433A-81C2-9D3553E6161F}" type="slidenum">
              <a:rPr lang="en-US" sz="1000">
                <a:latin typeface="Times New Roman" pitchFamily="18" charset="0"/>
              </a:rPr>
              <a:pPr/>
              <a:t>60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F5A872F-90B0-4521-8148-4A8E99AF956D}" type="slidenum">
              <a:rPr lang="en-US" sz="1000">
                <a:latin typeface="Times New Roman" pitchFamily="18" charset="0"/>
              </a:rPr>
              <a:pPr/>
              <a:t>61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A18709E-2857-493B-AD08-12A2C1902FE4}" type="slidenum">
              <a:rPr lang="en-US" sz="1000">
                <a:latin typeface="Times New Roman" pitchFamily="18" charset="0"/>
              </a:rPr>
              <a:pPr/>
              <a:t>62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2ADB784-30D9-4EFC-A35D-4578F1AD09FC}" type="slidenum">
              <a:rPr lang="en-US" sz="1000">
                <a:latin typeface="Times New Roman" pitchFamily="18" charset="0"/>
              </a:rPr>
              <a:pPr/>
              <a:t>63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C3C549E-59FC-47BB-ABCF-746672D15E80}" type="slidenum">
              <a:rPr lang="en-US" sz="1000">
                <a:latin typeface="Times New Roman" pitchFamily="18" charset="0"/>
              </a:rPr>
              <a:pPr/>
              <a:t>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B966EB5D-EA76-4CC2-8E16-472586543FB9}" type="slidenum">
              <a:rPr lang="en-US" sz="1000">
                <a:latin typeface="Times New Roman" pitchFamily="18" charset="0"/>
              </a:rPr>
              <a:pPr/>
              <a:t>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019830B-C2DE-40DE-A3F1-E5372A1C6A1E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66033FA-98CF-4930-AEEF-E0C57BAC70EF}" type="slidenum">
              <a:rPr lang="en-US" sz="1000">
                <a:latin typeface="Times New Roman" pitchFamily="18" charset="0"/>
              </a:rPr>
              <a:pPr/>
              <a:t>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44B1D4-7FA0-4213-BB1D-FA9623B2F30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DD9802-CA8D-4080-90FE-4F684F4DF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dirty="0" smtClean="0"/>
              <a:t>The basic living, structural, and functional unit of all organisms.</a:t>
            </a:r>
          </a:p>
        </p:txBody>
      </p:sp>
    </p:spTree>
    <p:extLst>
      <p:ext uri="{BB962C8B-B14F-4D97-AF65-F5344CB8AC3E}">
        <p14:creationId xmlns:p14="http://schemas.microsoft.com/office/powerpoint/2010/main" val="18428825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 Membrane Proteins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514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Integral Proteins are proteins </a:t>
            </a:r>
            <a:r>
              <a:rPr lang="en-US" dirty="0" smtClean="0"/>
              <a:t>embedded </a:t>
            </a:r>
            <a:r>
              <a:rPr lang="en-US" dirty="0" smtClean="0"/>
              <a:t>in the phospholipid bilayer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gates or channels are transport proteins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receptor sites for hormones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enzymes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cellular identity markers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Peripheral Proteins are loosely bound to plasma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function not completely understood</a:t>
            </a:r>
          </a:p>
        </p:txBody>
      </p:sp>
    </p:spTree>
    <p:extLst>
      <p:ext uri="{BB962C8B-B14F-4D97-AF65-F5344CB8AC3E}">
        <p14:creationId xmlns:p14="http://schemas.microsoft.com/office/powerpoint/2010/main" val="6759338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19200"/>
            <a:ext cx="79724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Membrane Structures</a:t>
            </a:r>
          </a:p>
        </p:txBody>
      </p:sp>
    </p:spTree>
    <p:extLst>
      <p:ext uri="{BB962C8B-B14F-4D97-AF65-F5344CB8AC3E}">
        <p14:creationId xmlns:p14="http://schemas.microsoft.com/office/powerpoint/2010/main" val="19272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3418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447800"/>
            <a:ext cx="39639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4400" y="1079500"/>
            <a:ext cx="403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906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Functions of the Cell Membrane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Flexible boundary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Facilitates contact with other cells and environment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Receptor sites - hormones, enzymes, neurotransmitters, nutrients, antibodies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Selectively permeable - mediates entrance and exit of material into and out of cell.</a:t>
            </a:r>
          </a:p>
        </p:txBody>
      </p:sp>
    </p:spTree>
    <p:extLst>
      <p:ext uri="{BB962C8B-B14F-4D97-AF65-F5344CB8AC3E}">
        <p14:creationId xmlns:p14="http://schemas.microsoft.com/office/powerpoint/2010/main" val="10459445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Factors Influencing Permeability of Plasma Membrane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Size of molecules</a:t>
            </a:r>
          </a:p>
          <a:p>
            <a:pPr>
              <a:defRPr/>
            </a:pPr>
            <a:r>
              <a:rPr lang="en-US" dirty="0" smtClean="0"/>
              <a:t>Solubility in lipids</a:t>
            </a:r>
          </a:p>
          <a:p>
            <a:pPr>
              <a:defRPr/>
            </a:pPr>
            <a:r>
              <a:rPr lang="en-US" dirty="0" smtClean="0"/>
              <a:t>Charge on ions</a:t>
            </a:r>
          </a:p>
          <a:p>
            <a:pPr>
              <a:defRPr/>
            </a:pPr>
            <a:r>
              <a:rPr lang="en-US" dirty="0" smtClean="0"/>
              <a:t>Presence of carrier molecules</a:t>
            </a:r>
          </a:p>
        </p:txBody>
      </p:sp>
    </p:spTree>
    <p:extLst>
      <p:ext uri="{BB962C8B-B14F-4D97-AF65-F5344CB8AC3E}">
        <p14:creationId xmlns:p14="http://schemas.microsoft.com/office/powerpoint/2010/main" val="31857776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76400"/>
            <a:ext cx="6127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Movement Across the </a:t>
            </a:r>
            <a:br>
              <a:rPr lang="en-US" dirty="0" smtClean="0"/>
            </a:br>
            <a:r>
              <a:rPr lang="en-US" dirty="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35552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Intracellular Fluid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Fluid found in living cells</a:t>
            </a:r>
          </a:p>
          <a:p>
            <a:pPr>
              <a:defRPr/>
            </a:pPr>
            <a:r>
              <a:rPr lang="en-US" dirty="0" smtClean="0"/>
              <a:t>Comprises &gt; 66% of body’s total water</a:t>
            </a:r>
          </a:p>
          <a:p>
            <a:pPr>
              <a:defRPr/>
            </a:pPr>
            <a:r>
              <a:rPr lang="en-US" dirty="0" smtClean="0"/>
              <a:t>Mostly water</a:t>
            </a:r>
          </a:p>
          <a:p>
            <a:pPr lvl="1">
              <a:defRPr/>
            </a:pPr>
            <a:r>
              <a:rPr lang="en-US" dirty="0" smtClean="0"/>
              <a:t>may also contain potassium, phosphates, magnesium, chloride, and other ions</a:t>
            </a:r>
          </a:p>
        </p:txBody>
      </p:sp>
    </p:spTree>
    <p:extLst>
      <p:ext uri="{BB962C8B-B14F-4D97-AF65-F5344CB8AC3E}">
        <p14:creationId xmlns:p14="http://schemas.microsoft.com/office/powerpoint/2010/main" val="26121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Extracellular Environment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Interstitial Fluid (Intercellular Fluid)</a:t>
            </a:r>
          </a:p>
          <a:p>
            <a:pPr lvl="1">
              <a:defRPr/>
            </a:pPr>
            <a:r>
              <a:rPr lang="en-US" dirty="0" smtClean="0"/>
              <a:t>Fluid found in the microscopic spaces between cells</a:t>
            </a:r>
          </a:p>
          <a:p>
            <a:pPr>
              <a:defRPr/>
            </a:pPr>
            <a:r>
              <a:rPr lang="en-US" dirty="0" smtClean="0"/>
              <a:t>Plasma</a:t>
            </a:r>
          </a:p>
          <a:p>
            <a:pPr lvl="1">
              <a:defRPr/>
            </a:pPr>
            <a:r>
              <a:rPr lang="en-US" dirty="0" smtClean="0"/>
              <a:t>Extracellular fluid within blood and lymph vessels</a:t>
            </a:r>
          </a:p>
        </p:txBody>
      </p:sp>
    </p:spTree>
    <p:extLst>
      <p:ext uri="{BB962C8B-B14F-4D97-AF65-F5344CB8AC3E}">
        <p14:creationId xmlns:p14="http://schemas.microsoft.com/office/powerpoint/2010/main" val="18858655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Movement Across the Plasma </a:t>
            </a:r>
            <a:r>
              <a:rPr lang="en-US" dirty="0" smtClean="0"/>
              <a:t>Membrane </a:t>
            </a:r>
            <a:r>
              <a:rPr lang="en-US" sz="3600" dirty="0" smtClean="0"/>
              <a:t>(p. 68-73 text)</a:t>
            </a:r>
            <a:endParaRPr lang="en-US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Passive Processes</a:t>
            </a:r>
          </a:p>
          <a:p>
            <a:pPr lvl="1">
              <a:defRPr/>
            </a:pPr>
            <a:r>
              <a:rPr lang="en-US" sz="2400" dirty="0" smtClean="0"/>
              <a:t>No energy expenditure</a:t>
            </a:r>
          </a:p>
          <a:p>
            <a:pPr lvl="1">
              <a:defRPr/>
            </a:pPr>
            <a:r>
              <a:rPr lang="en-US" sz="2400" dirty="0" smtClean="0"/>
              <a:t>Moves down a concentration gradient</a:t>
            </a:r>
          </a:p>
          <a:p>
            <a:pPr lvl="1">
              <a:defRPr/>
            </a:pPr>
            <a:r>
              <a:rPr lang="en-US" sz="2400" dirty="0" smtClean="0"/>
              <a:t>High →low concentration</a:t>
            </a:r>
          </a:p>
          <a:p>
            <a:pPr>
              <a:defRPr/>
            </a:pPr>
            <a:r>
              <a:rPr lang="en-US" sz="2800" dirty="0" smtClean="0"/>
              <a:t>Active Processes</a:t>
            </a:r>
          </a:p>
          <a:p>
            <a:pPr lvl="1">
              <a:defRPr/>
            </a:pPr>
            <a:r>
              <a:rPr lang="en-US" sz="2400" dirty="0" smtClean="0"/>
              <a:t>Requires energy expenditure</a:t>
            </a:r>
          </a:p>
          <a:p>
            <a:pPr lvl="1">
              <a:defRPr/>
            </a:pPr>
            <a:r>
              <a:rPr lang="en-US" sz="2400" dirty="0" smtClean="0"/>
              <a:t>Moves against a concentration gradient</a:t>
            </a:r>
          </a:p>
          <a:p>
            <a:pPr lvl="1">
              <a:defRPr/>
            </a:pPr>
            <a:r>
              <a:rPr lang="en-US" sz="2400" dirty="0" smtClean="0"/>
              <a:t>Low → high concentration</a:t>
            </a:r>
          </a:p>
          <a:p>
            <a:pPr lvl="1">
              <a:defRPr/>
            </a:pPr>
            <a:r>
              <a:rPr lang="en-US" sz="2400" dirty="0" smtClean="0"/>
              <a:t>May utilize 40% of cells ATP supply</a:t>
            </a:r>
          </a:p>
        </p:txBody>
      </p:sp>
    </p:spTree>
    <p:extLst>
      <p:ext uri="{BB962C8B-B14F-4D97-AF65-F5344CB8AC3E}">
        <p14:creationId xmlns:p14="http://schemas.microsoft.com/office/powerpoint/2010/main" val="30849145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579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Movement Across the </a:t>
            </a:r>
            <a:br>
              <a:rPr lang="en-US" dirty="0" smtClean="0"/>
            </a:br>
            <a:r>
              <a:rPr lang="en-US" dirty="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10187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Cell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 (Plasma) Membrane</a:t>
            </a:r>
          </a:p>
          <a:p>
            <a:pPr>
              <a:defRPr/>
            </a:pPr>
            <a:r>
              <a:rPr lang="en-US" dirty="0" smtClean="0"/>
              <a:t>Cytosol</a:t>
            </a:r>
          </a:p>
          <a:p>
            <a:pPr>
              <a:defRPr/>
            </a:pPr>
            <a:r>
              <a:rPr lang="en-US" dirty="0" smtClean="0"/>
              <a:t>Organelles</a:t>
            </a:r>
          </a:p>
          <a:p>
            <a:pPr>
              <a:defRPr/>
            </a:pPr>
            <a:r>
              <a:rPr lang="en-US" dirty="0" smtClean="0"/>
              <a:t>Nucleus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9173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Passive Transport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Diffusion</a:t>
            </a:r>
          </a:p>
          <a:p>
            <a:pPr>
              <a:defRPr/>
            </a:pPr>
            <a:r>
              <a:rPr lang="en-US" dirty="0" smtClean="0"/>
              <a:t>Facilitated Diffusion</a:t>
            </a:r>
          </a:p>
          <a:p>
            <a:pPr>
              <a:defRPr/>
            </a:pPr>
            <a:r>
              <a:rPr lang="en-US" dirty="0" smtClean="0"/>
              <a:t>Osmosis</a:t>
            </a:r>
          </a:p>
          <a:p>
            <a:pPr>
              <a:defRPr/>
            </a:pPr>
            <a:r>
              <a:rPr lang="en-US" dirty="0" smtClean="0"/>
              <a:t>Dialysis</a:t>
            </a:r>
          </a:p>
          <a:p>
            <a:pPr>
              <a:defRPr/>
            </a:pPr>
            <a:r>
              <a:rPr lang="en-US" dirty="0" smtClean="0"/>
              <a:t>Filtration</a:t>
            </a:r>
          </a:p>
        </p:txBody>
      </p:sp>
    </p:spTree>
    <p:extLst>
      <p:ext uri="{BB962C8B-B14F-4D97-AF65-F5344CB8AC3E}">
        <p14:creationId xmlns:p14="http://schemas.microsoft.com/office/powerpoint/2010/main" val="4219176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Diffusion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movement of molecules from a higher concentration to a lower concentration.   Does not require energy.</a:t>
            </a:r>
          </a:p>
          <a:p>
            <a:pPr>
              <a:defRPr/>
            </a:pPr>
            <a:r>
              <a:rPr lang="en-US" dirty="0" smtClean="0"/>
              <a:t>Ex:  perfume, electrolytes</a:t>
            </a:r>
          </a:p>
        </p:txBody>
      </p:sp>
    </p:spTree>
    <p:extLst>
      <p:ext uri="{BB962C8B-B14F-4D97-AF65-F5344CB8AC3E}">
        <p14:creationId xmlns:p14="http://schemas.microsoft.com/office/powerpoint/2010/main" val="20297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Osmosis</a:t>
            </a:r>
          </a:p>
        </p:txBody>
      </p:sp>
    </p:spTree>
    <p:extLst>
      <p:ext uri="{BB962C8B-B14F-4D97-AF65-F5344CB8AC3E}">
        <p14:creationId xmlns:p14="http://schemas.microsoft.com/office/powerpoint/2010/main" val="12478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Facilitated Diffusion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Facilitated diffusion is the process of diffusion through the protein channels of the cell membrane.</a:t>
            </a:r>
          </a:p>
          <a:p>
            <a:pPr>
              <a:defRPr/>
            </a:pPr>
            <a:r>
              <a:rPr lang="en-US" sz="3600" dirty="0" smtClean="0"/>
              <a:t>Ex:  glucose</a:t>
            </a:r>
          </a:p>
        </p:txBody>
      </p:sp>
    </p:spTree>
    <p:extLst>
      <p:ext uri="{BB962C8B-B14F-4D97-AF65-F5344CB8AC3E}">
        <p14:creationId xmlns:p14="http://schemas.microsoft.com/office/powerpoint/2010/main" val="772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Facilitated Diffusion</a:t>
            </a:r>
          </a:p>
        </p:txBody>
      </p:sp>
    </p:spTree>
    <p:extLst>
      <p:ext uri="{BB962C8B-B14F-4D97-AF65-F5344CB8AC3E}">
        <p14:creationId xmlns:p14="http://schemas.microsoft.com/office/powerpoint/2010/main" val="35919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Dialysis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Dialysis is the diffusion of small solute particles through a selectively permeable membrane resulting in the separation of large and small solutes.</a:t>
            </a:r>
          </a:p>
          <a:p>
            <a:pPr>
              <a:defRPr/>
            </a:pPr>
            <a:r>
              <a:rPr lang="en-US" dirty="0" smtClean="0"/>
              <a:t>Example:   Kidney dialysis</a:t>
            </a:r>
          </a:p>
        </p:txBody>
      </p:sp>
    </p:spTree>
    <p:extLst>
      <p:ext uri="{BB962C8B-B14F-4D97-AF65-F5344CB8AC3E}">
        <p14:creationId xmlns:p14="http://schemas.microsoft.com/office/powerpoint/2010/main" val="35121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Filtration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Filtration is the process of removing particles from a solution by allowing the liquid to pass through a membrane.   It is influenced by gravity and hydrostatic pressure.</a:t>
            </a:r>
          </a:p>
          <a:p>
            <a:pPr>
              <a:defRPr/>
            </a:pPr>
            <a:r>
              <a:rPr lang="en-US" dirty="0" smtClean="0"/>
              <a:t>Example:  Filtration in the glomerulus of the kidney nephron.</a:t>
            </a:r>
          </a:p>
        </p:txBody>
      </p:sp>
    </p:spTree>
    <p:extLst>
      <p:ext uri="{BB962C8B-B14F-4D97-AF65-F5344CB8AC3E}">
        <p14:creationId xmlns:p14="http://schemas.microsoft.com/office/powerpoint/2010/main" val="39784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Active Transport </a:t>
            </a:r>
            <a:r>
              <a:rPr lang="en-US" dirty="0" smtClean="0"/>
              <a:t>Processes </a:t>
            </a:r>
            <a:r>
              <a:rPr lang="en-US" sz="3600" dirty="0" smtClean="0"/>
              <a:t>(p. 73-79 text) </a:t>
            </a:r>
            <a:endParaRPr lang="en-US" dirty="0" smtClean="0"/>
          </a:p>
        </p:txBody>
      </p:sp>
      <p:sp>
        <p:nvSpPr>
          <p:cNvPr id="75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 Endocytosis occurs when the molecules are too big to enter the cell by diffusion or active transport, a vesicle is formed from the cell membrane.</a:t>
            </a:r>
          </a:p>
          <a:p>
            <a:pPr>
              <a:defRPr/>
            </a:pPr>
            <a:r>
              <a:rPr lang="en-US" dirty="0" smtClean="0"/>
              <a:t>Example:  Phagocytosis or cell eating.</a:t>
            </a:r>
          </a:p>
          <a:p>
            <a:pPr>
              <a:defRPr/>
            </a:pPr>
            <a:r>
              <a:rPr lang="en-US" dirty="0"/>
              <a:t>2.  Exocytosis</a:t>
            </a:r>
          </a:p>
          <a:p>
            <a:pPr>
              <a:defRPr/>
            </a:pPr>
            <a:r>
              <a:rPr lang="en-US" dirty="0"/>
              <a:t>Any remaining particles from phagocytosis may be expelled from the cell when the vesicle joins with the cell membrane and the contents are removed from the cell.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2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Active Transport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4972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Active Transport</a:t>
            </a:r>
          </a:p>
          <a:p>
            <a:pPr lvl="1">
              <a:defRPr/>
            </a:pPr>
            <a:r>
              <a:rPr lang="en-US" sz="2400" dirty="0" smtClean="0"/>
              <a:t>Uses energy</a:t>
            </a:r>
          </a:p>
          <a:p>
            <a:pPr lvl="1">
              <a:defRPr/>
            </a:pPr>
            <a:r>
              <a:rPr lang="en-US" sz="2400" dirty="0" smtClean="0"/>
              <a:t>Ions move against a concentration gradient</a:t>
            </a:r>
          </a:p>
          <a:p>
            <a:pPr>
              <a:defRPr/>
            </a:pPr>
            <a:r>
              <a:rPr lang="en-US" sz="2800" dirty="0" smtClean="0"/>
              <a:t>Na+/K+ pump</a:t>
            </a:r>
          </a:p>
          <a:p>
            <a:pPr lvl="1">
              <a:defRPr/>
            </a:pPr>
            <a:r>
              <a:rPr lang="en-US" sz="2400" dirty="0" smtClean="0"/>
              <a:t>Estimated 40% ATP use in the body</a:t>
            </a:r>
          </a:p>
          <a:p>
            <a:pPr>
              <a:defRPr/>
            </a:pPr>
            <a:r>
              <a:rPr lang="en-US" sz="2800" dirty="0" err="1" smtClean="0"/>
              <a:t>Cytosis</a:t>
            </a:r>
            <a:r>
              <a:rPr lang="en-US" sz="2800" dirty="0" smtClean="0"/>
              <a:t> (Bulk Transport)</a:t>
            </a:r>
          </a:p>
          <a:p>
            <a:pPr lvl="1">
              <a:defRPr/>
            </a:pPr>
            <a:r>
              <a:rPr lang="en-US" sz="2400" dirty="0" smtClean="0"/>
              <a:t>Endocytosis (p. 77 text)</a:t>
            </a:r>
            <a:endParaRPr lang="en-US" sz="2400" dirty="0" smtClean="0"/>
          </a:p>
          <a:p>
            <a:pPr lvl="2">
              <a:defRPr/>
            </a:pPr>
            <a:r>
              <a:rPr lang="en-US" sz="2000" dirty="0" smtClean="0"/>
              <a:t>Phagocytosis - cell eating</a:t>
            </a:r>
          </a:p>
          <a:p>
            <a:pPr lvl="2">
              <a:defRPr/>
            </a:pPr>
            <a:r>
              <a:rPr lang="en-US" sz="2000" dirty="0" smtClean="0"/>
              <a:t>Pinocytosis - cell drinking</a:t>
            </a:r>
          </a:p>
          <a:p>
            <a:pPr lvl="2">
              <a:defRPr/>
            </a:pPr>
            <a:r>
              <a:rPr lang="en-US" sz="2000" dirty="0" smtClean="0"/>
              <a:t>Receptor mediated endocytosis</a:t>
            </a:r>
          </a:p>
          <a:p>
            <a:pPr lvl="1">
              <a:defRPr/>
            </a:pPr>
            <a:r>
              <a:rPr lang="en-US" sz="2400" dirty="0" smtClean="0"/>
              <a:t>Exocytosis</a:t>
            </a:r>
          </a:p>
        </p:txBody>
      </p:sp>
    </p:spTree>
    <p:extLst>
      <p:ext uri="{BB962C8B-B14F-4D97-AF65-F5344CB8AC3E}">
        <p14:creationId xmlns:p14="http://schemas.microsoft.com/office/powerpoint/2010/main" val="13391757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Na+/K+ Pump</a:t>
            </a:r>
          </a:p>
        </p:txBody>
      </p:sp>
    </p:spTree>
    <p:extLst>
      <p:ext uri="{BB962C8B-B14F-4D97-AF65-F5344CB8AC3E}">
        <p14:creationId xmlns:p14="http://schemas.microsoft.com/office/powerpoint/2010/main" val="6608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84677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Cell</a:t>
            </a:r>
          </a:p>
        </p:txBody>
      </p:sp>
    </p:spTree>
    <p:extLst>
      <p:ext uri="{BB962C8B-B14F-4D97-AF65-F5344CB8AC3E}">
        <p14:creationId xmlns:p14="http://schemas.microsoft.com/office/powerpoint/2010/main" val="27594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of </a:t>
            </a:r>
            <a:r>
              <a:rPr lang="en-US" dirty="0" smtClean="0"/>
              <a:t>Osmosis </a:t>
            </a:r>
            <a:r>
              <a:rPr lang="en-US" sz="3600" dirty="0" smtClean="0"/>
              <a:t>(p. 70 text)</a:t>
            </a:r>
            <a:endParaRPr lang="en-US" sz="3600" dirty="0" smtClean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Isotonic Solutions </a:t>
            </a:r>
          </a:p>
          <a:p>
            <a:pPr>
              <a:defRPr/>
            </a:pPr>
            <a:r>
              <a:rPr lang="en-US" dirty="0" smtClean="0"/>
              <a:t>Hypotonic Solutions</a:t>
            </a:r>
          </a:p>
          <a:p>
            <a:pPr>
              <a:defRPr/>
            </a:pPr>
            <a:r>
              <a:rPr lang="en-US" dirty="0" smtClean="0"/>
              <a:t>Hypertonic Solutions</a:t>
            </a:r>
          </a:p>
        </p:txBody>
      </p:sp>
    </p:spTree>
    <p:extLst>
      <p:ext uri="{BB962C8B-B14F-4D97-AF65-F5344CB8AC3E}">
        <p14:creationId xmlns:p14="http://schemas.microsoft.com/office/powerpoint/2010/main" val="19923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Tonic </a:t>
            </a:r>
            <a:r>
              <a:rPr lang="en-US" dirty="0" smtClean="0"/>
              <a:t>Solutions </a:t>
            </a:r>
            <a:r>
              <a:rPr lang="en-US" sz="3600" dirty="0" smtClean="0"/>
              <a:t>(also use Fig 3.9 p. 72 text)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668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Nucleus </a:t>
            </a:r>
            <a:r>
              <a:rPr lang="en-US" sz="3600" dirty="0" smtClean="0"/>
              <a:t>(p. 91-93 text)</a:t>
            </a:r>
            <a:endParaRPr lang="en-US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“control center” of  the cell</a:t>
            </a:r>
          </a:p>
          <a:p>
            <a:pPr>
              <a:defRPr/>
            </a:pPr>
            <a:r>
              <a:rPr lang="en-US" dirty="0" smtClean="0"/>
              <a:t>Usually the largest structure in the cell</a:t>
            </a:r>
          </a:p>
          <a:p>
            <a:pPr>
              <a:defRPr/>
            </a:pPr>
            <a:r>
              <a:rPr lang="en-US" dirty="0" smtClean="0"/>
              <a:t>Contains genetic information</a:t>
            </a:r>
          </a:p>
          <a:p>
            <a:pPr>
              <a:defRPr/>
            </a:pPr>
            <a:r>
              <a:rPr lang="en-US" dirty="0" smtClean="0"/>
              <a:t>Controls cellular function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4851632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Nuclear Structures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Nuclear Membrane</a:t>
            </a:r>
          </a:p>
          <a:p>
            <a:pPr>
              <a:defRPr/>
            </a:pPr>
            <a:r>
              <a:rPr lang="en-US" sz="2800" dirty="0" smtClean="0"/>
              <a:t>Nucleoplasm</a:t>
            </a:r>
          </a:p>
          <a:p>
            <a:pPr>
              <a:defRPr/>
            </a:pPr>
            <a:r>
              <a:rPr lang="en-US" sz="2800" dirty="0" smtClean="0"/>
              <a:t>Nucleolus</a:t>
            </a:r>
          </a:p>
          <a:p>
            <a:pPr lvl="1">
              <a:defRPr/>
            </a:pPr>
            <a:r>
              <a:rPr lang="en-US" sz="2400" dirty="0" smtClean="0"/>
              <a:t>site of ribosome synthesis</a:t>
            </a:r>
          </a:p>
          <a:p>
            <a:pPr>
              <a:defRPr/>
            </a:pPr>
            <a:r>
              <a:rPr lang="en-US" sz="2800" dirty="0" smtClean="0"/>
              <a:t>Genetic Material DNA</a:t>
            </a:r>
          </a:p>
          <a:p>
            <a:pPr lvl="1">
              <a:defRPr/>
            </a:pPr>
            <a:r>
              <a:rPr lang="en-US" sz="2400" dirty="0" smtClean="0"/>
              <a:t>Chromatin contains DNA in thread-like form   (cell is not dividing)</a:t>
            </a:r>
          </a:p>
          <a:p>
            <a:pPr lvl="1">
              <a:defRPr/>
            </a:pPr>
            <a:r>
              <a:rPr lang="en-US" sz="2400" dirty="0" smtClean="0"/>
              <a:t>Chromosomes contains DNA in short, rod-like structures (cell is reproducing)</a:t>
            </a:r>
          </a:p>
        </p:txBody>
      </p:sp>
    </p:spTree>
    <p:extLst>
      <p:ext uri="{BB962C8B-B14F-4D97-AF65-F5344CB8AC3E}">
        <p14:creationId xmlns:p14="http://schemas.microsoft.com/office/powerpoint/2010/main" val="19477965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990600"/>
            <a:ext cx="7340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Nucleus</a:t>
            </a:r>
          </a:p>
        </p:txBody>
      </p:sp>
    </p:spTree>
    <p:extLst>
      <p:ext uri="{BB962C8B-B14F-4D97-AF65-F5344CB8AC3E}">
        <p14:creationId xmlns:p14="http://schemas.microsoft.com/office/powerpoint/2010/main" val="69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Organelles </a:t>
            </a:r>
            <a:r>
              <a:rPr lang="en-US" sz="3600" dirty="0" smtClean="0"/>
              <a:t>(p. 83-88 text) 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Specialized structures and portions of the cell with characteristic shapes that assume specific roles:</a:t>
            </a:r>
          </a:p>
          <a:p>
            <a:pPr lvl="1">
              <a:defRPr/>
            </a:pPr>
            <a:r>
              <a:rPr lang="en-US" dirty="0" smtClean="0"/>
              <a:t>growth</a:t>
            </a:r>
          </a:p>
          <a:p>
            <a:pPr lvl="1">
              <a:defRPr/>
            </a:pPr>
            <a:r>
              <a:rPr lang="en-US" dirty="0" smtClean="0"/>
              <a:t>repair</a:t>
            </a:r>
          </a:p>
          <a:p>
            <a:pPr lvl="1">
              <a:defRPr/>
            </a:pPr>
            <a:r>
              <a:rPr lang="en-US" dirty="0" smtClean="0"/>
              <a:t>maintenance </a:t>
            </a:r>
          </a:p>
          <a:p>
            <a:pPr lvl="1">
              <a:defRPr/>
            </a:pPr>
            <a:r>
              <a:rPr lang="en-US" dirty="0" smtClean="0"/>
              <a:t>control of cellular functions </a:t>
            </a:r>
          </a:p>
        </p:txBody>
      </p:sp>
    </p:spTree>
    <p:extLst>
      <p:ext uri="{BB962C8B-B14F-4D97-AF65-F5344CB8AC3E}">
        <p14:creationId xmlns:p14="http://schemas.microsoft.com/office/powerpoint/2010/main" val="30394357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Organelles and </a:t>
            </a:r>
            <a:r>
              <a:rPr lang="en-US" dirty="0" smtClean="0"/>
              <a:t>Structures </a:t>
            </a:r>
            <a:br>
              <a:rPr lang="en-US" dirty="0" smtClean="0"/>
            </a:br>
            <a:r>
              <a:rPr lang="en-US" sz="3600" dirty="0" smtClean="0"/>
              <a:t>(chart p. </a:t>
            </a:r>
            <a:r>
              <a:rPr lang="en-US" sz="3600" dirty="0" smtClean="0"/>
              <a:t>94-96 text)</a:t>
            </a:r>
            <a:endParaRPr 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Ribosomes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Endoplasmic Reticulum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Golgi Complex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Mitochondria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Lysosomes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Vacuoles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Peroxisomes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Microfilaments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Microtubules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Centrioles</a:t>
            </a:r>
          </a:p>
          <a:p>
            <a:pPr>
              <a:defRPr/>
            </a:pPr>
            <a:r>
              <a:rPr lang="en-US" dirty="0"/>
              <a:t>Centrosomes</a:t>
            </a:r>
          </a:p>
          <a:p>
            <a:pPr>
              <a:defRPr/>
            </a:pPr>
            <a:r>
              <a:rPr lang="en-US" dirty="0"/>
              <a:t>Flagella</a:t>
            </a:r>
          </a:p>
          <a:p>
            <a:pPr>
              <a:defRPr/>
            </a:pPr>
            <a:r>
              <a:rPr lang="en-US" dirty="0"/>
              <a:t>Cilia</a:t>
            </a:r>
          </a:p>
          <a:p>
            <a:pPr>
              <a:defRPr/>
            </a:pPr>
            <a:r>
              <a:rPr lang="en-US" dirty="0"/>
              <a:t>Microvilli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925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Ribosomes </a:t>
            </a:r>
            <a:r>
              <a:rPr lang="en-US" sz="3600" dirty="0" smtClean="0"/>
              <a:t>(p. 84 text) 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Appear as small, round, granular structures within the cell</a:t>
            </a:r>
          </a:p>
          <a:p>
            <a:pPr>
              <a:defRPr/>
            </a:pPr>
            <a:r>
              <a:rPr lang="en-US" dirty="0" smtClean="0"/>
              <a:t>Sites of protein synthesis by assembling the amino acids in the correct order.</a:t>
            </a:r>
          </a:p>
          <a:p>
            <a:pPr>
              <a:defRPr/>
            </a:pPr>
            <a:r>
              <a:rPr lang="en-US" dirty="0" smtClean="0"/>
              <a:t>Made up of special type of RNA called ribosomal RNA (</a:t>
            </a:r>
            <a:r>
              <a:rPr lang="en-US" dirty="0" err="1" smtClean="0"/>
              <a:t>rRNA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1066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47800"/>
            <a:ext cx="47466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Ribosomes</a:t>
            </a:r>
          </a:p>
        </p:txBody>
      </p:sp>
    </p:spTree>
    <p:extLst>
      <p:ext uri="{BB962C8B-B14F-4D97-AF65-F5344CB8AC3E}">
        <p14:creationId xmlns:p14="http://schemas.microsoft.com/office/powerpoint/2010/main" val="2565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Endoplasmic </a:t>
            </a:r>
            <a:r>
              <a:rPr lang="en-US" dirty="0" smtClean="0"/>
              <a:t>Reticulum </a:t>
            </a:r>
            <a:r>
              <a:rPr lang="en-US" sz="3600" dirty="0" smtClean="0"/>
              <a:t>(p. 84-85 text)</a:t>
            </a:r>
            <a:r>
              <a:rPr lang="en-US" sz="3600" dirty="0" smtClean="0"/>
              <a:t>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Double membranous channels which are continuous with the nuclear membrane</a:t>
            </a:r>
          </a:p>
          <a:p>
            <a:pPr>
              <a:defRPr/>
            </a:pPr>
            <a:r>
              <a:rPr lang="en-US" sz="2800" dirty="0" smtClean="0"/>
              <a:t>Granular (Rough) Endoplasmic Reticulum</a:t>
            </a:r>
          </a:p>
          <a:p>
            <a:pPr lvl="1">
              <a:defRPr/>
            </a:pPr>
            <a:r>
              <a:rPr lang="en-US" sz="2400" dirty="0" smtClean="0"/>
              <a:t>studded with ribosomes</a:t>
            </a:r>
          </a:p>
          <a:p>
            <a:pPr lvl="1">
              <a:defRPr/>
            </a:pPr>
            <a:r>
              <a:rPr lang="en-US" sz="2400" dirty="0" smtClean="0"/>
              <a:t>site of protein synthesis</a:t>
            </a:r>
          </a:p>
          <a:p>
            <a:pPr>
              <a:defRPr/>
            </a:pPr>
            <a:r>
              <a:rPr lang="en-US" sz="2800" dirty="0" err="1" smtClean="0"/>
              <a:t>Agranular</a:t>
            </a:r>
            <a:r>
              <a:rPr lang="en-US" sz="2800" dirty="0" smtClean="0"/>
              <a:t> (Smooth)  Endoplasmic Reticulum</a:t>
            </a:r>
          </a:p>
          <a:p>
            <a:pPr lvl="1">
              <a:defRPr/>
            </a:pPr>
            <a:r>
              <a:rPr lang="en-US" sz="2400" dirty="0" smtClean="0"/>
              <a:t>free of ribosomes</a:t>
            </a:r>
          </a:p>
          <a:p>
            <a:pPr lvl="1">
              <a:defRPr/>
            </a:pPr>
            <a:r>
              <a:rPr lang="en-US" sz="2400" dirty="0" smtClean="0"/>
              <a:t>site of lipid synthesis</a:t>
            </a:r>
          </a:p>
        </p:txBody>
      </p:sp>
    </p:spTree>
    <p:extLst>
      <p:ext uri="{BB962C8B-B14F-4D97-AF65-F5344CB8AC3E}">
        <p14:creationId xmlns:p14="http://schemas.microsoft.com/office/powerpoint/2010/main" val="15920792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62400" y="106363"/>
            <a:ext cx="914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1200" b="1">
              <a:effectLst/>
              <a:latin typeface="Arial" charset="0"/>
            </a:endParaRP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143000"/>
            <a:ext cx="78041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Basic Cell </a:t>
            </a:r>
            <a:r>
              <a:rPr lang="en-US" dirty="0" smtClean="0"/>
              <a:t>Structures (</a:t>
            </a:r>
            <a:r>
              <a:rPr lang="en-US" sz="3100" dirty="0" smtClean="0"/>
              <a:t>p. 62 text/ p.67 lab)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9509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Functions of Endoplasmic Reticulum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Mechanical support and distribution of cytoplasm</a:t>
            </a:r>
          </a:p>
          <a:p>
            <a:pPr>
              <a:defRPr/>
            </a:pPr>
            <a:r>
              <a:rPr lang="en-US" sz="2800" dirty="0" smtClean="0"/>
              <a:t>Surface area for chemical reactions</a:t>
            </a:r>
          </a:p>
          <a:p>
            <a:pPr>
              <a:defRPr/>
            </a:pPr>
            <a:r>
              <a:rPr lang="en-US" sz="2800" dirty="0" smtClean="0"/>
              <a:t>Intracellular transport system</a:t>
            </a:r>
          </a:p>
          <a:p>
            <a:pPr>
              <a:defRPr/>
            </a:pPr>
            <a:r>
              <a:rPr lang="en-US" sz="2800" dirty="0" smtClean="0"/>
              <a:t>Storage of synthesized molecules</a:t>
            </a:r>
          </a:p>
          <a:p>
            <a:pPr>
              <a:defRPr/>
            </a:pPr>
            <a:r>
              <a:rPr lang="en-US" sz="2800" dirty="0" smtClean="0"/>
              <a:t>Protein (RER) and lipid (SER) synthesis</a:t>
            </a:r>
          </a:p>
          <a:p>
            <a:pPr>
              <a:defRPr/>
            </a:pPr>
            <a:r>
              <a:rPr lang="en-US" sz="2800" dirty="0" smtClean="0"/>
              <a:t>Detoxification of certain molecules</a:t>
            </a:r>
          </a:p>
          <a:p>
            <a:pPr>
              <a:defRPr/>
            </a:pPr>
            <a:r>
              <a:rPr lang="en-US" sz="2800" dirty="0" smtClean="0"/>
              <a:t>Release of calcium ions in muscles</a:t>
            </a:r>
          </a:p>
        </p:txBody>
      </p:sp>
    </p:spTree>
    <p:extLst>
      <p:ext uri="{BB962C8B-B14F-4D97-AF65-F5344CB8AC3E}">
        <p14:creationId xmlns:p14="http://schemas.microsoft.com/office/powerpoint/2010/main" val="27207911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4505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143000"/>
            <a:ext cx="38925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7226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Golgi Complex </a:t>
            </a:r>
            <a:r>
              <a:rPr lang="en-US" dirty="0" smtClean="0"/>
              <a:t>(Golgi Bodies) </a:t>
            </a:r>
            <a:br>
              <a:rPr lang="en-US" dirty="0" smtClean="0"/>
            </a:br>
            <a:r>
              <a:rPr lang="en-US" sz="3600" dirty="0" smtClean="0"/>
              <a:t>(p. 85-86 text) </a:t>
            </a:r>
            <a:endParaRPr lang="en-US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Flattened membranous sacs (4 - 8) stacked upon one another</a:t>
            </a:r>
          </a:p>
          <a:p>
            <a:pPr>
              <a:defRPr/>
            </a:pPr>
            <a:r>
              <a:rPr lang="en-US" dirty="0" smtClean="0"/>
              <a:t>Processes, packages, sorts, and delivers proteins to various parts of the cell</a:t>
            </a:r>
          </a:p>
          <a:p>
            <a:pPr>
              <a:defRPr/>
            </a:pPr>
            <a:r>
              <a:rPr lang="en-US" dirty="0" smtClean="0"/>
              <a:t>Secretion of lipid molecules from the cell</a:t>
            </a:r>
          </a:p>
        </p:txBody>
      </p:sp>
    </p:spTree>
    <p:extLst>
      <p:ext uri="{BB962C8B-B14F-4D97-AF65-F5344CB8AC3E}">
        <p14:creationId xmlns:p14="http://schemas.microsoft.com/office/powerpoint/2010/main" val="15823296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71600"/>
            <a:ext cx="79851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Golgi Complex</a:t>
            </a:r>
          </a:p>
        </p:txBody>
      </p:sp>
    </p:spTree>
    <p:extLst>
      <p:ext uri="{BB962C8B-B14F-4D97-AF65-F5344CB8AC3E}">
        <p14:creationId xmlns:p14="http://schemas.microsoft.com/office/powerpoint/2010/main" val="11730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Mitochondria </a:t>
            </a:r>
            <a:r>
              <a:rPr lang="en-US" sz="3600" dirty="0" smtClean="0"/>
              <a:t>(p. 83-84 text)</a:t>
            </a:r>
            <a:endParaRPr lang="en-US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Powerhouse of the cell</a:t>
            </a:r>
          </a:p>
          <a:p>
            <a:pPr>
              <a:defRPr/>
            </a:pPr>
            <a:r>
              <a:rPr lang="en-US" dirty="0" smtClean="0"/>
              <a:t>Small, spherical or rod-shaped structures</a:t>
            </a:r>
          </a:p>
          <a:p>
            <a:pPr>
              <a:defRPr/>
            </a:pPr>
            <a:r>
              <a:rPr lang="en-US" dirty="0" smtClean="0"/>
              <a:t>Sites of cellular respiration</a:t>
            </a:r>
          </a:p>
          <a:p>
            <a:pPr lvl="1">
              <a:defRPr/>
            </a:pPr>
            <a:r>
              <a:rPr lang="en-US" dirty="0" smtClean="0"/>
              <a:t>conversion of glucose and lipids to ATP</a:t>
            </a:r>
          </a:p>
          <a:p>
            <a:pPr lvl="1">
              <a:defRPr/>
            </a:pPr>
            <a:r>
              <a:rPr lang="en-US" dirty="0" smtClean="0"/>
              <a:t>aerobic energy metabolism</a:t>
            </a:r>
          </a:p>
        </p:txBody>
      </p:sp>
    </p:spTree>
    <p:extLst>
      <p:ext uri="{BB962C8B-B14F-4D97-AF65-F5344CB8AC3E}">
        <p14:creationId xmlns:p14="http://schemas.microsoft.com/office/powerpoint/2010/main" val="16592159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4915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78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13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15610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Lysosomes </a:t>
            </a:r>
            <a:r>
              <a:rPr lang="en-US" sz="3600" dirty="0" smtClean="0"/>
              <a:t>(p. 86-87 text) </a:t>
            </a:r>
            <a:endParaRPr lang="en-US" sz="36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Nicknamed “suicide packets”</a:t>
            </a:r>
          </a:p>
          <a:p>
            <a:pPr>
              <a:defRPr/>
            </a:pPr>
            <a:r>
              <a:rPr lang="en-US" dirty="0" smtClean="0"/>
              <a:t>Small membrane enclosed spheres of digestive enzymes</a:t>
            </a:r>
          </a:p>
          <a:p>
            <a:pPr>
              <a:defRPr/>
            </a:pPr>
            <a:r>
              <a:rPr lang="en-US" dirty="0" smtClean="0"/>
              <a:t>Intracellular digestion</a:t>
            </a:r>
          </a:p>
          <a:p>
            <a:pPr lvl="1">
              <a:defRPr/>
            </a:pPr>
            <a:r>
              <a:rPr lang="en-US" dirty="0" smtClean="0"/>
              <a:t>Autophagy is the process by which old worn out organelles are digested</a:t>
            </a:r>
          </a:p>
          <a:p>
            <a:pPr lvl="1">
              <a:defRPr/>
            </a:pPr>
            <a:r>
              <a:rPr lang="en-US" dirty="0" smtClean="0"/>
              <a:t>Autolysis is the process by which lysosomes digest themselves</a:t>
            </a:r>
          </a:p>
        </p:txBody>
      </p:sp>
    </p:spTree>
    <p:extLst>
      <p:ext uri="{BB962C8B-B14F-4D97-AF65-F5344CB8AC3E}">
        <p14:creationId xmlns:p14="http://schemas.microsoft.com/office/powerpoint/2010/main" val="14812880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5120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066800"/>
            <a:ext cx="3851275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Lysosomes</a:t>
            </a:r>
          </a:p>
        </p:txBody>
      </p:sp>
    </p:spTree>
    <p:extLst>
      <p:ext uri="{BB962C8B-B14F-4D97-AF65-F5344CB8AC3E}">
        <p14:creationId xmlns:p14="http://schemas.microsoft.com/office/powerpoint/2010/main" val="13033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Vacuoles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Fluid filled organelles enclosed by a membrane</a:t>
            </a:r>
          </a:p>
          <a:p>
            <a:pPr>
              <a:defRPr/>
            </a:pPr>
            <a:r>
              <a:rPr lang="en-US" dirty="0" smtClean="0"/>
              <a:t>Used to store digested cellular food or water</a:t>
            </a:r>
          </a:p>
        </p:txBody>
      </p:sp>
    </p:spTree>
    <p:extLst>
      <p:ext uri="{BB962C8B-B14F-4D97-AF65-F5344CB8AC3E}">
        <p14:creationId xmlns:p14="http://schemas.microsoft.com/office/powerpoint/2010/main" val="23995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Peroxisomes </a:t>
            </a:r>
            <a:r>
              <a:rPr lang="en-US" sz="3600" dirty="0" smtClean="0"/>
              <a:t>(p. 86 text) 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Similar to lysosomes but much smaller</a:t>
            </a:r>
          </a:p>
          <a:p>
            <a:pPr>
              <a:defRPr/>
            </a:pPr>
            <a:r>
              <a:rPr lang="en-US" dirty="0" smtClean="0"/>
              <a:t>Usually found in the liver and kidney</a:t>
            </a:r>
          </a:p>
          <a:p>
            <a:pPr>
              <a:defRPr/>
            </a:pPr>
            <a:r>
              <a:rPr lang="en-US" dirty="0" smtClean="0"/>
              <a:t>Must have metabolic oxygen present to function properly</a:t>
            </a:r>
          </a:p>
          <a:p>
            <a:pPr>
              <a:defRPr/>
            </a:pPr>
            <a:r>
              <a:rPr lang="en-US" dirty="0" smtClean="0"/>
              <a:t>Role in detoxifying molecules (alcohol)</a:t>
            </a:r>
          </a:p>
        </p:txBody>
      </p:sp>
    </p:spTree>
    <p:extLst>
      <p:ext uri="{BB962C8B-B14F-4D97-AF65-F5344CB8AC3E}">
        <p14:creationId xmlns:p14="http://schemas.microsoft.com/office/powerpoint/2010/main" val="15746685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Cytosol (p. 62 text)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semi-fluid component of cytoplasm or intracellular fluid</a:t>
            </a:r>
          </a:p>
          <a:p>
            <a:pPr>
              <a:defRPr/>
            </a:pPr>
            <a:r>
              <a:rPr lang="en-US" dirty="0" smtClean="0"/>
              <a:t>75% - 95% water</a:t>
            </a:r>
          </a:p>
          <a:p>
            <a:pPr>
              <a:defRPr/>
            </a:pPr>
            <a:r>
              <a:rPr lang="en-US" dirty="0" smtClean="0"/>
              <a:t>May contain organelles, large carbohydrates, fat, and protein molecules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0840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Cytoskeleton </a:t>
            </a:r>
            <a:r>
              <a:rPr lang="en-US" sz="3600" dirty="0" smtClean="0"/>
              <a:t>(p. 88-89 text) 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Complex internal structure of cytoplasm that consists of small lattice-like or web-like structures</a:t>
            </a:r>
          </a:p>
          <a:p>
            <a:pPr>
              <a:defRPr/>
            </a:pPr>
            <a:r>
              <a:rPr lang="en-US" sz="2800" dirty="0" smtClean="0"/>
              <a:t>Provides support and maintains shape of the cell</a:t>
            </a:r>
          </a:p>
          <a:p>
            <a:pPr>
              <a:defRPr/>
            </a:pPr>
            <a:r>
              <a:rPr lang="en-US" sz="2800" dirty="0" smtClean="0"/>
              <a:t>Provides organization for chemical reactions</a:t>
            </a:r>
          </a:p>
          <a:p>
            <a:pPr>
              <a:defRPr/>
            </a:pPr>
            <a:r>
              <a:rPr lang="en-US" sz="2800" dirty="0" smtClean="0"/>
              <a:t>Assists in transport of substances through the cytosol</a:t>
            </a:r>
          </a:p>
        </p:txBody>
      </p:sp>
    </p:spTree>
    <p:extLst>
      <p:ext uri="{BB962C8B-B14F-4D97-AF65-F5344CB8AC3E}">
        <p14:creationId xmlns:p14="http://schemas.microsoft.com/office/powerpoint/2010/main" val="8317430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5529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143000"/>
            <a:ext cx="4600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Cytoskeleton Structures</a:t>
            </a:r>
          </a:p>
        </p:txBody>
      </p:sp>
    </p:spTree>
    <p:extLst>
      <p:ext uri="{BB962C8B-B14F-4D97-AF65-F5344CB8AC3E}">
        <p14:creationId xmlns:p14="http://schemas.microsoft.com/office/powerpoint/2010/main" val="9532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Structures of the Cytoskeleton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Microfilaments are rod-like, variable length - Actin and Myosin in muscles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Microtubules are straight cylindrical structures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Intermediate Filaments provide structural support and framework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Microfilaments, Microtubules, and Intermediate Filaments make up the </a:t>
            </a:r>
            <a:r>
              <a:rPr lang="en-US" sz="2800" dirty="0" err="1" smtClean="0"/>
              <a:t>Microtrabecular</a:t>
            </a:r>
            <a:r>
              <a:rPr lang="en-US" sz="2800" dirty="0" smtClean="0"/>
              <a:t> Lattice  </a:t>
            </a:r>
          </a:p>
        </p:txBody>
      </p:sp>
    </p:spTree>
    <p:extLst>
      <p:ext uri="{BB962C8B-B14F-4D97-AF65-F5344CB8AC3E}">
        <p14:creationId xmlns:p14="http://schemas.microsoft.com/office/powerpoint/2010/main" val="32410045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Centrioles</a:t>
            </a:r>
            <a:r>
              <a:rPr lang="en-US" sz="3600" dirty="0" smtClean="0"/>
              <a:t> (p. 89 text) </a:t>
            </a:r>
            <a:endParaRPr lang="en-US" sz="36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dirty="0" smtClean="0"/>
              <a:t>A pair of cylindrical structures located within the centrosome  which serves as center of chromosome movement during cell division (mitosis)</a:t>
            </a:r>
          </a:p>
        </p:txBody>
      </p:sp>
    </p:spTree>
    <p:extLst>
      <p:ext uri="{BB962C8B-B14F-4D97-AF65-F5344CB8AC3E}">
        <p14:creationId xmlns:p14="http://schemas.microsoft.com/office/powerpoint/2010/main" val="37024964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Centrosomes </a:t>
            </a:r>
            <a:r>
              <a:rPr lang="en-US" sz="3200" dirty="0" smtClean="0"/>
              <a:t>(p. 89 text) </a:t>
            </a:r>
            <a:endParaRPr lang="en-US" sz="32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dirty="0" smtClean="0"/>
              <a:t>Dense area of spherical cytoplasm generally located near the nucleus</a:t>
            </a:r>
          </a:p>
        </p:txBody>
      </p:sp>
    </p:spTree>
    <p:extLst>
      <p:ext uri="{BB962C8B-B14F-4D97-AF65-F5344CB8AC3E}">
        <p14:creationId xmlns:p14="http://schemas.microsoft.com/office/powerpoint/2010/main" val="32131785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219200"/>
            <a:ext cx="3495675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Centrosomes/Centrioles</a:t>
            </a:r>
          </a:p>
        </p:txBody>
      </p:sp>
    </p:spTree>
    <p:extLst>
      <p:ext uri="{BB962C8B-B14F-4D97-AF65-F5344CB8AC3E}">
        <p14:creationId xmlns:p14="http://schemas.microsoft.com/office/powerpoint/2010/main" val="7970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90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Modifications of the Plasma </a:t>
            </a:r>
            <a:r>
              <a:rPr lang="en-US" dirty="0" smtClean="0"/>
              <a:t>Membrane </a:t>
            </a:r>
            <a:r>
              <a:rPr lang="en-US" sz="3600" dirty="0" smtClean="0"/>
              <a:t>(p. 90-91 text) </a:t>
            </a:r>
            <a:endParaRPr lang="en-US" sz="3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2862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Microvilli</a:t>
            </a:r>
          </a:p>
          <a:p>
            <a:pPr lvl="1">
              <a:defRPr/>
            </a:pPr>
            <a:r>
              <a:rPr lang="en-US" sz="2400" dirty="0" smtClean="0"/>
              <a:t>folds in the cell membrane </a:t>
            </a:r>
          </a:p>
          <a:p>
            <a:pPr lvl="1">
              <a:defRPr/>
            </a:pPr>
            <a:r>
              <a:rPr lang="en-US" sz="2400" dirty="0" smtClean="0"/>
              <a:t>increase surface area for absorption of nutrients</a:t>
            </a:r>
          </a:p>
          <a:p>
            <a:pPr>
              <a:defRPr/>
            </a:pPr>
            <a:r>
              <a:rPr lang="en-US" sz="2800" dirty="0" smtClean="0"/>
              <a:t>Cilia</a:t>
            </a:r>
          </a:p>
          <a:p>
            <a:pPr lvl="1">
              <a:defRPr/>
            </a:pPr>
            <a:r>
              <a:rPr lang="en-US" sz="2400" dirty="0" smtClean="0"/>
              <a:t>slender projections of the cell membrane</a:t>
            </a:r>
          </a:p>
          <a:p>
            <a:pPr lvl="1">
              <a:defRPr/>
            </a:pPr>
            <a:r>
              <a:rPr lang="en-US" sz="2400" dirty="0" smtClean="0"/>
              <a:t>move substances across surface of the cell</a:t>
            </a:r>
          </a:p>
          <a:p>
            <a:pPr>
              <a:defRPr/>
            </a:pPr>
            <a:r>
              <a:rPr lang="en-US" sz="2800" dirty="0" smtClean="0"/>
              <a:t>Flagellum</a:t>
            </a:r>
          </a:p>
          <a:p>
            <a:pPr lvl="1">
              <a:defRPr/>
            </a:pPr>
            <a:r>
              <a:rPr lang="en-US" sz="2400" dirty="0" smtClean="0"/>
              <a:t>single whip-like projection</a:t>
            </a:r>
          </a:p>
          <a:p>
            <a:pPr lvl="1">
              <a:defRPr/>
            </a:pPr>
            <a:r>
              <a:rPr lang="en-US" sz="2400" dirty="0" smtClean="0"/>
              <a:t>used for cellular locomotion</a:t>
            </a:r>
          </a:p>
        </p:txBody>
      </p:sp>
    </p:spTree>
    <p:extLst>
      <p:ext uri="{BB962C8B-B14F-4D97-AF65-F5344CB8AC3E}">
        <p14:creationId xmlns:p14="http://schemas.microsoft.com/office/powerpoint/2010/main" val="32512030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6144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52600"/>
            <a:ext cx="4229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752600"/>
            <a:ext cx="4397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Flagellum/Cilium</a:t>
            </a:r>
          </a:p>
        </p:txBody>
      </p:sp>
    </p:spTree>
    <p:extLst>
      <p:ext uri="{BB962C8B-B14F-4D97-AF65-F5344CB8AC3E}">
        <p14:creationId xmlns:p14="http://schemas.microsoft.com/office/powerpoint/2010/main" val="19087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 Division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Process by which cells reproduce themselves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Results in increased number of cells or HYPERPLASIA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Nuclear Division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Somatic cell nuclear division  (MITOSIS)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Sex cell nuclear division  (MEIOSIS)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Cytoplasmic Division - Cytokinesis</a:t>
            </a:r>
          </a:p>
        </p:txBody>
      </p:sp>
    </p:spTree>
    <p:extLst>
      <p:ext uri="{BB962C8B-B14F-4D97-AF65-F5344CB8AC3E}">
        <p14:creationId xmlns:p14="http://schemas.microsoft.com/office/powerpoint/2010/main" val="17651102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438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 of </a:t>
            </a:r>
            <a:r>
              <a:rPr lang="en-US" dirty="0" smtClean="0"/>
              <a:t>Mitosis </a:t>
            </a:r>
            <a:r>
              <a:rPr lang="en-US" sz="4000" dirty="0" smtClean="0"/>
              <a:t>(p. 96-98 text) </a:t>
            </a:r>
            <a:endParaRPr 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dirty="0" smtClean="0"/>
              <a:t>Formation of two new daughter cells with identical genetic make up of parent cell</a:t>
            </a:r>
          </a:p>
        </p:txBody>
      </p:sp>
    </p:spTree>
    <p:extLst>
      <p:ext uri="{BB962C8B-B14F-4D97-AF65-F5344CB8AC3E}">
        <p14:creationId xmlns:p14="http://schemas.microsoft.com/office/powerpoint/2010/main" val="22995148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 of Cytosol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Location of chemical reactions (anaerobic energy metabolism)</a:t>
            </a:r>
          </a:p>
          <a:p>
            <a:pPr>
              <a:defRPr/>
            </a:pPr>
            <a:r>
              <a:rPr lang="en-US" dirty="0" smtClean="0"/>
              <a:t>Synthesis of cellular substances</a:t>
            </a:r>
          </a:p>
          <a:p>
            <a:pPr>
              <a:defRPr/>
            </a:pPr>
            <a:r>
              <a:rPr lang="en-US" dirty="0" smtClean="0"/>
              <a:t>Packaging of chemicals for transport</a:t>
            </a:r>
          </a:p>
          <a:p>
            <a:pPr>
              <a:defRPr/>
            </a:pPr>
            <a:r>
              <a:rPr lang="en-US" dirty="0" smtClean="0"/>
              <a:t>Facilitates excretion of waste material</a:t>
            </a:r>
          </a:p>
        </p:txBody>
      </p:sp>
    </p:spTree>
    <p:extLst>
      <p:ext uri="{BB962C8B-B14F-4D97-AF65-F5344CB8AC3E}">
        <p14:creationId xmlns:p14="http://schemas.microsoft.com/office/powerpoint/2010/main" val="10486246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6451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Mitosis </a:t>
            </a:r>
            <a:r>
              <a:rPr lang="en-US" dirty="0" smtClean="0"/>
              <a:t>Overview </a:t>
            </a:r>
            <a:br>
              <a:rPr lang="en-US" dirty="0" smtClean="0"/>
            </a:br>
            <a:r>
              <a:rPr lang="en-US" sz="3100" dirty="0" smtClean="0"/>
              <a:t>(also use Fig 3.3 p. 100-101 text) 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2991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Interphase </a:t>
            </a:r>
            <a:r>
              <a:rPr lang="en-US" sz="3200" dirty="0" smtClean="0"/>
              <a:t>(p. 96 text) </a:t>
            </a:r>
            <a:endParaRPr lang="en-US" sz="3200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metabolic phase - between cell division</a:t>
            </a:r>
          </a:p>
          <a:p>
            <a:pPr>
              <a:defRPr/>
            </a:pPr>
            <a:r>
              <a:rPr lang="en-US" dirty="0" smtClean="0"/>
              <a:t>replication of chromosomes</a:t>
            </a:r>
          </a:p>
          <a:p>
            <a:pPr>
              <a:defRPr/>
            </a:pPr>
            <a:r>
              <a:rPr lang="en-US" dirty="0" smtClean="0"/>
              <a:t>replication of centrioles</a:t>
            </a:r>
          </a:p>
          <a:p>
            <a:pPr>
              <a:defRPr/>
            </a:pPr>
            <a:r>
              <a:rPr lang="en-US" dirty="0" smtClean="0"/>
              <a:t>time - highly variable from:</a:t>
            </a:r>
          </a:p>
          <a:p>
            <a:pPr lvl="1">
              <a:defRPr/>
            </a:pPr>
            <a:r>
              <a:rPr lang="en-US" dirty="0" smtClean="0"/>
              <a:t>non existent</a:t>
            </a:r>
          </a:p>
          <a:p>
            <a:pPr lvl="1">
              <a:defRPr/>
            </a:pPr>
            <a:r>
              <a:rPr lang="en-US" dirty="0" smtClean="0"/>
              <a:t>years</a:t>
            </a:r>
          </a:p>
          <a:p>
            <a:pPr>
              <a:defRPr/>
            </a:pPr>
            <a:r>
              <a:rPr lang="en-US" dirty="0" smtClean="0"/>
              <a:t>normally about 18 to 24 hours</a:t>
            </a:r>
          </a:p>
        </p:txBody>
      </p:sp>
    </p:spTree>
    <p:extLst>
      <p:ext uri="{BB962C8B-B14F-4D97-AF65-F5344CB8AC3E}">
        <p14:creationId xmlns:p14="http://schemas.microsoft.com/office/powerpoint/2010/main" val="29621805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Meiosis </a:t>
            </a:r>
            <a:r>
              <a:rPr lang="en-US" sz="3200" dirty="0" smtClean="0"/>
              <a:t>(p. 98 text) </a:t>
            </a:r>
            <a:endParaRPr lang="en-US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mechanism by which sperm and egg cells are produced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results in the production of sex cells GAMETES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Ovary ---&gt; Oogenesis ---&gt; Ovum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Testes ---&gt; Spermatogenesis ---&gt; Sperm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union and fusion of gametes is called fertilization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cell produced by fertilization - Zygote</a:t>
            </a:r>
          </a:p>
        </p:txBody>
      </p:sp>
    </p:spTree>
    <p:extLst>
      <p:ext uri="{BB962C8B-B14F-4D97-AF65-F5344CB8AC3E}">
        <p14:creationId xmlns:p14="http://schemas.microsoft.com/office/powerpoint/2010/main" val="39340555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Cytokinesis </a:t>
            </a:r>
            <a:r>
              <a:rPr lang="en-US" sz="3600" dirty="0" smtClean="0"/>
              <a:t>(p. 98 text) </a:t>
            </a:r>
            <a:endParaRPr lang="en-US" sz="36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division of the cytoplasm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2209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Cell (Plasma) </a:t>
            </a:r>
            <a:r>
              <a:rPr lang="en-US" dirty="0" smtClean="0"/>
              <a:t>Membrane</a:t>
            </a:r>
            <a:r>
              <a:rPr lang="en-US" sz="3600" dirty="0" smtClean="0"/>
              <a:t>(p. 63-66 text)</a:t>
            </a:r>
            <a:endParaRPr lang="en-US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Thin structure that separates the internal cellular components from the external environment.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98913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1200" b="1">
              <a:effectLst/>
              <a:latin typeface="Arial" charset="0"/>
            </a:endParaRP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4958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1192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66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Structure of the Cell Membrane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514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Phospholipid bilayer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Hydrophilic phosphoric heads face outward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Hydrophobic fatty acid tails face inward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Carbohydrates assist in cell 		identification/communication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Cholesterol increases strength of cell           	membrane</a:t>
            </a:r>
          </a:p>
        </p:txBody>
      </p:sp>
    </p:spTree>
    <p:extLst>
      <p:ext uri="{BB962C8B-B14F-4D97-AF65-F5344CB8AC3E}">
        <p14:creationId xmlns:p14="http://schemas.microsoft.com/office/powerpoint/2010/main" val="9174304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214</TotalTime>
  <Words>1447</Words>
  <Application>Microsoft Office PowerPoint</Application>
  <PresentationFormat>On-screen Show (4:3)</PresentationFormat>
  <Paragraphs>306</Paragraphs>
  <Slides>63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Clarity</vt:lpstr>
      <vt:lpstr>CELLS</vt:lpstr>
      <vt:lpstr>Basic Cell Structure</vt:lpstr>
      <vt:lpstr>Basic Cell</vt:lpstr>
      <vt:lpstr>Basic Cell Structures (p. 62 text/ p.67 lab)</vt:lpstr>
      <vt:lpstr>Cytosol (p. 62 text)</vt:lpstr>
      <vt:lpstr>Function of Cytosol</vt:lpstr>
      <vt:lpstr>The Cell (Plasma) Membrane(p. 63-66 text)</vt:lpstr>
      <vt:lpstr>Cell Membrane</vt:lpstr>
      <vt:lpstr>Structure of the Cell Membrane</vt:lpstr>
      <vt:lpstr>Cell Membrane Proteins</vt:lpstr>
      <vt:lpstr>Cell Membrane Structures</vt:lpstr>
      <vt:lpstr>Cell Membrane Proteins</vt:lpstr>
      <vt:lpstr>Functions of the Cell Membrane</vt:lpstr>
      <vt:lpstr>Factors Influencing Permeability of Plasma Membrane</vt:lpstr>
      <vt:lpstr>Movement Across the  Cell Membrane</vt:lpstr>
      <vt:lpstr>Intracellular Fluid</vt:lpstr>
      <vt:lpstr>The Extracellular Environment</vt:lpstr>
      <vt:lpstr>Movement Across the Plasma Membrane (p. 68-73 text)</vt:lpstr>
      <vt:lpstr>Movement Across the  Cell Membrane</vt:lpstr>
      <vt:lpstr>Passive Transport</vt:lpstr>
      <vt:lpstr>Diffusion</vt:lpstr>
      <vt:lpstr>Osmosis</vt:lpstr>
      <vt:lpstr>Facilitated Diffusion</vt:lpstr>
      <vt:lpstr>Facilitated Diffusion</vt:lpstr>
      <vt:lpstr>Dialysis</vt:lpstr>
      <vt:lpstr>Filtration</vt:lpstr>
      <vt:lpstr>Active Transport Processes (p. 73-79 text) </vt:lpstr>
      <vt:lpstr>Active Transport </vt:lpstr>
      <vt:lpstr>Na+/K+ Pump</vt:lpstr>
      <vt:lpstr>Effects of Osmosis (p. 70 text)</vt:lpstr>
      <vt:lpstr>Tonic Solutions (also use Fig 3.9 p. 72 text)</vt:lpstr>
      <vt:lpstr>Nucleus (p. 91-93 text)</vt:lpstr>
      <vt:lpstr>Nuclear Structures</vt:lpstr>
      <vt:lpstr>Cell Nucleus</vt:lpstr>
      <vt:lpstr>Organelles (p. 83-88 text) </vt:lpstr>
      <vt:lpstr>Organelles and Structures  (chart p. 94-96 text)</vt:lpstr>
      <vt:lpstr>Ribosomes (p. 84 text) </vt:lpstr>
      <vt:lpstr>Ribosomes</vt:lpstr>
      <vt:lpstr>Endoplasmic Reticulum (p. 84-85 text) </vt:lpstr>
      <vt:lpstr>Functions of Endoplasmic Reticulum</vt:lpstr>
      <vt:lpstr>Endoplasmic Reticulum</vt:lpstr>
      <vt:lpstr>Golgi Complex (Golgi Bodies)  (p. 85-86 text) </vt:lpstr>
      <vt:lpstr>Golgi Complex</vt:lpstr>
      <vt:lpstr>Mitochondria (p. 83-84 text)</vt:lpstr>
      <vt:lpstr>Mitochondria</vt:lpstr>
      <vt:lpstr>Lysosomes (p. 86-87 text) </vt:lpstr>
      <vt:lpstr>Lysosomes</vt:lpstr>
      <vt:lpstr>Vacuoles</vt:lpstr>
      <vt:lpstr>Peroxisomes (p. 86 text) </vt:lpstr>
      <vt:lpstr>The Cytoskeleton (p. 88-89 text) </vt:lpstr>
      <vt:lpstr>Cytoskeleton Structures</vt:lpstr>
      <vt:lpstr>Structures of the Cytoskeleton</vt:lpstr>
      <vt:lpstr>Centrioles (p. 89 text) </vt:lpstr>
      <vt:lpstr>Centrosomes (p. 89 text) </vt:lpstr>
      <vt:lpstr>Centrosomes/Centrioles</vt:lpstr>
      <vt:lpstr>Modifications of the Plasma Membrane (p. 90-91 text) </vt:lpstr>
      <vt:lpstr>Flagellum/Cilium</vt:lpstr>
      <vt:lpstr>Cell Division</vt:lpstr>
      <vt:lpstr>Results of Mitosis (p. 96-98 text) </vt:lpstr>
      <vt:lpstr>Mitosis Overview  (also use Fig 3.3 p. 100-101 text) </vt:lpstr>
      <vt:lpstr>Interphase (p. 96 text) </vt:lpstr>
      <vt:lpstr>Meiosis (p. 98 text) </vt:lpstr>
      <vt:lpstr>Cytokinesis (p. 98 text)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Shelley laptop</dc:creator>
  <cp:lastModifiedBy>Shelley laptop</cp:lastModifiedBy>
  <cp:revision>4</cp:revision>
  <dcterms:created xsi:type="dcterms:W3CDTF">2016-01-03T00:31:06Z</dcterms:created>
  <dcterms:modified xsi:type="dcterms:W3CDTF">2016-01-09T21:38:13Z</dcterms:modified>
</cp:coreProperties>
</file>