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92316-F60F-974A-BBEF-FC91018D4FAB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03878-E7A1-AD4C-AC2E-90A1C043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96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99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5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55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6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31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8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5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84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99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694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24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73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0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35B5-4B63-DF4C-A5E1-6FE864E65150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4AAA-0D3B-FC46-8031-82478DE88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15 Special Senses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Smell, Taste, and Hearing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4" y="207264"/>
            <a:ext cx="5041392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77909" y="3595688"/>
            <a:ext cx="3163682" cy="1143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15.22a </a:t>
            </a:r>
            <a:r>
              <a:rPr lang="en-US" sz="2000" dirty="0" smtClean="0"/>
              <a:t>Location </a:t>
            </a:r>
            <a:r>
              <a:rPr lang="en-US" sz="2000" dirty="0"/>
              <a:t>and structure of taste buds on the tongue.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267200" y="428625"/>
            <a:ext cx="1928813" cy="0"/>
          </a:xfrm>
          <a:custGeom>
            <a:avLst/>
            <a:gdLst>
              <a:gd name="connsiteX0" fmla="*/ 0 w 1928813"/>
              <a:gd name="connsiteY0" fmla="*/ 0 h 0"/>
              <a:gd name="connsiteX1" fmla="*/ 1928813 w 19288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8813">
                <a:moveTo>
                  <a:pt x="0" y="0"/>
                </a:moveTo>
                <a:lnTo>
                  <a:pt x="192881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400675" y="933450"/>
            <a:ext cx="785813" cy="338138"/>
          </a:xfrm>
          <a:custGeom>
            <a:avLst/>
            <a:gdLst>
              <a:gd name="connsiteX0" fmla="*/ 0 w 785813"/>
              <a:gd name="connsiteY0" fmla="*/ 338138 h 338138"/>
              <a:gd name="connsiteX1" fmla="*/ 361950 w 785813"/>
              <a:gd name="connsiteY1" fmla="*/ 0 h 338138"/>
              <a:gd name="connsiteX2" fmla="*/ 785813 w 785813"/>
              <a:gd name="connsiteY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813" h="338138">
                <a:moveTo>
                  <a:pt x="0" y="338138"/>
                </a:moveTo>
                <a:lnTo>
                  <a:pt x="361950" y="0"/>
                </a:lnTo>
                <a:lnTo>
                  <a:pt x="78581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86300" y="1700213"/>
            <a:ext cx="1504950" cy="0"/>
          </a:xfrm>
          <a:custGeom>
            <a:avLst/>
            <a:gdLst>
              <a:gd name="connsiteX0" fmla="*/ 0 w 1504950"/>
              <a:gd name="connsiteY0" fmla="*/ 0 h 0"/>
              <a:gd name="connsiteX1" fmla="*/ 1504950 w 1504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4950">
                <a:moveTo>
                  <a:pt x="0" y="0"/>
                </a:moveTo>
                <a:lnTo>
                  <a:pt x="15049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24163" y="2609850"/>
            <a:ext cx="276225" cy="0"/>
          </a:xfrm>
          <a:custGeom>
            <a:avLst/>
            <a:gdLst>
              <a:gd name="connsiteX0" fmla="*/ 0 w 276225"/>
              <a:gd name="connsiteY0" fmla="*/ 0 h 0"/>
              <a:gd name="connsiteX1" fmla="*/ 276225 w 276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>
                <a:moveTo>
                  <a:pt x="0" y="0"/>
                </a:moveTo>
                <a:lnTo>
                  <a:pt x="276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28938" y="2609850"/>
            <a:ext cx="185737" cy="261938"/>
          </a:xfrm>
          <a:custGeom>
            <a:avLst/>
            <a:gdLst>
              <a:gd name="connsiteX0" fmla="*/ 0 w 185737"/>
              <a:gd name="connsiteY0" fmla="*/ 0 h 261938"/>
              <a:gd name="connsiteX1" fmla="*/ 185737 w 185737"/>
              <a:gd name="connsiteY1" fmla="*/ 261938 h 2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737" h="261938">
                <a:moveTo>
                  <a:pt x="0" y="0"/>
                </a:moveTo>
                <a:lnTo>
                  <a:pt x="185737" y="26193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90925" y="4167188"/>
            <a:ext cx="381000" cy="1295400"/>
          </a:xfrm>
          <a:custGeom>
            <a:avLst/>
            <a:gdLst>
              <a:gd name="connsiteX0" fmla="*/ 0 w 381000"/>
              <a:gd name="connsiteY0" fmla="*/ 0 h 1295400"/>
              <a:gd name="connsiteX1" fmla="*/ 157163 w 381000"/>
              <a:gd name="connsiteY1" fmla="*/ 1295400 h 1295400"/>
              <a:gd name="connsiteX2" fmla="*/ 381000 w 381000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1295400">
                <a:moveTo>
                  <a:pt x="0" y="0"/>
                </a:moveTo>
                <a:lnTo>
                  <a:pt x="157163" y="1295400"/>
                </a:lnTo>
                <a:lnTo>
                  <a:pt x="381000" y="1295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43325" y="4524375"/>
            <a:ext cx="123825" cy="923925"/>
          </a:xfrm>
          <a:custGeom>
            <a:avLst/>
            <a:gdLst>
              <a:gd name="connsiteX0" fmla="*/ 123825 w 123825"/>
              <a:gd name="connsiteY0" fmla="*/ 0 h 923925"/>
              <a:gd name="connsiteX1" fmla="*/ 0 w 123825"/>
              <a:gd name="connsiteY1" fmla="*/ 9239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" h="923925">
                <a:moveTo>
                  <a:pt x="123825" y="0"/>
                </a:moveTo>
                <a:lnTo>
                  <a:pt x="0" y="9239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7439" y="264423"/>
            <a:ext cx="1023037" cy="313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Epiglottis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2597" y="2469723"/>
            <a:ext cx="98636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Foliate</a:t>
            </a:r>
          </a:p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papillae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9351" y="5972170"/>
            <a:ext cx="2850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spc="-1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Taste buds are associated</a:t>
            </a:r>
          </a:p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with fungiform, foliate,</a:t>
            </a:r>
          </a:p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and </a:t>
            </a:r>
            <a:r>
              <a:rPr lang="en-US" sz="143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vallate</a:t>
            </a: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papillae.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8710" y="788705"/>
            <a:ext cx="89159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Palatine</a:t>
            </a:r>
          </a:p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tonsil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37439" y="1555868"/>
            <a:ext cx="838691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Lingual</a:t>
            </a:r>
          </a:p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tonsil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43101" y="5333212"/>
            <a:ext cx="1206997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Fungiform</a:t>
            </a:r>
          </a:p>
          <a:p>
            <a:pPr eaLnBrk="1" fontAlgn="auto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papillae</a:t>
            </a:r>
            <a:endParaRPr lang="en-US" sz="1435" spc="1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7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and Structure of Taste Buds (cont.)</a:t>
            </a:r>
            <a:endParaRPr lang="en-US" dirty="0"/>
          </a:p>
        </p:txBody>
      </p:sp>
      <p:sp>
        <p:nvSpPr>
          <p:cNvPr id="35842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taste bud consists of 50–100 flask-shaped epithelial cells of two types:</a:t>
            </a:r>
          </a:p>
          <a:p>
            <a:pPr lvl="1"/>
            <a:r>
              <a:rPr lang="en-US" b="1" dirty="0" smtClean="0"/>
              <a:t>Gustatory epithelial cells</a:t>
            </a:r>
            <a:r>
              <a:rPr lang="en-US" dirty="0" smtClean="0"/>
              <a:t>: taste receptor cells have microvilli called </a:t>
            </a:r>
            <a:r>
              <a:rPr lang="en-US" b="1" dirty="0" smtClean="0"/>
              <a:t>gustatory hairs </a:t>
            </a:r>
            <a:r>
              <a:rPr lang="en-US" dirty="0" smtClean="0"/>
              <a:t>that project into </a:t>
            </a:r>
            <a:r>
              <a:rPr lang="en-US" b="1" dirty="0" smtClean="0"/>
              <a:t>taste pores</a:t>
            </a:r>
            <a:r>
              <a:rPr lang="en-US" dirty="0" smtClean="0"/>
              <a:t>, bathed in saliva</a:t>
            </a:r>
          </a:p>
          <a:p>
            <a:pPr lvl="2"/>
            <a:r>
              <a:rPr lang="en-US" dirty="0" smtClean="0"/>
              <a:t>Sensory dendrites coiled around gustatory epithelial cells send taste signals to brain </a:t>
            </a:r>
          </a:p>
          <a:p>
            <a:pPr lvl="2"/>
            <a:r>
              <a:rPr lang="en-US" dirty="0" smtClean="0"/>
              <a:t>Three types of gustatory epithelial cells</a:t>
            </a:r>
          </a:p>
          <a:p>
            <a:pPr lvl="3"/>
            <a:r>
              <a:rPr lang="en-US" dirty="0" smtClean="0"/>
              <a:t>One releases serotonin; others lack synaptic vesicles, but one releases ATP as neurotransmitter</a:t>
            </a:r>
          </a:p>
          <a:p>
            <a:pPr lvl="1"/>
            <a:r>
              <a:rPr lang="en-US" b="1" dirty="0" smtClean="0"/>
              <a:t>Basal epithelial cells</a:t>
            </a:r>
            <a:r>
              <a:rPr lang="en-US" dirty="0" smtClean="0"/>
              <a:t>: dynamic stem cells that divide every 7–10 days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5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Taste Sensations</a:t>
            </a:r>
            <a:endParaRPr lang="en-US" dirty="0"/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five basic taste sensations</a:t>
            </a:r>
          </a:p>
          <a:p>
            <a:pPr marL="893763" lvl="1" indent="-436563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Sweet</a:t>
            </a:r>
            <a:r>
              <a:rPr lang="en-US" dirty="0" smtClean="0"/>
              <a:t>—sugars, saccharin, alcohol, some </a:t>
            </a:r>
            <a:br>
              <a:rPr lang="en-US" dirty="0" smtClean="0"/>
            </a:br>
            <a:r>
              <a:rPr lang="en-US" dirty="0" smtClean="0"/>
              <a:t> amino acids, some lead salts</a:t>
            </a:r>
          </a:p>
          <a:p>
            <a:pPr marL="893763" lvl="1" indent="-43656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 smtClean="0"/>
              <a:t>Sour</a:t>
            </a:r>
            <a:r>
              <a:rPr lang="en-US" dirty="0" smtClean="0"/>
              <a:t>—hydrogen ions in solution</a:t>
            </a:r>
          </a:p>
          <a:p>
            <a:pPr marL="893763" lvl="1" indent="-43656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 smtClean="0"/>
              <a:t>Salty</a:t>
            </a:r>
            <a:r>
              <a:rPr lang="en-US" dirty="0" smtClean="0"/>
              <a:t>—metal ions (inorganic salts); sodium </a:t>
            </a:r>
            <a:br>
              <a:rPr lang="en-US" dirty="0" smtClean="0"/>
            </a:br>
            <a:r>
              <a:rPr lang="en-US" dirty="0" smtClean="0"/>
              <a:t> chloride tastes saltiest</a:t>
            </a:r>
          </a:p>
          <a:p>
            <a:pPr marL="893763" lvl="1" indent="-43656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 smtClean="0"/>
              <a:t>Bitter</a:t>
            </a:r>
            <a:r>
              <a:rPr lang="en-US" dirty="0" smtClean="0"/>
              <a:t>—alkaloids such as quinine and nicotine,</a:t>
            </a:r>
            <a:br>
              <a:rPr lang="en-US" dirty="0" smtClean="0"/>
            </a:br>
            <a:r>
              <a:rPr lang="en-US" dirty="0" smtClean="0"/>
              <a:t> caffeine, and </a:t>
            </a:r>
            <a:r>
              <a:rPr lang="en-US" dirty="0" err="1" smtClean="0"/>
              <a:t>nonalkaloids</a:t>
            </a:r>
            <a:r>
              <a:rPr lang="en-US" dirty="0" smtClean="0"/>
              <a:t> such as aspirin</a:t>
            </a:r>
          </a:p>
          <a:p>
            <a:pPr marL="893763" lvl="1" indent="-436563"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 smtClean="0"/>
              <a:t>Umami</a:t>
            </a:r>
            <a:r>
              <a:rPr lang="en-US" dirty="0" smtClean="0"/>
              <a:t>—amino acids glutamate and aspartate; </a:t>
            </a:r>
            <a:br>
              <a:rPr lang="en-US" dirty="0" smtClean="0"/>
            </a:br>
            <a:r>
              <a:rPr lang="en-US" dirty="0" smtClean="0"/>
              <a:t> example: beef (meat) or cheese taste, and </a:t>
            </a:r>
            <a:br>
              <a:rPr lang="en-US" dirty="0" smtClean="0"/>
            </a:br>
            <a:r>
              <a:rPr lang="en-US" dirty="0" smtClean="0"/>
              <a:t> monosodium glutamate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Taste </a:t>
            </a:r>
            <a:r>
              <a:rPr lang="en-US" dirty="0" smtClean="0"/>
              <a:t>Sensations (cont.)</a:t>
            </a:r>
            <a:endParaRPr lang="en-US" dirty="0"/>
          </a:p>
        </p:txBody>
      </p:sp>
      <p:sp>
        <p:nvSpPr>
          <p:cNvPr id="39938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Possible sixth taste</a:t>
            </a:r>
          </a:p>
          <a:p>
            <a:pPr lvl="1"/>
            <a:r>
              <a:rPr lang="en-US" dirty="0" smtClean="0"/>
              <a:t>Growing evidence humans can taste long-chain fatty acids from lipids</a:t>
            </a:r>
          </a:p>
          <a:p>
            <a:pPr lvl="1"/>
            <a:r>
              <a:rPr lang="en-US" dirty="0" smtClean="0"/>
              <a:t>Perhaps explain liking of fatty foods</a:t>
            </a:r>
          </a:p>
          <a:p>
            <a:r>
              <a:rPr lang="en-US" dirty="0" smtClean="0"/>
              <a:t>Taste likes/dislikes have homeostatic value</a:t>
            </a:r>
          </a:p>
          <a:p>
            <a:pPr lvl="1"/>
            <a:r>
              <a:rPr lang="en-US" dirty="0" smtClean="0"/>
              <a:t>Guide intake of beneficial and potentially harmful substances</a:t>
            </a:r>
          </a:p>
          <a:p>
            <a:pPr lvl="1"/>
            <a:r>
              <a:rPr lang="en-US" dirty="0" smtClean="0"/>
              <a:t>Dislike for sourness and bitterness is a protective way of warning us if something is spoiled or poisonous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9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Taste</a:t>
            </a:r>
            <a:endParaRPr lang="en-US" dirty="0"/>
          </a:p>
        </p:txBody>
      </p:sp>
      <p:sp>
        <p:nvSpPr>
          <p:cNvPr id="4096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be able to taste a chemical, it must:</a:t>
            </a:r>
          </a:p>
          <a:p>
            <a:pPr lvl="1"/>
            <a:r>
              <a:rPr lang="en-US" smtClean="0"/>
              <a:t>Be dissolved in saliva</a:t>
            </a:r>
          </a:p>
          <a:p>
            <a:pPr lvl="1"/>
            <a:r>
              <a:rPr lang="en-US" smtClean="0"/>
              <a:t>Diffuse into taste pore</a:t>
            </a:r>
          </a:p>
          <a:p>
            <a:pPr lvl="1"/>
            <a:r>
              <a:rPr lang="en-US" smtClean="0"/>
              <a:t>Contact gustatory hairs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5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Gustatory Pathway</a:t>
            </a:r>
            <a:endParaRPr lang="en-US"/>
          </a:p>
        </p:txBody>
      </p:sp>
      <p:sp>
        <p:nvSpPr>
          <p:cNvPr id="440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cranial nerve pairs carry taste impulses from tongue to brain:</a:t>
            </a:r>
          </a:p>
          <a:p>
            <a:pPr lvl="1"/>
            <a:r>
              <a:rPr lang="en-US" b="1" dirty="0" smtClean="0"/>
              <a:t>Facial nerve</a:t>
            </a:r>
            <a:r>
              <a:rPr lang="en-US" dirty="0" smtClean="0"/>
              <a:t> (VII) carries impulses from anterior two-thirds of tongue</a:t>
            </a:r>
          </a:p>
          <a:p>
            <a:pPr lvl="1"/>
            <a:r>
              <a:rPr lang="en-US" b="1" dirty="0" smtClean="0"/>
              <a:t>Glossopharyngeal</a:t>
            </a:r>
            <a:r>
              <a:rPr lang="en-US" dirty="0" smtClean="0"/>
              <a:t> (X) carries impulses from posterior one-third and pharynx</a:t>
            </a:r>
          </a:p>
          <a:p>
            <a:pPr lvl="1"/>
            <a:r>
              <a:rPr lang="en-US" b="1" dirty="0" err="1" smtClean="0"/>
              <a:t>Vagus</a:t>
            </a:r>
            <a:r>
              <a:rPr lang="en-US" b="1" dirty="0" smtClean="0"/>
              <a:t> nerve </a:t>
            </a:r>
            <a:r>
              <a:rPr lang="en-US" dirty="0" smtClean="0"/>
              <a:t>transmits from epiglottis and lower pharynx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5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Gustatory Pathway (cont.)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roles of taste involve:</a:t>
            </a:r>
          </a:p>
          <a:p>
            <a:pPr lvl="1"/>
            <a:r>
              <a:rPr lang="en-US" dirty="0" smtClean="0"/>
              <a:t>Triggering reflexes involved in digestion, such as:</a:t>
            </a:r>
          </a:p>
          <a:p>
            <a:pPr lvl="2"/>
            <a:r>
              <a:rPr lang="en-US" dirty="0" smtClean="0"/>
              <a:t>Increased secretion of saliva into mouth</a:t>
            </a:r>
          </a:p>
          <a:p>
            <a:pPr lvl="2"/>
            <a:r>
              <a:rPr lang="en-US" dirty="0" smtClean="0"/>
              <a:t>Increased secretion of gastric juice into stomach</a:t>
            </a:r>
          </a:p>
          <a:p>
            <a:pPr lvl="1"/>
            <a:r>
              <a:rPr lang="en-US" dirty="0" smtClean="0"/>
              <a:t>May initiate protective reactions, such as:</a:t>
            </a:r>
          </a:p>
          <a:p>
            <a:pPr lvl="2"/>
            <a:r>
              <a:rPr lang="en-US" dirty="0" smtClean="0"/>
              <a:t>Gagging</a:t>
            </a:r>
          </a:p>
          <a:p>
            <a:pPr lvl="2"/>
            <a:r>
              <a:rPr lang="en-US" dirty="0" smtClean="0"/>
              <a:t>Reflexive vomiting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Influence of Other Sensations on Taste</a:t>
            </a:r>
            <a:endParaRPr lang="en-US" dirty="0"/>
          </a:p>
        </p:txBody>
      </p:sp>
      <p:sp>
        <p:nvSpPr>
          <p:cNvPr id="4710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Taste is 80% smell</a:t>
            </a:r>
          </a:p>
          <a:p>
            <a:pPr lvl="1"/>
            <a:r>
              <a:rPr lang="en-US" dirty="0" smtClean="0"/>
              <a:t>If nose is blocked, foods taste bland</a:t>
            </a:r>
          </a:p>
          <a:p>
            <a:r>
              <a:rPr lang="en-US" dirty="0" smtClean="0"/>
              <a:t>Mouth also contains </a:t>
            </a:r>
            <a:r>
              <a:rPr lang="en-US" dirty="0" err="1" smtClean="0"/>
              <a:t>thermoreceptors</a:t>
            </a:r>
            <a:r>
              <a:rPr lang="en-US" dirty="0" smtClean="0"/>
              <a:t>, mechanoreceptors, and </a:t>
            </a:r>
            <a:r>
              <a:rPr lang="en-US" dirty="0" err="1" smtClean="0"/>
              <a:t>nociceptors</a:t>
            </a:r>
            <a:endParaRPr lang="en-US" dirty="0" smtClean="0"/>
          </a:p>
          <a:p>
            <a:pPr lvl="1"/>
            <a:r>
              <a:rPr lang="en-US" dirty="0" smtClean="0"/>
              <a:t>Temperature and texture enhance or detract from taste</a:t>
            </a:r>
          </a:p>
          <a:p>
            <a:pPr lvl="1"/>
            <a:r>
              <a:rPr lang="en-US" dirty="0" smtClean="0"/>
              <a:t>Spicy hot foods can excite pain receptors in mouth, which some people experience as pleasure</a:t>
            </a:r>
          </a:p>
          <a:p>
            <a:pPr lvl="2"/>
            <a:r>
              <a:rPr lang="en-US" dirty="0" smtClean="0"/>
              <a:t>Example: hot chili peppers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1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Part 3 – The Ear: Hearing and Balance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ear </a:t>
            </a:r>
            <a:r>
              <a:rPr lang="en-US" dirty="0" smtClean="0"/>
              <a:t>has three </a:t>
            </a:r>
            <a:r>
              <a:rPr lang="en-US" dirty="0"/>
              <a:t>major areas:</a:t>
            </a:r>
          </a:p>
          <a:p>
            <a:pPr lvl="1"/>
            <a:r>
              <a:rPr lang="en-US" b="1" dirty="0"/>
              <a:t>External</a:t>
            </a:r>
            <a:r>
              <a:rPr lang="en-US" dirty="0"/>
              <a:t> (</a:t>
            </a:r>
            <a:r>
              <a:rPr lang="en-US" b="1" dirty="0"/>
              <a:t>outer</a:t>
            </a:r>
            <a:r>
              <a:rPr lang="en-US" dirty="0"/>
              <a:t>) </a:t>
            </a:r>
            <a:r>
              <a:rPr lang="en-US" b="1" dirty="0"/>
              <a:t>ear</a:t>
            </a:r>
            <a:r>
              <a:rPr lang="en-US" dirty="0"/>
              <a:t>: hearing only</a:t>
            </a:r>
          </a:p>
          <a:p>
            <a:pPr lvl="1"/>
            <a:r>
              <a:rPr lang="en-US" b="1" dirty="0"/>
              <a:t>Middle ear </a:t>
            </a:r>
            <a:r>
              <a:rPr lang="en-US" dirty="0"/>
              <a:t>(tympanic cavity): hearing only</a:t>
            </a:r>
          </a:p>
          <a:p>
            <a:pPr lvl="1"/>
            <a:r>
              <a:rPr lang="en-US" b="1" dirty="0"/>
              <a:t>Internal</a:t>
            </a:r>
            <a:r>
              <a:rPr lang="en-US" dirty="0"/>
              <a:t> (</a:t>
            </a:r>
            <a:r>
              <a:rPr lang="en-US" b="1" dirty="0"/>
              <a:t>inner</a:t>
            </a:r>
            <a:r>
              <a:rPr lang="en-US" dirty="0"/>
              <a:t>) </a:t>
            </a:r>
            <a:r>
              <a:rPr lang="en-US" b="1" dirty="0"/>
              <a:t>ear</a:t>
            </a:r>
            <a:r>
              <a:rPr lang="en-US" dirty="0"/>
              <a:t>: hearing and equilibrium</a:t>
            </a:r>
          </a:p>
          <a:p>
            <a:r>
              <a:rPr lang="en-US" dirty="0"/>
              <a:t>Receptors for hearing and balance respond to separate stimuli and are activated </a:t>
            </a:r>
            <a:r>
              <a:rPr lang="en-US" dirty="0" smtClean="0"/>
              <a:t>independently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75932"/>
            <a:ext cx="91440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15.7 Structure of the 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Chemical Senses: Smell and Taste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Smell (olfaction) and taste (gustation): complementary senses that let us know whether a substance should be savored or avoided</a:t>
            </a:r>
          </a:p>
          <a:p>
            <a:r>
              <a:rPr lang="en-US" b="1" dirty="0" smtClean="0"/>
              <a:t>Chemoreceptors</a:t>
            </a:r>
            <a:r>
              <a:rPr lang="en-US" dirty="0" smtClean="0"/>
              <a:t> are used by these systems</a:t>
            </a:r>
          </a:p>
          <a:p>
            <a:pPr lvl="1"/>
            <a:r>
              <a:rPr lang="en-US" dirty="0" smtClean="0"/>
              <a:t>Chemicals must be dissolved in aqueous solution to be picked up by chemoreceptors</a:t>
            </a:r>
          </a:p>
          <a:p>
            <a:pPr lvl="2"/>
            <a:r>
              <a:rPr lang="en-US" dirty="0" smtClean="0"/>
              <a:t>Smell receptors are excited by chemicals dissolved in nasal fluids</a:t>
            </a:r>
          </a:p>
          <a:p>
            <a:pPr lvl="2"/>
            <a:r>
              <a:rPr lang="en-US" dirty="0" smtClean="0"/>
              <a:t>Taste receptors respond to chemicals dissolved in saliva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External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Ear</a:t>
            </a:r>
            <a:endParaRPr lang="en-US" dirty="0"/>
          </a:p>
        </p:txBody>
      </p:sp>
      <p:sp>
        <p:nvSpPr>
          <p:cNvPr id="5017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external</a:t>
            </a:r>
            <a:r>
              <a:rPr lang="en-US" dirty="0" smtClean="0"/>
              <a:t> (</a:t>
            </a:r>
            <a:r>
              <a:rPr lang="en-US" b="1" dirty="0" smtClean="0"/>
              <a:t>outer</a:t>
            </a:r>
            <a:r>
              <a:rPr lang="en-US" dirty="0" smtClean="0"/>
              <a:t>) </a:t>
            </a:r>
            <a:r>
              <a:rPr lang="en-US" b="1" dirty="0" smtClean="0"/>
              <a:t>ear</a:t>
            </a:r>
            <a:r>
              <a:rPr lang="en-US" dirty="0" smtClean="0"/>
              <a:t> consists of two parts:</a:t>
            </a:r>
          </a:p>
          <a:p>
            <a:pPr lvl="1"/>
            <a:r>
              <a:rPr lang="en-US" b="1" dirty="0" smtClean="0"/>
              <a:t>Auricle</a:t>
            </a:r>
            <a:r>
              <a:rPr lang="en-US" dirty="0" smtClean="0"/>
              <a:t> (pinna): shell-shaped structure surrounding ear canal that functions to funnel sound waves into auditory canal</a:t>
            </a:r>
          </a:p>
          <a:p>
            <a:pPr lvl="2"/>
            <a:r>
              <a:rPr lang="en-US" b="1" dirty="0" smtClean="0"/>
              <a:t>Helix</a:t>
            </a:r>
            <a:r>
              <a:rPr lang="en-US" dirty="0" smtClean="0"/>
              <a:t>: cartilaginous rim</a:t>
            </a:r>
          </a:p>
          <a:p>
            <a:pPr lvl="2"/>
            <a:r>
              <a:rPr lang="en-US" b="1" dirty="0" smtClean="0"/>
              <a:t>Lobule</a:t>
            </a:r>
            <a:r>
              <a:rPr lang="en-US" dirty="0" smtClean="0"/>
              <a:t>: fleshy earlobe</a:t>
            </a:r>
          </a:p>
          <a:p>
            <a:pPr lvl="1"/>
            <a:r>
              <a:rPr lang="en-US" b="1" dirty="0" smtClean="0"/>
              <a:t>External acoustic meatus </a:t>
            </a:r>
            <a:r>
              <a:rPr lang="en-US" dirty="0" smtClean="0"/>
              <a:t>(auditory canal)</a:t>
            </a:r>
          </a:p>
          <a:p>
            <a:pPr lvl="2"/>
            <a:r>
              <a:rPr lang="en-US" dirty="0" smtClean="0"/>
              <a:t>Short, curved tube lined with skin bearing hairs, sebaceous glands, and </a:t>
            </a:r>
            <a:r>
              <a:rPr lang="en-US" dirty="0" err="1" smtClean="0"/>
              <a:t>ceruminous</a:t>
            </a:r>
            <a:r>
              <a:rPr lang="en-US" dirty="0" smtClean="0"/>
              <a:t> (earwax) glands</a:t>
            </a:r>
          </a:p>
          <a:p>
            <a:pPr lvl="2"/>
            <a:r>
              <a:rPr lang="en-US" dirty="0" smtClean="0"/>
              <a:t>Transmits sound waves to eardrum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2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smtClean="0"/>
              <a:t>Ear (cont.)</a:t>
            </a:r>
            <a:endParaRPr lang="en-US" dirty="0"/>
          </a:p>
        </p:txBody>
      </p:sp>
      <p:sp>
        <p:nvSpPr>
          <p:cNvPr id="5120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Tympanic membrane </a:t>
            </a:r>
            <a:r>
              <a:rPr lang="en-US" dirty="0" smtClean="0"/>
              <a:t>(</a:t>
            </a:r>
            <a:r>
              <a:rPr lang="en-US" i="1" dirty="0" smtClean="0"/>
              <a:t>eardrum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Boundary between external and middle ears</a:t>
            </a:r>
          </a:p>
          <a:p>
            <a:pPr lvl="1"/>
            <a:r>
              <a:rPr lang="en-US" dirty="0" smtClean="0"/>
              <a:t>Thin, translucent connective tissue membrane</a:t>
            </a:r>
          </a:p>
          <a:p>
            <a:pPr lvl="1"/>
            <a:r>
              <a:rPr lang="en-US" dirty="0" smtClean="0"/>
              <a:t>Vibrates in response to sound</a:t>
            </a:r>
          </a:p>
          <a:p>
            <a:pPr lvl="1"/>
            <a:r>
              <a:rPr lang="en-US" dirty="0" smtClean="0"/>
              <a:t>Transfers sound energy to bones of middle ear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9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75488"/>
            <a:ext cx="8546592" cy="59070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200" y="33222"/>
            <a:ext cx="5844576" cy="88453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15.24a </a:t>
            </a:r>
            <a:r>
              <a:rPr lang="en-US" sz="2000" dirty="0"/>
              <a:t>Structure of the 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26894" y="2131219"/>
            <a:ext cx="997744" cy="145256"/>
          </a:xfrm>
          <a:custGeom>
            <a:avLst/>
            <a:gdLst>
              <a:gd name="connsiteX0" fmla="*/ 0 w 997744"/>
              <a:gd name="connsiteY0" fmla="*/ 145256 h 145256"/>
              <a:gd name="connsiteX1" fmla="*/ 0 w 997744"/>
              <a:gd name="connsiteY1" fmla="*/ 0 h 145256"/>
              <a:gd name="connsiteX2" fmla="*/ 997744 w 997744"/>
              <a:gd name="connsiteY2" fmla="*/ 0 h 145256"/>
              <a:gd name="connsiteX3" fmla="*/ 997744 w 997744"/>
              <a:gd name="connsiteY3" fmla="*/ 140494 h 14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744" h="145256">
                <a:moveTo>
                  <a:pt x="0" y="145256"/>
                </a:moveTo>
                <a:lnTo>
                  <a:pt x="0" y="0"/>
                </a:lnTo>
                <a:lnTo>
                  <a:pt x="997744" y="0"/>
                </a:lnTo>
                <a:lnTo>
                  <a:pt x="997744" y="14049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665119" y="2133600"/>
            <a:ext cx="2005012" cy="142875"/>
          </a:xfrm>
          <a:custGeom>
            <a:avLst/>
            <a:gdLst>
              <a:gd name="connsiteX0" fmla="*/ 0 w 2005012"/>
              <a:gd name="connsiteY0" fmla="*/ 142875 h 142875"/>
              <a:gd name="connsiteX1" fmla="*/ 0 w 2005012"/>
              <a:gd name="connsiteY1" fmla="*/ 0 h 142875"/>
              <a:gd name="connsiteX2" fmla="*/ 2005012 w 2005012"/>
              <a:gd name="connsiteY2" fmla="*/ 0 h 142875"/>
              <a:gd name="connsiteX3" fmla="*/ 2005012 w 2005012"/>
              <a:gd name="connsiteY3" fmla="*/ 13335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012" h="142875">
                <a:moveTo>
                  <a:pt x="0" y="142875"/>
                </a:moveTo>
                <a:lnTo>
                  <a:pt x="0" y="0"/>
                </a:lnTo>
                <a:lnTo>
                  <a:pt x="2005012" y="0"/>
                </a:lnTo>
                <a:lnTo>
                  <a:pt x="2005012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655719" y="1933575"/>
            <a:ext cx="0" cy="204788"/>
          </a:xfrm>
          <a:custGeom>
            <a:avLst/>
            <a:gdLst>
              <a:gd name="connsiteX0" fmla="*/ 0 w 0"/>
              <a:gd name="connsiteY0" fmla="*/ 204788 h 204788"/>
              <a:gd name="connsiteX1" fmla="*/ 0 w 0"/>
              <a:gd name="connsiteY1" fmla="*/ 0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4788">
                <a:moveTo>
                  <a:pt x="0" y="204788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131719" y="1907381"/>
            <a:ext cx="0" cy="226219"/>
          </a:xfrm>
          <a:custGeom>
            <a:avLst/>
            <a:gdLst>
              <a:gd name="connsiteX0" fmla="*/ 0 w 0"/>
              <a:gd name="connsiteY0" fmla="*/ 226219 h 226219"/>
              <a:gd name="connsiteX1" fmla="*/ 0 w 0"/>
              <a:gd name="connsiteY1" fmla="*/ 0 h 2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6219">
                <a:moveTo>
                  <a:pt x="0" y="226219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414713" y="1557338"/>
            <a:ext cx="831056" cy="571500"/>
          </a:xfrm>
          <a:custGeom>
            <a:avLst/>
            <a:gdLst>
              <a:gd name="connsiteX0" fmla="*/ 0 w 831056"/>
              <a:gd name="connsiteY0" fmla="*/ 571500 h 571500"/>
              <a:gd name="connsiteX1" fmla="*/ 500062 w 831056"/>
              <a:gd name="connsiteY1" fmla="*/ 0 h 571500"/>
              <a:gd name="connsiteX2" fmla="*/ 831056 w 831056"/>
              <a:gd name="connsiteY2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056" h="571500">
                <a:moveTo>
                  <a:pt x="0" y="571500"/>
                </a:moveTo>
                <a:lnTo>
                  <a:pt x="500062" y="0"/>
                </a:lnTo>
                <a:lnTo>
                  <a:pt x="831056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95438" y="2133600"/>
            <a:ext cx="3988594" cy="133350"/>
          </a:xfrm>
          <a:custGeom>
            <a:avLst/>
            <a:gdLst>
              <a:gd name="connsiteX0" fmla="*/ 0 w 3971925"/>
              <a:gd name="connsiteY0" fmla="*/ 133350 h 133350"/>
              <a:gd name="connsiteX1" fmla="*/ 0 w 3971925"/>
              <a:gd name="connsiteY1" fmla="*/ 0 h 133350"/>
              <a:gd name="connsiteX2" fmla="*/ 3971925 w 3971925"/>
              <a:gd name="connsiteY2" fmla="*/ 0 h 133350"/>
              <a:gd name="connsiteX3" fmla="*/ 3971925 w 3971925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133350">
                <a:moveTo>
                  <a:pt x="0" y="133350"/>
                </a:moveTo>
                <a:lnTo>
                  <a:pt x="0" y="0"/>
                </a:lnTo>
                <a:lnTo>
                  <a:pt x="3971925" y="0"/>
                </a:lnTo>
                <a:lnTo>
                  <a:pt x="3971925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04913" y="2476500"/>
            <a:ext cx="919162" cy="0"/>
          </a:xfrm>
          <a:custGeom>
            <a:avLst/>
            <a:gdLst>
              <a:gd name="connsiteX0" fmla="*/ 0 w 919162"/>
              <a:gd name="connsiteY0" fmla="*/ 0 h 0"/>
              <a:gd name="connsiteX1" fmla="*/ 919162 w 9191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9162">
                <a:moveTo>
                  <a:pt x="0" y="0"/>
                </a:moveTo>
                <a:lnTo>
                  <a:pt x="919162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55675" y="3629025"/>
            <a:ext cx="847725" cy="3175"/>
          </a:xfrm>
          <a:custGeom>
            <a:avLst/>
            <a:gdLst>
              <a:gd name="connsiteX0" fmla="*/ 0 w 847725"/>
              <a:gd name="connsiteY0" fmla="*/ 0 h 3175"/>
              <a:gd name="connsiteX1" fmla="*/ 844550 w 847725"/>
              <a:gd name="connsiteY1" fmla="*/ 0 h 3175"/>
              <a:gd name="connsiteX2" fmla="*/ 847725 w 847725"/>
              <a:gd name="connsiteY2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725" h="3175">
                <a:moveTo>
                  <a:pt x="0" y="0"/>
                </a:moveTo>
                <a:lnTo>
                  <a:pt x="844550" y="0"/>
                </a:lnTo>
                <a:lnTo>
                  <a:pt x="847725" y="3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174750" y="5111750"/>
            <a:ext cx="1289050" cy="0"/>
          </a:xfrm>
          <a:custGeom>
            <a:avLst/>
            <a:gdLst>
              <a:gd name="connsiteX0" fmla="*/ 0 w 1289050"/>
              <a:gd name="connsiteY0" fmla="*/ 0 h 0"/>
              <a:gd name="connsiteX1" fmla="*/ 1289050 w 1289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89050">
                <a:moveTo>
                  <a:pt x="0" y="0"/>
                </a:moveTo>
                <a:lnTo>
                  <a:pt x="12890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81475" y="4073525"/>
            <a:ext cx="0" cy="1057275"/>
          </a:xfrm>
          <a:custGeom>
            <a:avLst/>
            <a:gdLst>
              <a:gd name="connsiteX0" fmla="*/ 0 w 0"/>
              <a:gd name="connsiteY0" fmla="*/ 0 h 1057275"/>
              <a:gd name="connsiteX1" fmla="*/ 0 w 0"/>
              <a:gd name="connsiteY1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57275">
                <a:moveTo>
                  <a:pt x="0" y="0"/>
                </a:moveTo>
                <a:lnTo>
                  <a:pt x="0" y="10572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772150" y="3876675"/>
            <a:ext cx="0" cy="1685925"/>
          </a:xfrm>
          <a:custGeom>
            <a:avLst/>
            <a:gdLst>
              <a:gd name="connsiteX0" fmla="*/ 0 w 0"/>
              <a:gd name="connsiteY0" fmla="*/ 0 h 1685925"/>
              <a:gd name="connsiteX1" fmla="*/ 0 w 0"/>
              <a:gd name="connsiteY1" fmla="*/ 16859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85925">
                <a:moveTo>
                  <a:pt x="0" y="0"/>
                </a:moveTo>
                <a:lnTo>
                  <a:pt x="0" y="16859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524750" y="5153025"/>
            <a:ext cx="0" cy="409575"/>
          </a:xfrm>
          <a:custGeom>
            <a:avLst/>
            <a:gdLst>
              <a:gd name="connsiteX0" fmla="*/ 0 w 0"/>
              <a:gd name="connsiteY0" fmla="*/ 0 h 409575"/>
              <a:gd name="connsiteX1" fmla="*/ 0 w 0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9575">
                <a:moveTo>
                  <a:pt x="0" y="0"/>
                </a:moveTo>
                <a:lnTo>
                  <a:pt x="0" y="409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5072" y="1389787"/>
            <a:ext cx="129291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External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00860" y="1347872"/>
            <a:ext cx="1714508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Internal ear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(labyrinth)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0246" y="1347472"/>
            <a:ext cx="1042978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Middle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>ear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364" y="2281719"/>
            <a:ext cx="98616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Auricle</a:t>
            </a:r>
          </a:p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(pinna)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629" y="3558540"/>
            <a:ext cx="7505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Helix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4677" y="5111749"/>
            <a:ext cx="1143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External</a:t>
            </a:r>
          </a:p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acoustic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meatus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673" y="5511800"/>
            <a:ext cx="1378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9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Tympanic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15201" y="5504603"/>
            <a:ext cx="23118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Phar</a:t>
            </a:r>
            <a:r>
              <a:rPr lang="en-US" sz="1846" b="1" spc="1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yngotympanic</a:t>
            </a:r>
            <a:endParaRPr lang="en-US" sz="1846" b="1" spc="1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(auditory) tube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363" y="5044071"/>
            <a:ext cx="95891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4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Lobule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8538" y="6152566"/>
            <a:ext cx="3813544" cy="240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2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The three regions of the ear</a:t>
            </a:r>
          </a:p>
        </p:txBody>
      </p:sp>
    </p:spTree>
    <p:extLst>
      <p:ext uri="{BB962C8B-B14F-4D97-AF65-F5344CB8AC3E}">
        <p14:creationId xmlns:p14="http://schemas.microsoft.com/office/powerpoint/2010/main" val="248733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Ear (Tympanic Cavity)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66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 (Tympanic Cavity) </a:t>
            </a:r>
            <a:endParaRPr lang="en-US" dirty="0"/>
          </a:p>
        </p:txBody>
      </p:sp>
      <p:sp>
        <p:nvSpPr>
          <p:cNvPr id="53251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small, air-filled, mucosa-lined cavity in temporal bone</a:t>
            </a:r>
          </a:p>
          <a:p>
            <a:pPr lvl="1"/>
            <a:r>
              <a:rPr lang="en-US" dirty="0" smtClean="0"/>
              <a:t>Flanked laterally by eardrum and medially by bony wall containing </a:t>
            </a:r>
            <a:r>
              <a:rPr lang="en-US" b="1" dirty="0" smtClean="0"/>
              <a:t>oval</a:t>
            </a:r>
            <a:r>
              <a:rPr lang="en-US" dirty="0" smtClean="0"/>
              <a:t> and </a:t>
            </a:r>
            <a:r>
              <a:rPr lang="en-US" b="1" dirty="0" smtClean="0"/>
              <a:t>round </a:t>
            </a:r>
            <a:r>
              <a:rPr lang="en-US" dirty="0" smtClean="0"/>
              <a:t>membranous windows</a:t>
            </a:r>
          </a:p>
          <a:p>
            <a:r>
              <a:rPr lang="en-US" b="1" dirty="0" err="1" smtClean="0"/>
              <a:t>Epitympanic</a:t>
            </a:r>
            <a:r>
              <a:rPr lang="en-US" b="1" dirty="0" smtClean="0"/>
              <a:t> recess</a:t>
            </a:r>
            <a:r>
              <a:rPr lang="en-US" dirty="0" smtClean="0"/>
              <a:t>: superior portion of middle ear (roof of cavity)</a:t>
            </a:r>
          </a:p>
          <a:p>
            <a:r>
              <a:rPr lang="en-US" b="1" dirty="0" smtClean="0"/>
              <a:t>Mastoid </a:t>
            </a:r>
            <a:r>
              <a:rPr lang="en-US" b="1" dirty="0" err="1" smtClean="0"/>
              <a:t>antrum</a:t>
            </a:r>
            <a:r>
              <a:rPr lang="en-US" dirty="0"/>
              <a:t>:</a:t>
            </a:r>
            <a:r>
              <a:rPr lang="en-US" dirty="0" smtClean="0"/>
              <a:t> canal for communication with mastoid air cells in mastoid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858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60120"/>
            <a:ext cx="8546592" cy="49377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19513" y="-3119"/>
            <a:ext cx="5011982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15.24b </a:t>
            </a:r>
            <a:r>
              <a:rPr lang="en-US" sz="2400" dirty="0"/>
              <a:t>Structure of the 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409700" y="1085850"/>
            <a:ext cx="2520950" cy="1822450"/>
          </a:xfrm>
          <a:custGeom>
            <a:avLst/>
            <a:gdLst>
              <a:gd name="connsiteX0" fmla="*/ 0 w 2520950"/>
              <a:gd name="connsiteY0" fmla="*/ 0 h 1822450"/>
              <a:gd name="connsiteX1" fmla="*/ 1104900 w 2520950"/>
              <a:gd name="connsiteY1" fmla="*/ 0 h 1822450"/>
              <a:gd name="connsiteX2" fmla="*/ 2520950 w 2520950"/>
              <a:gd name="connsiteY2" fmla="*/ 182245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0950" h="1822450">
                <a:moveTo>
                  <a:pt x="0" y="0"/>
                </a:moveTo>
                <a:lnTo>
                  <a:pt x="1104900" y="0"/>
                </a:lnTo>
                <a:lnTo>
                  <a:pt x="2520950" y="1822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10150" y="1549400"/>
            <a:ext cx="2209800" cy="0"/>
          </a:xfrm>
          <a:custGeom>
            <a:avLst/>
            <a:gdLst>
              <a:gd name="connsiteX0" fmla="*/ 0 w 2209800"/>
              <a:gd name="connsiteY0" fmla="*/ 0 h 0"/>
              <a:gd name="connsiteX1" fmla="*/ 2209800 w 2209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0980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11700" y="1549400"/>
            <a:ext cx="996950" cy="323850"/>
          </a:xfrm>
          <a:custGeom>
            <a:avLst/>
            <a:gdLst>
              <a:gd name="connsiteX0" fmla="*/ 0 w 996950"/>
              <a:gd name="connsiteY0" fmla="*/ 323850 h 323850"/>
              <a:gd name="connsiteX1" fmla="*/ 996950 w 996950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6950" h="323850">
                <a:moveTo>
                  <a:pt x="0" y="323850"/>
                </a:moveTo>
                <a:lnTo>
                  <a:pt x="9969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20887" y="1600200"/>
            <a:ext cx="1047750" cy="571500"/>
          </a:xfrm>
          <a:custGeom>
            <a:avLst/>
            <a:gdLst>
              <a:gd name="connsiteX0" fmla="*/ 0 w 1047750"/>
              <a:gd name="connsiteY0" fmla="*/ 0 h 571500"/>
              <a:gd name="connsiteX1" fmla="*/ 361950 w 1047750"/>
              <a:gd name="connsiteY1" fmla="*/ 0 h 571500"/>
              <a:gd name="connsiteX2" fmla="*/ 1047750 w 1047750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0" h="571500">
                <a:moveTo>
                  <a:pt x="0" y="0"/>
                </a:moveTo>
                <a:lnTo>
                  <a:pt x="361950" y="0"/>
                </a:lnTo>
                <a:lnTo>
                  <a:pt x="1047750" y="5715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66900" y="2305050"/>
            <a:ext cx="812800" cy="12700"/>
          </a:xfrm>
          <a:custGeom>
            <a:avLst/>
            <a:gdLst>
              <a:gd name="connsiteX0" fmla="*/ 0 w 812800"/>
              <a:gd name="connsiteY0" fmla="*/ 0 h 12700"/>
              <a:gd name="connsiteX1" fmla="*/ 438150 w 812800"/>
              <a:gd name="connsiteY1" fmla="*/ 6350 h 12700"/>
              <a:gd name="connsiteX2" fmla="*/ 812800 w 812800"/>
              <a:gd name="connsiteY2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12700">
                <a:moveTo>
                  <a:pt x="0" y="0"/>
                </a:moveTo>
                <a:lnTo>
                  <a:pt x="438150" y="6350"/>
                </a:lnTo>
                <a:lnTo>
                  <a:pt x="812800" y="127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752600" y="2747963"/>
            <a:ext cx="1193800" cy="76200"/>
          </a:xfrm>
          <a:custGeom>
            <a:avLst/>
            <a:gdLst>
              <a:gd name="connsiteX0" fmla="*/ 0 w 1193800"/>
              <a:gd name="connsiteY0" fmla="*/ 76200 h 76200"/>
              <a:gd name="connsiteX1" fmla="*/ 292100 w 1193800"/>
              <a:gd name="connsiteY1" fmla="*/ 63500 h 76200"/>
              <a:gd name="connsiteX2" fmla="*/ 1193800 w 1193800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800" h="76200">
                <a:moveTo>
                  <a:pt x="0" y="76200"/>
                </a:moveTo>
                <a:lnTo>
                  <a:pt x="292100" y="63500"/>
                </a:lnTo>
                <a:lnTo>
                  <a:pt x="11938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89450" y="2228850"/>
            <a:ext cx="2749550" cy="546100"/>
          </a:xfrm>
          <a:custGeom>
            <a:avLst/>
            <a:gdLst>
              <a:gd name="connsiteX0" fmla="*/ 0 w 2749550"/>
              <a:gd name="connsiteY0" fmla="*/ 546100 h 546100"/>
              <a:gd name="connsiteX1" fmla="*/ 1352550 w 2749550"/>
              <a:gd name="connsiteY1" fmla="*/ 0 h 546100"/>
              <a:gd name="connsiteX2" fmla="*/ 2749550 w 2749550"/>
              <a:gd name="connsiteY2" fmla="*/ 0 h 546100"/>
              <a:gd name="connsiteX3" fmla="*/ 2749550 w 2749550"/>
              <a:gd name="connsiteY3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9550" h="546100">
                <a:moveTo>
                  <a:pt x="0" y="546100"/>
                </a:moveTo>
                <a:lnTo>
                  <a:pt x="1352550" y="0"/>
                </a:lnTo>
                <a:lnTo>
                  <a:pt x="2749550" y="0"/>
                </a:lnTo>
                <a:lnTo>
                  <a:pt x="27495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38325" y="3071812"/>
            <a:ext cx="1881188" cy="257175"/>
          </a:xfrm>
          <a:custGeom>
            <a:avLst/>
            <a:gdLst>
              <a:gd name="connsiteX0" fmla="*/ 0 w 1881188"/>
              <a:gd name="connsiteY0" fmla="*/ 257175 h 257175"/>
              <a:gd name="connsiteX1" fmla="*/ 280988 w 1881188"/>
              <a:gd name="connsiteY1" fmla="*/ 257175 h 257175"/>
              <a:gd name="connsiteX2" fmla="*/ 1881188 w 1881188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188" h="257175">
                <a:moveTo>
                  <a:pt x="0" y="257175"/>
                </a:moveTo>
                <a:lnTo>
                  <a:pt x="280988" y="257175"/>
                </a:lnTo>
                <a:lnTo>
                  <a:pt x="188118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81100" y="3619500"/>
            <a:ext cx="1438275" cy="323850"/>
          </a:xfrm>
          <a:custGeom>
            <a:avLst/>
            <a:gdLst>
              <a:gd name="connsiteX0" fmla="*/ 0 w 1438275"/>
              <a:gd name="connsiteY0" fmla="*/ 323850 h 323850"/>
              <a:gd name="connsiteX1" fmla="*/ 942975 w 1438275"/>
              <a:gd name="connsiteY1" fmla="*/ 323850 h 323850"/>
              <a:gd name="connsiteX2" fmla="*/ 1438275 w 1438275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275" h="323850">
                <a:moveTo>
                  <a:pt x="0" y="323850"/>
                </a:moveTo>
                <a:lnTo>
                  <a:pt x="942975" y="323850"/>
                </a:lnTo>
                <a:lnTo>
                  <a:pt x="14382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600200" y="3643313"/>
            <a:ext cx="2452688" cy="885825"/>
          </a:xfrm>
          <a:custGeom>
            <a:avLst/>
            <a:gdLst>
              <a:gd name="connsiteX0" fmla="*/ 0 w 2452688"/>
              <a:gd name="connsiteY0" fmla="*/ 885825 h 885825"/>
              <a:gd name="connsiteX1" fmla="*/ 842963 w 2452688"/>
              <a:gd name="connsiteY1" fmla="*/ 885825 h 885825"/>
              <a:gd name="connsiteX2" fmla="*/ 2452688 w 2452688"/>
              <a:gd name="connsiteY2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688" h="885825">
                <a:moveTo>
                  <a:pt x="0" y="885825"/>
                </a:moveTo>
                <a:lnTo>
                  <a:pt x="842963" y="885825"/>
                </a:lnTo>
                <a:lnTo>
                  <a:pt x="245268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48375" y="2852739"/>
            <a:ext cx="1190625" cy="0"/>
          </a:xfrm>
          <a:custGeom>
            <a:avLst/>
            <a:gdLst>
              <a:gd name="connsiteX0" fmla="*/ 0 w 1190625"/>
              <a:gd name="connsiteY0" fmla="*/ 0 h 0"/>
              <a:gd name="connsiteX1" fmla="*/ 1190625 w 11906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>
                <a:moveTo>
                  <a:pt x="0" y="0"/>
                </a:moveTo>
                <a:lnTo>
                  <a:pt x="11906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86525" y="3290888"/>
            <a:ext cx="738188" cy="133350"/>
          </a:xfrm>
          <a:custGeom>
            <a:avLst/>
            <a:gdLst>
              <a:gd name="connsiteX0" fmla="*/ 0 w 738188"/>
              <a:gd name="connsiteY0" fmla="*/ 0 h 133350"/>
              <a:gd name="connsiteX1" fmla="*/ 528638 w 738188"/>
              <a:gd name="connsiteY1" fmla="*/ 133350 h 133350"/>
              <a:gd name="connsiteX2" fmla="*/ 738188 w 738188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88" h="133350">
                <a:moveTo>
                  <a:pt x="0" y="0"/>
                </a:moveTo>
                <a:lnTo>
                  <a:pt x="528638" y="133350"/>
                </a:lnTo>
                <a:lnTo>
                  <a:pt x="738188" y="133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276975" y="4100513"/>
            <a:ext cx="952500" cy="0"/>
          </a:xfrm>
          <a:custGeom>
            <a:avLst/>
            <a:gdLst>
              <a:gd name="connsiteX0" fmla="*/ 0 w 952500"/>
              <a:gd name="connsiteY0" fmla="*/ 0 h 0"/>
              <a:gd name="connsiteX1" fmla="*/ 0 w 952500"/>
              <a:gd name="connsiteY1" fmla="*/ 0 h 0"/>
              <a:gd name="connsiteX2" fmla="*/ 952500 w 9525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0">
                <a:moveTo>
                  <a:pt x="0" y="0"/>
                </a:moveTo>
                <a:lnTo>
                  <a:pt x="0" y="0"/>
                </a:lnTo>
                <a:lnTo>
                  <a:pt x="9525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265738" y="4591050"/>
            <a:ext cx="1957387" cy="785813"/>
          </a:xfrm>
          <a:custGeom>
            <a:avLst/>
            <a:gdLst>
              <a:gd name="connsiteX0" fmla="*/ 0 w 1957387"/>
              <a:gd name="connsiteY0" fmla="*/ 785813 h 785813"/>
              <a:gd name="connsiteX1" fmla="*/ 1466850 w 1957387"/>
              <a:gd name="connsiteY1" fmla="*/ 0 h 785813"/>
              <a:gd name="connsiteX2" fmla="*/ 1957387 w 1957387"/>
              <a:gd name="connsiteY2" fmla="*/ 0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7387" h="785813">
                <a:moveTo>
                  <a:pt x="0" y="785813"/>
                </a:moveTo>
                <a:lnTo>
                  <a:pt x="1466850" y="0"/>
                </a:lnTo>
                <a:lnTo>
                  <a:pt x="1957387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41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360" y="941070"/>
            <a:ext cx="15055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Oval window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(deep to stapes)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22" y="1445228"/>
            <a:ext cx="189507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Entrance to mastoid 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antrum</a:t>
            </a: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in the 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epitympanic</a:t>
            </a: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recess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615" y="2743200"/>
            <a:ext cx="8947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Auditory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ossicles</a:t>
            </a:r>
            <a:endParaRPr lang="en-US" sz="134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2053" y="2158984"/>
            <a:ext cx="9701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Malleus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(hammer)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23957" y="2676466"/>
            <a:ext cx="6944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Incus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(anvil)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886" y="3791667"/>
            <a:ext cx="1056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</a:t>
            </a:r>
            <a:r>
              <a:rPr lang="en-US" sz="1341" b="1" spc="2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ympanic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985" y="4434727"/>
            <a:ext cx="1410964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Round window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7768" y="3172251"/>
            <a:ext cx="84830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Stapes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(stirrup)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85879" y="1469930"/>
            <a:ext cx="122180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Semicircular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canals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87785" y="2134438"/>
            <a:ext cx="944618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89047" y="2762250"/>
            <a:ext cx="1011944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Vestibular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8743" y="3332162"/>
            <a:ext cx="923651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Cochlear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7467" y="4010863"/>
            <a:ext cx="856325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0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Cochlea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89857" y="4450197"/>
            <a:ext cx="17411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Pharyngotympanic</a:t>
            </a:r>
          </a:p>
          <a:p>
            <a:pPr eaLnBrk="1" fontAlgn="auto" hangingPunct="1">
              <a:lnSpc>
                <a:spcPts val="149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(auditory) tube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072" y="5693583"/>
            <a:ext cx="2361224" cy="224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9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4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Middle and </a:t>
            </a:r>
            <a:r>
              <a:rPr lang="en-US" sz="1341" spc="-1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internal ear</a:t>
            </a:r>
          </a:p>
        </p:txBody>
      </p:sp>
      <p:sp>
        <p:nvSpPr>
          <p:cNvPr id="12" name="Freeform 11"/>
          <p:cNvSpPr/>
          <p:nvPr/>
        </p:nvSpPr>
        <p:spPr>
          <a:xfrm>
            <a:off x="1149350" y="2171700"/>
            <a:ext cx="88900" cy="1466850"/>
          </a:xfrm>
          <a:custGeom>
            <a:avLst/>
            <a:gdLst>
              <a:gd name="connsiteX0" fmla="*/ 88900 w 88900"/>
              <a:gd name="connsiteY0" fmla="*/ 0 h 1466850"/>
              <a:gd name="connsiteX1" fmla="*/ 0 w 88900"/>
              <a:gd name="connsiteY1" fmla="*/ 0 h 1466850"/>
              <a:gd name="connsiteX2" fmla="*/ 0 w 88900"/>
              <a:gd name="connsiteY2" fmla="*/ 1466850 h 1466850"/>
              <a:gd name="connsiteX3" fmla="*/ 88900 w 88900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" h="1466850">
                <a:moveTo>
                  <a:pt x="88900" y="0"/>
                </a:moveTo>
                <a:lnTo>
                  <a:pt x="0" y="0"/>
                </a:lnTo>
                <a:lnTo>
                  <a:pt x="0" y="1466850"/>
                </a:lnTo>
                <a:lnTo>
                  <a:pt x="88900" y="14668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66800" y="2908300"/>
            <a:ext cx="82550" cy="0"/>
          </a:xfrm>
          <a:custGeom>
            <a:avLst/>
            <a:gdLst>
              <a:gd name="connsiteX0" fmla="*/ 0 w 82550"/>
              <a:gd name="connsiteY0" fmla="*/ 0 h 0"/>
              <a:gd name="connsiteX1" fmla="*/ 82550 w 825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Middle Ear (Tympanic Cavity)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5529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Pharyngotympanic</a:t>
            </a:r>
            <a:r>
              <a:rPr lang="en-US" dirty="0" smtClean="0"/>
              <a:t> (</a:t>
            </a:r>
            <a:r>
              <a:rPr lang="en-US" b="1" dirty="0" smtClean="0"/>
              <a:t>auditory</a:t>
            </a:r>
            <a:r>
              <a:rPr lang="en-US" dirty="0" smtClean="0"/>
              <a:t>) </a:t>
            </a:r>
            <a:r>
              <a:rPr lang="en-US" b="1" dirty="0" smtClean="0"/>
              <a:t>tube</a:t>
            </a:r>
            <a:r>
              <a:rPr lang="en-US" dirty="0" smtClean="0"/>
              <a:t>: connects middle ear to </a:t>
            </a:r>
            <a:r>
              <a:rPr lang="en-US" dirty="0" err="1" smtClean="0"/>
              <a:t>nasopharynx</a:t>
            </a:r>
            <a:endParaRPr lang="en-US" dirty="0" smtClean="0"/>
          </a:p>
          <a:p>
            <a:pPr lvl="1"/>
            <a:r>
              <a:rPr lang="en-US" dirty="0" smtClean="0"/>
              <a:t>Formerly called </a:t>
            </a:r>
            <a:r>
              <a:rPr lang="en-US" i="1" dirty="0" err="1" smtClean="0"/>
              <a:t>eustachian</a:t>
            </a:r>
            <a:r>
              <a:rPr lang="en-US" i="1" dirty="0" smtClean="0"/>
              <a:t> tube</a:t>
            </a:r>
          </a:p>
          <a:p>
            <a:pPr lvl="1"/>
            <a:r>
              <a:rPr lang="en-US" dirty="0" smtClean="0"/>
              <a:t>Usually flattened tube, but can be opened by yawning or swallowing to equalize pressure in middle ear cavity with external air pressure</a:t>
            </a:r>
          </a:p>
          <a:p>
            <a:pPr lvl="2"/>
            <a:r>
              <a:rPr lang="en-US" dirty="0" smtClean="0"/>
              <a:t>Tympanic membrane cannot vibrate efficiently if pressures on both sides are not equal</a:t>
            </a:r>
          </a:p>
          <a:p>
            <a:pPr lvl="3"/>
            <a:r>
              <a:rPr lang="en-US" dirty="0" smtClean="0"/>
              <a:t>Sounds are distorted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6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Middle Ear (Tympanic Cavity) (cont.)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0273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/>
              <a:t>Auditory </a:t>
            </a:r>
            <a:r>
              <a:rPr lang="en-US" sz="2400" b="1" dirty="0" err="1" smtClean="0"/>
              <a:t>ossicles</a:t>
            </a:r>
            <a:r>
              <a:rPr lang="en-US" sz="2400" dirty="0" smtClean="0"/>
              <a:t>: three small bones in tympanic cavity, named for their shape:</a:t>
            </a:r>
          </a:p>
          <a:p>
            <a:pPr lvl="2">
              <a:lnSpc>
                <a:spcPts val="3200"/>
              </a:lnSpc>
            </a:pPr>
            <a:r>
              <a:rPr lang="en-US" sz="1600" b="1" dirty="0" smtClean="0"/>
              <a:t>Malleus</a:t>
            </a:r>
            <a:r>
              <a:rPr lang="en-US" sz="1600" dirty="0" smtClean="0"/>
              <a:t>: the </a:t>
            </a:r>
            <a:r>
              <a:rPr lang="ja-JP" altLang="en-US" sz="1600" dirty="0" smtClean="0"/>
              <a:t>“</a:t>
            </a:r>
            <a:r>
              <a:rPr lang="en-US" altLang="ja-JP" sz="1600" dirty="0" smtClean="0"/>
              <a:t>hammer</a:t>
            </a:r>
            <a:r>
              <a:rPr lang="ja-JP" altLang="en-US" sz="1600" dirty="0" smtClean="0"/>
              <a:t>”</a:t>
            </a:r>
            <a:r>
              <a:rPr lang="en-US" altLang="ja-JP" sz="1600" dirty="0" smtClean="0"/>
              <a:t> is secured to eardrum</a:t>
            </a:r>
          </a:p>
          <a:p>
            <a:pPr lvl="2">
              <a:lnSpc>
                <a:spcPts val="3200"/>
              </a:lnSpc>
            </a:pPr>
            <a:r>
              <a:rPr lang="en-US" sz="1600" b="1" dirty="0" smtClean="0"/>
              <a:t>Incus</a:t>
            </a:r>
            <a:r>
              <a:rPr lang="en-US" sz="1600" dirty="0" smtClean="0"/>
              <a:t>: the </a:t>
            </a:r>
            <a:r>
              <a:rPr lang="ja-JP" altLang="en-US" sz="1600" dirty="0" smtClean="0"/>
              <a:t>“</a:t>
            </a:r>
            <a:r>
              <a:rPr lang="en-US" altLang="ja-JP" sz="1600" dirty="0" smtClean="0"/>
              <a:t>anvil</a:t>
            </a:r>
            <a:r>
              <a:rPr lang="ja-JP" altLang="en-US" sz="1600" dirty="0" smtClean="0"/>
              <a:t>”</a:t>
            </a:r>
            <a:endParaRPr lang="en-US" altLang="ja-JP" sz="1600" dirty="0" smtClean="0"/>
          </a:p>
          <a:p>
            <a:pPr lvl="2">
              <a:lnSpc>
                <a:spcPts val="3200"/>
              </a:lnSpc>
            </a:pPr>
            <a:r>
              <a:rPr lang="en-US" sz="1600" b="1" dirty="0" smtClean="0"/>
              <a:t>Stapes</a:t>
            </a:r>
            <a:r>
              <a:rPr lang="en-US" sz="1600" dirty="0" smtClean="0"/>
              <a:t>: the </a:t>
            </a:r>
            <a:r>
              <a:rPr lang="ja-JP" altLang="en-US" sz="1600" dirty="0" smtClean="0"/>
              <a:t>“</a:t>
            </a:r>
            <a:r>
              <a:rPr lang="en-US" altLang="ja-JP" sz="1600" dirty="0" smtClean="0"/>
              <a:t>stirrup</a:t>
            </a:r>
            <a:r>
              <a:rPr lang="ja-JP" altLang="en-US" sz="1600" dirty="0" smtClean="0"/>
              <a:t>”</a:t>
            </a:r>
            <a:r>
              <a:rPr lang="en-US" altLang="ja-JP" sz="1600" dirty="0" smtClean="0"/>
              <a:t> base fits into oval window</a:t>
            </a:r>
          </a:p>
          <a:p>
            <a:pPr lvl="1">
              <a:lnSpc>
                <a:spcPts val="3200"/>
              </a:lnSpc>
            </a:pPr>
            <a:r>
              <a:rPr lang="en-US" sz="1800" dirty="0" smtClean="0"/>
              <a:t>Synovial joints allow malleus to articulate with incus, which articulates with stapes</a:t>
            </a:r>
          </a:p>
          <a:p>
            <a:pPr lvl="1">
              <a:lnSpc>
                <a:spcPts val="3200"/>
              </a:lnSpc>
            </a:pPr>
            <a:r>
              <a:rPr lang="en-US" sz="1800" dirty="0" smtClean="0"/>
              <a:t>Suspended by ligaments;  transmit vibratory motion of eardrum to oval window</a:t>
            </a:r>
          </a:p>
          <a:p>
            <a:pPr lvl="1">
              <a:lnSpc>
                <a:spcPts val="3200"/>
              </a:lnSpc>
            </a:pPr>
            <a:r>
              <a:rPr lang="en-US" sz="1800" b="1" dirty="0" smtClean="0"/>
              <a:t>Tensor tympani </a:t>
            </a:r>
            <a:r>
              <a:rPr lang="en-US" sz="1800" dirty="0" smtClean="0"/>
              <a:t>and </a:t>
            </a:r>
            <a:r>
              <a:rPr lang="en-US" sz="1800" b="1" dirty="0" err="1" smtClean="0"/>
              <a:t>stapedius</a:t>
            </a:r>
            <a:r>
              <a:rPr lang="en-US" sz="1800" dirty="0" smtClean="0"/>
              <a:t> muscles contract reflexively in response to loud sounds to prevent damage to hearing receptors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32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207264"/>
            <a:ext cx="6242304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14888" y="119379"/>
            <a:ext cx="4181572" cy="11430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15.25 </a:t>
            </a:r>
            <a:r>
              <a:rPr lang="en-US" sz="1800" dirty="0"/>
              <a:t>The three auditory </a:t>
            </a:r>
            <a:r>
              <a:rPr lang="en-US" sz="1800" dirty="0" err="1"/>
              <a:t>ossicles</a:t>
            </a:r>
            <a:r>
              <a:rPr lang="en-US" sz="1800" dirty="0"/>
              <a:t> and </a:t>
            </a:r>
            <a:r>
              <a:rPr lang="en-US" sz="1800" dirty="0" smtClean="0"/>
              <a:t>associated skeletal </a:t>
            </a:r>
            <a:r>
              <a:rPr lang="en-US" sz="1800" dirty="0"/>
              <a:t>muscles.</a:t>
            </a:r>
          </a:p>
        </p:txBody>
      </p:sp>
      <p:sp>
        <p:nvSpPr>
          <p:cNvPr id="2" name="Freeform 1"/>
          <p:cNvSpPr/>
          <p:nvPr/>
        </p:nvSpPr>
        <p:spPr>
          <a:xfrm>
            <a:off x="4146550" y="1790700"/>
            <a:ext cx="1028700" cy="1066800"/>
          </a:xfrm>
          <a:custGeom>
            <a:avLst/>
            <a:gdLst>
              <a:gd name="connsiteX0" fmla="*/ 0 w 1028700"/>
              <a:gd name="connsiteY0" fmla="*/ 0 h 1066800"/>
              <a:gd name="connsiteX1" fmla="*/ 0 w 1028700"/>
              <a:gd name="connsiteY1" fmla="*/ 234950 h 1066800"/>
              <a:gd name="connsiteX2" fmla="*/ 1028700 w 1028700"/>
              <a:gd name="connsiteY2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066800">
                <a:moveTo>
                  <a:pt x="0" y="0"/>
                </a:moveTo>
                <a:lnTo>
                  <a:pt x="0" y="234950"/>
                </a:lnTo>
                <a:lnTo>
                  <a:pt x="1028700" y="10668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41900" y="1778000"/>
            <a:ext cx="631825" cy="1146175"/>
          </a:xfrm>
          <a:custGeom>
            <a:avLst/>
            <a:gdLst>
              <a:gd name="connsiteX0" fmla="*/ 0 w 631825"/>
              <a:gd name="connsiteY0" fmla="*/ 0 h 1146175"/>
              <a:gd name="connsiteX1" fmla="*/ 0 w 631825"/>
              <a:gd name="connsiteY1" fmla="*/ 247650 h 1146175"/>
              <a:gd name="connsiteX2" fmla="*/ 631825 w 631825"/>
              <a:gd name="connsiteY2" fmla="*/ 1146175 h 114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825" h="1146175">
                <a:moveTo>
                  <a:pt x="0" y="0"/>
                </a:moveTo>
                <a:lnTo>
                  <a:pt x="0" y="247650"/>
                </a:lnTo>
                <a:lnTo>
                  <a:pt x="631825" y="1146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53150" y="1793875"/>
            <a:ext cx="0" cy="860425"/>
          </a:xfrm>
          <a:custGeom>
            <a:avLst/>
            <a:gdLst>
              <a:gd name="connsiteX0" fmla="*/ 0 w 0"/>
              <a:gd name="connsiteY0" fmla="*/ 0 h 860425"/>
              <a:gd name="connsiteX1" fmla="*/ 0 w 0"/>
              <a:gd name="connsiteY1" fmla="*/ 860425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60425">
                <a:moveTo>
                  <a:pt x="0" y="0"/>
                </a:moveTo>
                <a:lnTo>
                  <a:pt x="0" y="8604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05513" y="3814763"/>
            <a:ext cx="1057275" cy="2147887"/>
          </a:xfrm>
          <a:custGeom>
            <a:avLst/>
            <a:gdLst>
              <a:gd name="connsiteX0" fmla="*/ 0 w 1057275"/>
              <a:gd name="connsiteY0" fmla="*/ 0 h 2147887"/>
              <a:gd name="connsiteX1" fmla="*/ 1057275 w 1057275"/>
              <a:gd name="connsiteY1" fmla="*/ 509587 h 2147887"/>
              <a:gd name="connsiteX2" fmla="*/ 1057275 w 1057275"/>
              <a:gd name="connsiteY2" fmla="*/ 2147887 h 214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7275" h="2147887">
                <a:moveTo>
                  <a:pt x="0" y="0"/>
                </a:moveTo>
                <a:lnTo>
                  <a:pt x="1057275" y="509587"/>
                </a:lnTo>
                <a:lnTo>
                  <a:pt x="1057275" y="214788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553075" y="4148138"/>
            <a:ext cx="428625" cy="1809750"/>
          </a:xfrm>
          <a:custGeom>
            <a:avLst/>
            <a:gdLst>
              <a:gd name="connsiteX0" fmla="*/ 0 w 428625"/>
              <a:gd name="connsiteY0" fmla="*/ 0 h 1809750"/>
              <a:gd name="connsiteX1" fmla="*/ 428625 w 428625"/>
              <a:gd name="connsiteY1" fmla="*/ 381000 h 1809750"/>
              <a:gd name="connsiteX2" fmla="*/ 428625 w 428625"/>
              <a:gd name="connsiteY2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809750">
                <a:moveTo>
                  <a:pt x="0" y="0"/>
                </a:moveTo>
                <a:lnTo>
                  <a:pt x="428625" y="381000"/>
                </a:lnTo>
                <a:lnTo>
                  <a:pt x="428625" y="18097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72013" y="4176713"/>
            <a:ext cx="142875" cy="1785937"/>
          </a:xfrm>
          <a:custGeom>
            <a:avLst/>
            <a:gdLst>
              <a:gd name="connsiteX0" fmla="*/ 0 w 142875"/>
              <a:gd name="connsiteY0" fmla="*/ 0 h 1785937"/>
              <a:gd name="connsiteX1" fmla="*/ 142875 w 142875"/>
              <a:gd name="connsiteY1" fmla="*/ 361950 h 1785937"/>
              <a:gd name="connsiteX2" fmla="*/ 142875 w 142875"/>
              <a:gd name="connsiteY2" fmla="*/ 1785937 h 178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1785937">
                <a:moveTo>
                  <a:pt x="0" y="0"/>
                </a:moveTo>
                <a:lnTo>
                  <a:pt x="142875" y="361950"/>
                </a:lnTo>
                <a:lnTo>
                  <a:pt x="142875" y="178593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509963" y="4138613"/>
            <a:ext cx="0" cy="1814512"/>
          </a:xfrm>
          <a:custGeom>
            <a:avLst/>
            <a:gdLst>
              <a:gd name="connsiteX0" fmla="*/ 0 w 0"/>
              <a:gd name="connsiteY0" fmla="*/ 0 h 1814512"/>
              <a:gd name="connsiteX1" fmla="*/ 0 w 0"/>
              <a:gd name="connsiteY1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14512">
                <a:moveTo>
                  <a:pt x="0" y="0"/>
                </a:moveTo>
                <a:lnTo>
                  <a:pt x="0" y="181451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105025" y="5257800"/>
            <a:ext cx="414338" cy="700088"/>
          </a:xfrm>
          <a:custGeom>
            <a:avLst/>
            <a:gdLst>
              <a:gd name="connsiteX0" fmla="*/ 0 w 414338"/>
              <a:gd name="connsiteY0" fmla="*/ 700088 h 700088"/>
              <a:gd name="connsiteX1" fmla="*/ 0 w 414338"/>
              <a:gd name="connsiteY1" fmla="*/ 338138 h 700088"/>
              <a:gd name="connsiteX2" fmla="*/ 414338 w 414338"/>
              <a:gd name="connsiteY2" fmla="*/ 0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8" h="700088">
                <a:moveTo>
                  <a:pt x="0" y="700088"/>
                </a:moveTo>
                <a:lnTo>
                  <a:pt x="0" y="338138"/>
                </a:lnTo>
                <a:lnTo>
                  <a:pt x="41433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5691" y="952038"/>
            <a:ext cx="636328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4136" y="1518459"/>
            <a:ext cx="917239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Malleus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33925" y="1520145"/>
            <a:ext cx="70564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Incus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7170" y="1301985"/>
            <a:ext cx="137249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Epitympanic</a:t>
            </a:r>
            <a:endParaRPr lang="en-US" sz="1559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7544" y="2841803"/>
            <a:ext cx="963725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0796" y="2252662"/>
            <a:ext cx="840295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5144" y="1845728"/>
            <a:ext cx="1007007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6912" y="5918200"/>
            <a:ext cx="113845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Stapedius</a:t>
            </a:r>
            <a:endParaRPr lang="en-US" sz="1559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2135" y="5918200"/>
            <a:ext cx="838691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Stapes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0981" y="5918200"/>
            <a:ext cx="1304900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Tympanic</a:t>
            </a:r>
          </a:p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membrane</a:t>
            </a:r>
          </a:p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(medial view)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28125" y="5918200"/>
            <a:ext cx="950901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Tensor</a:t>
            </a:r>
          </a:p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tympani</a:t>
            </a:r>
          </a:p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47012" y="5918705"/>
            <a:ext cx="152798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Pharyngotym</a:t>
            </a: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-</a:t>
            </a:r>
          </a:p>
          <a:p>
            <a:pPr eaLnBrk="1" fontAlgn="auto" hangingPunct="1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59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panic tube</a:t>
            </a:r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34" y="6578601"/>
            <a:ext cx="3086100" cy="252944"/>
          </a:xfrm>
          <a:ln w="12700">
            <a:noFill/>
          </a:ln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568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15.5  Sense of Smell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Location and Structure of Olfactory Receptors</a:t>
            </a:r>
          </a:p>
          <a:p>
            <a:r>
              <a:rPr lang="en-US" b="1" dirty="0" smtClean="0"/>
              <a:t>Olfactory epithelium</a:t>
            </a:r>
            <a:r>
              <a:rPr lang="en-US" dirty="0" smtClean="0"/>
              <a:t>: organ of smell</a:t>
            </a:r>
          </a:p>
          <a:p>
            <a:pPr lvl="1"/>
            <a:r>
              <a:rPr lang="en-US" dirty="0" smtClean="0"/>
              <a:t>Located in in roof of nasal cavity</a:t>
            </a:r>
          </a:p>
          <a:p>
            <a:pPr lvl="1"/>
            <a:r>
              <a:rPr lang="en-US" dirty="0" smtClean="0"/>
              <a:t>Covers superior nasal conchae</a:t>
            </a:r>
          </a:p>
          <a:p>
            <a:pPr lvl="1"/>
            <a:r>
              <a:rPr lang="en-US" dirty="0" smtClean="0"/>
              <a:t>Contains </a:t>
            </a:r>
            <a:r>
              <a:rPr lang="en-US" b="1" dirty="0" smtClean="0"/>
              <a:t>olfactory sensory neurons</a:t>
            </a:r>
          </a:p>
          <a:p>
            <a:pPr lvl="2"/>
            <a:r>
              <a:rPr lang="en-US" dirty="0" smtClean="0"/>
              <a:t>Bipolar neurons with radiating olfactory cilia</a:t>
            </a:r>
          </a:p>
          <a:p>
            <a:pPr lvl="2"/>
            <a:r>
              <a:rPr lang="en-US" b="1" dirty="0" smtClean="0"/>
              <a:t>Supporting cells </a:t>
            </a:r>
            <a:r>
              <a:rPr lang="en-US" dirty="0" smtClean="0"/>
              <a:t>surround and cushion olfactory receptor cells </a:t>
            </a:r>
          </a:p>
          <a:p>
            <a:pPr lvl="1"/>
            <a:r>
              <a:rPr lang="en-US" b="1" dirty="0" smtClean="0"/>
              <a:t>Olfactory stem cells </a:t>
            </a:r>
            <a:r>
              <a:rPr lang="en-US" dirty="0" smtClean="0"/>
              <a:t>lie at base of epithelium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27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15.14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Otitis media</a:t>
            </a:r>
          </a:p>
          <a:p>
            <a:pPr lvl="1"/>
            <a:r>
              <a:rPr lang="en-US" dirty="0" smtClean="0"/>
              <a:t>Middle ear inflammation</a:t>
            </a:r>
          </a:p>
          <a:p>
            <a:pPr lvl="1"/>
            <a:r>
              <a:rPr lang="en-US" dirty="0" smtClean="0"/>
              <a:t>Commonly seen in children with sore throat</a:t>
            </a:r>
          </a:p>
          <a:p>
            <a:pPr lvl="2"/>
            <a:r>
              <a:rPr lang="en-US" dirty="0" smtClean="0"/>
              <a:t>Especially those with shorter, more horizontal </a:t>
            </a:r>
            <a:r>
              <a:rPr lang="en-US" dirty="0" err="1" smtClean="0"/>
              <a:t>pharyngotympanic</a:t>
            </a:r>
            <a:r>
              <a:rPr lang="en-US" dirty="0" smtClean="0"/>
              <a:t> tubes</a:t>
            </a:r>
          </a:p>
          <a:p>
            <a:pPr lvl="1"/>
            <a:r>
              <a:rPr lang="en-US" dirty="0" smtClean="0"/>
              <a:t>Most frequent cause of hearing loss in children</a:t>
            </a:r>
          </a:p>
          <a:p>
            <a:pPr lvl="1"/>
            <a:r>
              <a:rPr lang="en-US" dirty="0" smtClean="0"/>
              <a:t>Acute infectious forms cause eardrum to bulge outward and become inflamed</a:t>
            </a:r>
          </a:p>
          <a:p>
            <a:pPr lvl="2"/>
            <a:r>
              <a:rPr lang="en-US" dirty="0" smtClean="0"/>
              <a:t>Most cases respond to antibiotics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77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Inner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6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Ear</a:t>
            </a:r>
            <a:endParaRPr lang="en-US" dirty="0"/>
          </a:p>
        </p:txBody>
      </p:sp>
      <p:sp>
        <p:nvSpPr>
          <p:cNvPr id="59395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Also referred to as the </a:t>
            </a:r>
            <a:r>
              <a:rPr lang="en-US" b="1" dirty="0" smtClean="0"/>
              <a:t>labyrinth</a:t>
            </a:r>
            <a:r>
              <a:rPr lang="en-US" dirty="0" smtClean="0"/>
              <a:t> (maze)</a:t>
            </a:r>
          </a:p>
          <a:p>
            <a:r>
              <a:rPr lang="en-US" dirty="0" smtClean="0"/>
              <a:t>Located in temporal bone behind eye socket</a:t>
            </a:r>
          </a:p>
          <a:p>
            <a:r>
              <a:rPr lang="en-US" dirty="0" smtClean="0"/>
              <a:t>Two major divisions:</a:t>
            </a:r>
          </a:p>
          <a:p>
            <a:pPr lvl="1"/>
            <a:r>
              <a:rPr lang="en-US" b="1" dirty="0" smtClean="0"/>
              <a:t>Bony labyrinth</a:t>
            </a:r>
            <a:r>
              <a:rPr lang="en-US" dirty="0" smtClean="0"/>
              <a:t>: system of  tortuous channels and cavities that worm through the bone</a:t>
            </a:r>
          </a:p>
          <a:p>
            <a:pPr lvl="1"/>
            <a:r>
              <a:rPr lang="en-US" dirty="0" smtClean="0"/>
              <a:t>Divided into three regions: </a:t>
            </a:r>
            <a:r>
              <a:rPr lang="en-US" b="1" dirty="0" smtClean="0"/>
              <a:t>vestibule</a:t>
            </a:r>
            <a:r>
              <a:rPr lang="en-US" dirty="0" smtClean="0"/>
              <a:t>, </a:t>
            </a:r>
            <a:r>
              <a:rPr lang="en-US" b="1" dirty="0" smtClean="0"/>
              <a:t>semicircular canals</a:t>
            </a:r>
            <a:r>
              <a:rPr lang="en-US" dirty="0" smtClean="0"/>
              <a:t>, and </a:t>
            </a:r>
            <a:r>
              <a:rPr lang="en-US" b="1" dirty="0" smtClean="0"/>
              <a:t>cochlea </a:t>
            </a:r>
          </a:p>
          <a:p>
            <a:pPr lvl="2"/>
            <a:r>
              <a:rPr lang="en-US" dirty="0" smtClean="0"/>
              <a:t>Filled with perilymph fluid; similar to CSF</a:t>
            </a:r>
          </a:p>
          <a:p>
            <a:pPr lvl="1"/>
            <a:r>
              <a:rPr lang="en-US" b="1" dirty="0" smtClean="0"/>
              <a:t>Membranous labyrinth</a:t>
            </a:r>
            <a:r>
              <a:rPr lang="en-US" dirty="0" smtClean="0"/>
              <a:t>; series of membranous sacs and ducts contained in bony labyrinth; filled with potassium-rich </a:t>
            </a:r>
            <a:r>
              <a:rPr lang="en-US" dirty="0" err="1" smtClean="0"/>
              <a:t>endolymph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9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69136"/>
            <a:ext cx="8546592" cy="3919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5612" y="274638"/>
            <a:ext cx="5411187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15.26 </a:t>
            </a:r>
            <a:r>
              <a:rPr lang="en-US" sz="2400" dirty="0" smtClean="0"/>
              <a:t>Membranous </a:t>
            </a:r>
            <a:r>
              <a:rPr lang="en-US" sz="2400" dirty="0"/>
              <a:t>labyrinth of the internal 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128713" y="2607469"/>
            <a:ext cx="2269331" cy="528637"/>
          </a:xfrm>
          <a:custGeom>
            <a:avLst/>
            <a:gdLst>
              <a:gd name="connsiteX0" fmla="*/ 0 w 2269331"/>
              <a:gd name="connsiteY0" fmla="*/ 528637 h 528637"/>
              <a:gd name="connsiteX1" fmla="*/ 923925 w 2269331"/>
              <a:gd name="connsiteY1" fmla="*/ 528637 h 528637"/>
              <a:gd name="connsiteX2" fmla="*/ 2269331 w 2269331"/>
              <a:gd name="connsiteY2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331" h="528637">
                <a:moveTo>
                  <a:pt x="0" y="528637"/>
                </a:moveTo>
                <a:lnTo>
                  <a:pt x="923925" y="528637"/>
                </a:lnTo>
                <a:lnTo>
                  <a:pt x="2269331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12850" y="3343275"/>
            <a:ext cx="1914525" cy="44450"/>
          </a:xfrm>
          <a:custGeom>
            <a:avLst/>
            <a:gdLst>
              <a:gd name="connsiteX0" fmla="*/ 0 w 1914525"/>
              <a:gd name="connsiteY0" fmla="*/ 0 h 44450"/>
              <a:gd name="connsiteX1" fmla="*/ 857250 w 1914525"/>
              <a:gd name="connsiteY1" fmla="*/ 0 h 44450"/>
              <a:gd name="connsiteX2" fmla="*/ 1914525 w 1914525"/>
              <a:gd name="connsiteY2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4525" h="44450">
                <a:moveTo>
                  <a:pt x="0" y="0"/>
                </a:moveTo>
                <a:lnTo>
                  <a:pt x="857250" y="0"/>
                </a:lnTo>
                <a:lnTo>
                  <a:pt x="1914525" y="44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41400" y="3530600"/>
            <a:ext cx="1755775" cy="263525"/>
          </a:xfrm>
          <a:custGeom>
            <a:avLst/>
            <a:gdLst>
              <a:gd name="connsiteX0" fmla="*/ 0 w 1755775"/>
              <a:gd name="connsiteY0" fmla="*/ 0 h 263525"/>
              <a:gd name="connsiteX1" fmla="*/ 1035050 w 1755775"/>
              <a:gd name="connsiteY1" fmla="*/ 0 h 263525"/>
              <a:gd name="connsiteX2" fmla="*/ 1755775 w 1755775"/>
              <a:gd name="connsiteY2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775" h="263525">
                <a:moveTo>
                  <a:pt x="0" y="0"/>
                </a:moveTo>
                <a:lnTo>
                  <a:pt x="1035050" y="0"/>
                </a:lnTo>
                <a:lnTo>
                  <a:pt x="1755775" y="263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87525" y="3952875"/>
            <a:ext cx="1676400" cy="19050"/>
          </a:xfrm>
          <a:custGeom>
            <a:avLst/>
            <a:gdLst>
              <a:gd name="connsiteX0" fmla="*/ 0 w 1676400"/>
              <a:gd name="connsiteY0" fmla="*/ 15875 h 19050"/>
              <a:gd name="connsiteX1" fmla="*/ 971550 w 1676400"/>
              <a:gd name="connsiteY1" fmla="*/ 19050 h 19050"/>
              <a:gd name="connsiteX2" fmla="*/ 1676400 w 167640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9050">
                <a:moveTo>
                  <a:pt x="0" y="15875"/>
                </a:moveTo>
                <a:lnTo>
                  <a:pt x="971550" y="19050"/>
                </a:lnTo>
                <a:lnTo>
                  <a:pt x="16764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36850" y="3562350"/>
            <a:ext cx="831850" cy="409575"/>
          </a:xfrm>
          <a:custGeom>
            <a:avLst/>
            <a:gdLst>
              <a:gd name="connsiteX0" fmla="*/ 0 w 831850"/>
              <a:gd name="connsiteY0" fmla="*/ 409575 h 409575"/>
              <a:gd name="connsiteX1" fmla="*/ 831850 w 831850"/>
              <a:gd name="connsiteY1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850" h="409575">
                <a:moveTo>
                  <a:pt x="0" y="409575"/>
                </a:moveTo>
                <a:lnTo>
                  <a:pt x="8318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09775" y="3997325"/>
            <a:ext cx="1806575" cy="628650"/>
          </a:xfrm>
          <a:custGeom>
            <a:avLst/>
            <a:gdLst>
              <a:gd name="connsiteX0" fmla="*/ 0 w 1806575"/>
              <a:gd name="connsiteY0" fmla="*/ 628650 h 628650"/>
              <a:gd name="connsiteX1" fmla="*/ 180975 w 1806575"/>
              <a:gd name="connsiteY1" fmla="*/ 628650 h 628650"/>
              <a:gd name="connsiteX2" fmla="*/ 1806575 w 1806575"/>
              <a:gd name="connsiteY2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575" h="628650">
                <a:moveTo>
                  <a:pt x="0" y="628650"/>
                </a:moveTo>
                <a:lnTo>
                  <a:pt x="180975" y="628650"/>
                </a:lnTo>
                <a:lnTo>
                  <a:pt x="1806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17725" y="4117975"/>
            <a:ext cx="1917700" cy="841375"/>
          </a:xfrm>
          <a:custGeom>
            <a:avLst/>
            <a:gdLst>
              <a:gd name="connsiteX0" fmla="*/ 0 w 1917700"/>
              <a:gd name="connsiteY0" fmla="*/ 841375 h 841375"/>
              <a:gd name="connsiteX1" fmla="*/ 101600 w 1917700"/>
              <a:gd name="connsiteY1" fmla="*/ 841375 h 841375"/>
              <a:gd name="connsiteX2" fmla="*/ 1917700 w 1917700"/>
              <a:gd name="connsiteY2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700" h="841375">
                <a:moveTo>
                  <a:pt x="0" y="841375"/>
                </a:moveTo>
                <a:lnTo>
                  <a:pt x="101600" y="841375"/>
                </a:lnTo>
                <a:lnTo>
                  <a:pt x="19177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035300" y="4394200"/>
            <a:ext cx="606425" cy="619125"/>
          </a:xfrm>
          <a:custGeom>
            <a:avLst/>
            <a:gdLst>
              <a:gd name="connsiteX0" fmla="*/ 0 w 606425"/>
              <a:gd name="connsiteY0" fmla="*/ 619125 h 619125"/>
              <a:gd name="connsiteX1" fmla="*/ 0 w 606425"/>
              <a:gd name="connsiteY1" fmla="*/ 476250 h 619125"/>
              <a:gd name="connsiteX2" fmla="*/ 606425 w 606425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425" h="619125">
                <a:moveTo>
                  <a:pt x="0" y="619125"/>
                </a:moveTo>
                <a:lnTo>
                  <a:pt x="0" y="476250"/>
                </a:lnTo>
                <a:lnTo>
                  <a:pt x="606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76675" y="4648200"/>
            <a:ext cx="2771775" cy="641350"/>
          </a:xfrm>
          <a:custGeom>
            <a:avLst/>
            <a:gdLst>
              <a:gd name="connsiteX0" fmla="*/ 0 w 2771775"/>
              <a:gd name="connsiteY0" fmla="*/ 0 h 641350"/>
              <a:gd name="connsiteX1" fmla="*/ 815975 w 2771775"/>
              <a:gd name="connsiteY1" fmla="*/ 641350 h 641350"/>
              <a:gd name="connsiteX2" fmla="*/ 2771775 w 2771775"/>
              <a:gd name="connsiteY2" fmla="*/ 641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1775" h="641350">
                <a:moveTo>
                  <a:pt x="0" y="0"/>
                </a:moveTo>
                <a:lnTo>
                  <a:pt x="815975" y="641350"/>
                </a:lnTo>
                <a:lnTo>
                  <a:pt x="2771775" y="641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37175" y="4848225"/>
            <a:ext cx="1308100" cy="6350"/>
          </a:xfrm>
          <a:custGeom>
            <a:avLst/>
            <a:gdLst>
              <a:gd name="connsiteX0" fmla="*/ 0 w 1308100"/>
              <a:gd name="connsiteY0" fmla="*/ 0 h 6350"/>
              <a:gd name="connsiteX1" fmla="*/ 1308100 w 13081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8100" h="6350">
                <a:moveTo>
                  <a:pt x="0" y="0"/>
                </a:moveTo>
                <a:lnTo>
                  <a:pt x="130810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60975" y="4613275"/>
            <a:ext cx="990600" cy="238125"/>
          </a:xfrm>
          <a:custGeom>
            <a:avLst/>
            <a:gdLst>
              <a:gd name="connsiteX0" fmla="*/ 0 w 990600"/>
              <a:gd name="connsiteY0" fmla="*/ 0 h 238125"/>
              <a:gd name="connsiteX1" fmla="*/ 990600 w 99060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" h="238125">
                <a:moveTo>
                  <a:pt x="0" y="0"/>
                </a:moveTo>
                <a:lnTo>
                  <a:pt x="990600" y="2381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365750" y="4327525"/>
            <a:ext cx="1276350" cy="171450"/>
          </a:xfrm>
          <a:custGeom>
            <a:avLst/>
            <a:gdLst>
              <a:gd name="connsiteX0" fmla="*/ 0 w 1276350"/>
              <a:gd name="connsiteY0" fmla="*/ 0 h 171450"/>
              <a:gd name="connsiteX1" fmla="*/ 831850 w 1276350"/>
              <a:gd name="connsiteY1" fmla="*/ 171450 h 171450"/>
              <a:gd name="connsiteX2" fmla="*/ 1276350 w 1276350"/>
              <a:gd name="connsiteY2" fmla="*/ 16827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171450">
                <a:moveTo>
                  <a:pt x="0" y="0"/>
                </a:moveTo>
                <a:lnTo>
                  <a:pt x="831850" y="171450"/>
                </a:lnTo>
                <a:lnTo>
                  <a:pt x="1276350" y="1682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59250" y="4191000"/>
            <a:ext cx="2479675" cy="3175"/>
          </a:xfrm>
          <a:custGeom>
            <a:avLst/>
            <a:gdLst>
              <a:gd name="connsiteX0" fmla="*/ 0 w 2479675"/>
              <a:gd name="connsiteY0" fmla="*/ 3175 h 3175"/>
              <a:gd name="connsiteX1" fmla="*/ 619125 w 2479675"/>
              <a:gd name="connsiteY1" fmla="*/ 3175 h 3175"/>
              <a:gd name="connsiteX2" fmla="*/ 2479675 w 2479675"/>
              <a:gd name="connsiteY2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675" h="3175">
                <a:moveTo>
                  <a:pt x="0" y="3175"/>
                </a:moveTo>
                <a:lnTo>
                  <a:pt x="619125" y="3175"/>
                </a:lnTo>
                <a:lnTo>
                  <a:pt x="24796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10025" y="3908425"/>
            <a:ext cx="2273300" cy="279400"/>
          </a:xfrm>
          <a:custGeom>
            <a:avLst/>
            <a:gdLst>
              <a:gd name="connsiteX0" fmla="*/ 0 w 2273300"/>
              <a:gd name="connsiteY0" fmla="*/ 0 h 279400"/>
              <a:gd name="connsiteX1" fmla="*/ 2273300 w 2273300"/>
              <a:gd name="connsiteY1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3300" h="279400">
                <a:moveTo>
                  <a:pt x="0" y="0"/>
                </a:moveTo>
                <a:lnTo>
                  <a:pt x="2273300" y="279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51475" y="3825875"/>
            <a:ext cx="1190625" cy="60325"/>
          </a:xfrm>
          <a:custGeom>
            <a:avLst/>
            <a:gdLst>
              <a:gd name="connsiteX0" fmla="*/ 0 w 1190625"/>
              <a:gd name="connsiteY0" fmla="*/ 0 h 60325"/>
              <a:gd name="connsiteX1" fmla="*/ 866775 w 1190625"/>
              <a:gd name="connsiteY1" fmla="*/ 60325 h 60325"/>
              <a:gd name="connsiteX2" fmla="*/ 1190625 w 1190625"/>
              <a:gd name="connsiteY2" fmla="*/ 5715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25" h="60325">
                <a:moveTo>
                  <a:pt x="0" y="0"/>
                </a:moveTo>
                <a:lnTo>
                  <a:pt x="866775" y="60325"/>
                </a:lnTo>
                <a:lnTo>
                  <a:pt x="1190625" y="571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37125" y="3587750"/>
            <a:ext cx="1704975" cy="63500"/>
          </a:xfrm>
          <a:custGeom>
            <a:avLst/>
            <a:gdLst>
              <a:gd name="connsiteX0" fmla="*/ 0 w 1704975"/>
              <a:gd name="connsiteY0" fmla="*/ 63500 h 63500"/>
              <a:gd name="connsiteX1" fmla="*/ 1406525 w 1704975"/>
              <a:gd name="connsiteY1" fmla="*/ 0 h 63500"/>
              <a:gd name="connsiteX2" fmla="*/ 1704975 w 17049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75" h="63500">
                <a:moveTo>
                  <a:pt x="0" y="63500"/>
                </a:moveTo>
                <a:lnTo>
                  <a:pt x="1406525" y="0"/>
                </a:lnTo>
                <a:lnTo>
                  <a:pt x="17049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953000" y="3302000"/>
            <a:ext cx="1685925" cy="136525"/>
          </a:xfrm>
          <a:custGeom>
            <a:avLst/>
            <a:gdLst>
              <a:gd name="connsiteX0" fmla="*/ 0 w 1685925"/>
              <a:gd name="connsiteY0" fmla="*/ 136525 h 136525"/>
              <a:gd name="connsiteX1" fmla="*/ 1323975 w 1685925"/>
              <a:gd name="connsiteY1" fmla="*/ 0 h 136525"/>
              <a:gd name="connsiteX2" fmla="*/ 1685925 w 1685925"/>
              <a:gd name="connsiteY2" fmla="*/ 0 h 136525"/>
              <a:gd name="connsiteX3" fmla="*/ 1685925 w 1685925"/>
              <a:gd name="connsiteY3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136525">
                <a:moveTo>
                  <a:pt x="0" y="136525"/>
                </a:moveTo>
                <a:lnTo>
                  <a:pt x="1323975" y="0"/>
                </a:lnTo>
                <a:lnTo>
                  <a:pt x="1685925" y="0"/>
                </a:lnTo>
                <a:lnTo>
                  <a:pt x="16859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594350" y="2968625"/>
            <a:ext cx="1050925" cy="352425"/>
          </a:xfrm>
          <a:custGeom>
            <a:avLst/>
            <a:gdLst>
              <a:gd name="connsiteX0" fmla="*/ 0 w 1050925"/>
              <a:gd name="connsiteY0" fmla="*/ 352425 h 352425"/>
              <a:gd name="connsiteX1" fmla="*/ 942975 w 1050925"/>
              <a:gd name="connsiteY1" fmla="*/ 0 h 352425"/>
              <a:gd name="connsiteX2" fmla="*/ 1050925 w 105092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925" h="352425">
                <a:moveTo>
                  <a:pt x="0" y="352425"/>
                </a:moveTo>
                <a:lnTo>
                  <a:pt x="942975" y="0"/>
                </a:lnTo>
                <a:lnTo>
                  <a:pt x="10509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72150" y="2654300"/>
            <a:ext cx="873125" cy="469900"/>
          </a:xfrm>
          <a:custGeom>
            <a:avLst/>
            <a:gdLst>
              <a:gd name="connsiteX0" fmla="*/ 0 w 873125"/>
              <a:gd name="connsiteY0" fmla="*/ 469900 h 469900"/>
              <a:gd name="connsiteX1" fmla="*/ 765175 w 873125"/>
              <a:gd name="connsiteY1" fmla="*/ 0 h 469900"/>
              <a:gd name="connsiteX2" fmla="*/ 873125 w 873125"/>
              <a:gd name="connsiteY2" fmla="*/ 3175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125" h="469900">
                <a:moveTo>
                  <a:pt x="0" y="469900"/>
                </a:moveTo>
                <a:lnTo>
                  <a:pt x="765175" y="0"/>
                </a:lnTo>
                <a:lnTo>
                  <a:pt x="873125" y="3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3895" y="2019300"/>
            <a:ext cx="88735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Temporal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bone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5584" y="2847972"/>
            <a:ext cx="1402307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Vestibular nerve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97350" y="3187339"/>
            <a:ext cx="2318263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vestibular ganglion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97350" y="3466162"/>
            <a:ext cx="2214068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nferior vestibular ganglion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07965" y="3766203"/>
            <a:ext cx="1324402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Cochlear nerve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1640" y="4068480"/>
            <a:ext cx="80823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Maculae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2113" y="5169823"/>
            <a:ext cx="130195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Round window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01801" y="4733505"/>
            <a:ext cx="139865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Cochlear duct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cochlea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9513" y="4984483"/>
            <a:ext cx="1119217" cy="425758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Stapes in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oval window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160" y="4837765"/>
            <a:ext cx="191667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Saccule</a:t>
            </a:r>
            <a:r>
              <a:rPr lang="en-US" sz="12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in vestibule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1938" y="4494211"/>
            <a:ext cx="1838132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2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Utricle </a:t>
            </a:r>
            <a:r>
              <a:rPr lang="en-US" sz="1232" spc="1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vestibule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01640" y="4381651"/>
            <a:ext cx="110158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Spiral organ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9416" y="3833177"/>
            <a:ext cx="1656223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Cristae </a:t>
            </a:r>
            <a:r>
              <a:rPr lang="en-US" sz="123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ampullares</a:t>
            </a:r>
            <a:endParaRPr lang="en-US" sz="123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 the membranous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ampullae</a:t>
            </a:r>
            <a:endParaRPr lang="en-US" sz="123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4021" y="2530338"/>
            <a:ext cx="109677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Facial nerve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893" y="2964504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 eaLnBrk="1" fontAlgn="auto" hangingPunct="1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	</a:t>
            </a: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fontAlgn="auto" hangingPunct="1">
              <a:lnSpc>
                <a:spcPts val="1648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	</a:t>
            </a: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marL="92075" indent="-92075" eaLnBrk="1" fontAlgn="auto" hangingPunct="1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	</a:t>
            </a: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910" y="2623979"/>
            <a:ext cx="202119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Semicircular ducts in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semicircular canals</a:t>
            </a:r>
          </a:p>
        </p:txBody>
      </p:sp>
    </p:spTree>
    <p:extLst>
      <p:ext uri="{BB962C8B-B14F-4D97-AF65-F5344CB8AC3E}">
        <p14:creationId xmlns:p14="http://schemas.microsoft.com/office/powerpoint/2010/main" val="195578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smtClean="0"/>
              <a:t>Ear (cont.)</a:t>
            </a:r>
            <a:endParaRPr lang="en-US" dirty="0"/>
          </a:p>
        </p:txBody>
      </p:sp>
      <p:sp>
        <p:nvSpPr>
          <p:cNvPr id="6144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Vestibule</a:t>
            </a:r>
          </a:p>
          <a:p>
            <a:pPr lvl="1"/>
            <a:r>
              <a:rPr lang="en-US" dirty="0" smtClean="0"/>
              <a:t>Central egg-shaped cavity of bony labyrinth</a:t>
            </a:r>
          </a:p>
          <a:p>
            <a:pPr lvl="1"/>
            <a:r>
              <a:rPr lang="en-US" dirty="0" smtClean="0"/>
              <a:t>Contains two membranous sacs</a:t>
            </a:r>
          </a:p>
          <a:p>
            <a:pPr marL="1311275" lvl="2" indent="-396875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/>
              <a:t>Saccule</a:t>
            </a:r>
            <a:r>
              <a:rPr lang="en-US" dirty="0" smtClean="0"/>
              <a:t> is continuous with cochlear duct</a:t>
            </a:r>
          </a:p>
          <a:p>
            <a:pPr marL="1311275" lvl="2" indent="-396875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Utricle</a:t>
            </a:r>
            <a:r>
              <a:rPr lang="en-US" dirty="0" smtClean="0"/>
              <a:t> is continuous with semicircular canals</a:t>
            </a:r>
          </a:p>
          <a:p>
            <a:pPr lvl="1"/>
            <a:r>
              <a:rPr lang="en-US" dirty="0" smtClean="0"/>
              <a:t>Sacs house equilibrium receptor regions (maculae) that respond to gravity and changes in position of head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80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Ear (cont.)</a:t>
            </a:r>
          </a:p>
        </p:txBody>
      </p:sp>
      <p:sp>
        <p:nvSpPr>
          <p:cNvPr id="62466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Semicircular canals</a:t>
            </a:r>
          </a:p>
          <a:p>
            <a:pPr lvl="1"/>
            <a:r>
              <a:rPr lang="en-US" dirty="0" smtClean="0"/>
              <a:t>Three canals oriented in three planes of space: anterior, lateral, and posterior</a:t>
            </a:r>
          </a:p>
          <a:p>
            <a:pPr lvl="2"/>
            <a:r>
              <a:rPr lang="en-US" dirty="0" smtClean="0"/>
              <a:t>Anterior and posterior are at right angles to each other, whereas the lateral canal is horizontal</a:t>
            </a:r>
          </a:p>
          <a:p>
            <a:pPr lvl="1"/>
            <a:r>
              <a:rPr lang="en-US" dirty="0" smtClean="0"/>
              <a:t>Membranous semicircular ducts line each canal and communicate with utricle</a:t>
            </a:r>
          </a:p>
          <a:p>
            <a:pPr lvl="1"/>
            <a:r>
              <a:rPr lang="en-US" b="1" dirty="0" smtClean="0"/>
              <a:t>Ampulla</a:t>
            </a:r>
            <a:r>
              <a:rPr lang="en-US" dirty="0" smtClean="0"/>
              <a:t>: enlarged area of ducts of each canal that houses equilibrium receptor region called the </a:t>
            </a:r>
            <a:r>
              <a:rPr lang="en-US" b="1" dirty="0" smtClean="0"/>
              <a:t>crista </a:t>
            </a:r>
            <a:r>
              <a:rPr lang="en-US" b="1" dirty="0" err="1" smtClean="0"/>
              <a:t>ampullaris</a:t>
            </a:r>
            <a:endParaRPr lang="en-US" b="1" dirty="0" smtClean="0"/>
          </a:p>
          <a:p>
            <a:pPr lvl="2"/>
            <a:r>
              <a:rPr lang="en-US" dirty="0" smtClean="0"/>
              <a:t>Receptors respond to angular (rotational) movements of the head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77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Ear (cont.)</a:t>
            </a:r>
          </a:p>
        </p:txBody>
      </p:sp>
      <p:sp>
        <p:nvSpPr>
          <p:cNvPr id="645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Cochlea</a:t>
            </a:r>
          </a:p>
          <a:p>
            <a:pPr lvl="1"/>
            <a:r>
              <a:rPr lang="en-US" dirty="0" smtClean="0"/>
              <a:t>A small spiral, conical, bony chamber, size of a split pea</a:t>
            </a:r>
          </a:p>
          <a:p>
            <a:pPr lvl="2"/>
            <a:r>
              <a:rPr lang="en-US" dirty="0" smtClean="0"/>
              <a:t>Extends from vestibule</a:t>
            </a:r>
          </a:p>
          <a:p>
            <a:pPr lvl="2"/>
            <a:r>
              <a:rPr lang="en-US" dirty="0" smtClean="0"/>
              <a:t>Coils around bony pillar (</a:t>
            </a:r>
            <a:r>
              <a:rPr lang="en-US" b="1" dirty="0" err="1" smtClean="0"/>
              <a:t>modiolus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Contains </a:t>
            </a:r>
            <a:r>
              <a:rPr lang="en-US" b="1" dirty="0" smtClean="0"/>
              <a:t>cochlear duct</a:t>
            </a:r>
            <a:r>
              <a:rPr lang="en-US" dirty="0" smtClean="0"/>
              <a:t>, which houses </a:t>
            </a:r>
            <a:r>
              <a:rPr lang="en-US" b="1" dirty="0" smtClean="0"/>
              <a:t>spiral organ </a:t>
            </a:r>
            <a:r>
              <a:rPr lang="en-US" dirty="0" smtClean="0"/>
              <a:t>(</a:t>
            </a:r>
            <a:r>
              <a:rPr lang="en-US" i="1" dirty="0" smtClean="0"/>
              <a:t>organ of </a:t>
            </a:r>
            <a:r>
              <a:rPr lang="en-US" i="1" dirty="0" err="1" smtClean="0"/>
              <a:t>Corti</a:t>
            </a:r>
            <a:r>
              <a:rPr lang="en-US" dirty="0" smtClean="0"/>
              <a:t>) and ends at cochlear apex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5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Ear (cont.)</a:t>
            </a:r>
          </a:p>
        </p:txBody>
      </p:sp>
      <p:sp>
        <p:nvSpPr>
          <p:cNvPr id="66562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Cochlea (cont.)</a:t>
            </a:r>
          </a:p>
          <a:p>
            <a:r>
              <a:rPr lang="en-US" dirty="0" smtClean="0"/>
              <a:t>Spiral organ contains </a:t>
            </a:r>
            <a:r>
              <a:rPr lang="en-US" i="1" dirty="0" smtClean="0"/>
              <a:t>cochlear hair cells </a:t>
            </a:r>
            <a:r>
              <a:rPr lang="en-US" dirty="0" smtClean="0"/>
              <a:t>functionally arranged in one row of </a:t>
            </a:r>
            <a:r>
              <a:rPr lang="en-US" b="1" dirty="0" smtClean="0"/>
              <a:t>inner hair cells</a:t>
            </a:r>
            <a:r>
              <a:rPr lang="en-US" dirty="0" smtClean="0"/>
              <a:t> and three rows of </a:t>
            </a:r>
            <a:r>
              <a:rPr lang="en-US" b="1" dirty="0" smtClean="0"/>
              <a:t>outer hair cells</a:t>
            </a:r>
          </a:p>
          <a:p>
            <a:pPr lvl="1"/>
            <a:r>
              <a:rPr lang="en-US" dirty="0" smtClean="0"/>
              <a:t>Hair cells are sandwiched between tectorial and basilar membranes</a:t>
            </a:r>
          </a:p>
          <a:p>
            <a:r>
              <a:rPr lang="en-US" dirty="0" smtClean="0"/>
              <a:t>The cochlear branch of nerve VIII runs from spiral organ to brain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58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758440"/>
            <a:ext cx="8546592" cy="13411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15.2 </a:t>
            </a:r>
            <a:r>
              <a:rPr lang="en-US" sz="3200" dirty="0"/>
              <a:t>Summary of the Internal 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6976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688848"/>
            <a:ext cx="5047488" cy="5480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688848"/>
            <a:ext cx="5047488" cy="54803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2154" y="274638"/>
            <a:ext cx="4574646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15.20a </a:t>
            </a:r>
            <a:r>
              <a:rPr lang="en-US" sz="2400" dirty="0"/>
              <a:t>Olfactory receptors.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138488" y="1176338"/>
            <a:ext cx="376237" cy="1971675"/>
          </a:xfrm>
          <a:custGeom>
            <a:avLst/>
            <a:gdLst>
              <a:gd name="connsiteX0" fmla="*/ 0 w 376237"/>
              <a:gd name="connsiteY0" fmla="*/ 0 h 1971675"/>
              <a:gd name="connsiteX1" fmla="*/ 0 w 376237"/>
              <a:gd name="connsiteY1" fmla="*/ 1223962 h 1971675"/>
              <a:gd name="connsiteX2" fmla="*/ 376237 w 376237"/>
              <a:gd name="connsiteY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237" h="1971675">
                <a:moveTo>
                  <a:pt x="0" y="0"/>
                </a:moveTo>
                <a:lnTo>
                  <a:pt x="0" y="1223962"/>
                </a:lnTo>
                <a:lnTo>
                  <a:pt x="376237" y="19716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48050" y="2081213"/>
            <a:ext cx="1995488" cy="590550"/>
          </a:xfrm>
          <a:custGeom>
            <a:avLst/>
            <a:gdLst>
              <a:gd name="connsiteX0" fmla="*/ 0 w 1995488"/>
              <a:gd name="connsiteY0" fmla="*/ 590550 h 590550"/>
              <a:gd name="connsiteX1" fmla="*/ 176213 w 1995488"/>
              <a:gd name="connsiteY1" fmla="*/ 0 h 590550"/>
              <a:gd name="connsiteX2" fmla="*/ 1995488 w 1995488"/>
              <a:gd name="connsiteY2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488" h="590550">
                <a:moveTo>
                  <a:pt x="0" y="590550"/>
                </a:moveTo>
                <a:lnTo>
                  <a:pt x="176213" y="0"/>
                </a:lnTo>
                <a:lnTo>
                  <a:pt x="199548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24300" y="2619375"/>
            <a:ext cx="1528763" cy="0"/>
          </a:xfrm>
          <a:custGeom>
            <a:avLst/>
            <a:gdLst>
              <a:gd name="connsiteX0" fmla="*/ 0 w 1528763"/>
              <a:gd name="connsiteY0" fmla="*/ 0 h 0"/>
              <a:gd name="connsiteX1" fmla="*/ 1528763 w 152876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8763">
                <a:moveTo>
                  <a:pt x="0" y="0"/>
                </a:moveTo>
                <a:lnTo>
                  <a:pt x="1528763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00463" y="3200400"/>
            <a:ext cx="2357437" cy="747713"/>
          </a:xfrm>
          <a:custGeom>
            <a:avLst/>
            <a:gdLst>
              <a:gd name="connsiteX0" fmla="*/ 0 w 2357437"/>
              <a:gd name="connsiteY0" fmla="*/ 0 h 747713"/>
              <a:gd name="connsiteX1" fmla="*/ 1281112 w 2357437"/>
              <a:gd name="connsiteY1" fmla="*/ 747713 h 747713"/>
              <a:gd name="connsiteX2" fmla="*/ 2357437 w 2357437"/>
              <a:gd name="connsiteY2" fmla="*/ 747713 h 74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7437" h="747713">
                <a:moveTo>
                  <a:pt x="0" y="0"/>
                </a:moveTo>
                <a:lnTo>
                  <a:pt x="1281112" y="747713"/>
                </a:lnTo>
                <a:lnTo>
                  <a:pt x="2357437" y="74771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90950" y="3557588"/>
            <a:ext cx="1195388" cy="395287"/>
          </a:xfrm>
          <a:custGeom>
            <a:avLst/>
            <a:gdLst>
              <a:gd name="connsiteX0" fmla="*/ 0 w 1195388"/>
              <a:gd name="connsiteY0" fmla="*/ 0 h 395287"/>
              <a:gd name="connsiteX1" fmla="*/ 1195388 w 1195388"/>
              <a:gd name="connsiteY1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388" h="395287">
                <a:moveTo>
                  <a:pt x="0" y="0"/>
                </a:moveTo>
                <a:lnTo>
                  <a:pt x="1195388" y="395287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86200" y="3952875"/>
            <a:ext cx="1097756" cy="0"/>
          </a:xfrm>
          <a:custGeom>
            <a:avLst/>
            <a:gdLst>
              <a:gd name="connsiteX0" fmla="*/ 0 w 1097756"/>
              <a:gd name="connsiteY0" fmla="*/ 0 h 0"/>
              <a:gd name="connsiteX1" fmla="*/ 1097756 w 10977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756">
                <a:moveTo>
                  <a:pt x="0" y="0"/>
                </a:moveTo>
                <a:lnTo>
                  <a:pt x="1097756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76925" y="4965700"/>
            <a:ext cx="0" cy="295275"/>
          </a:xfrm>
          <a:custGeom>
            <a:avLst/>
            <a:gdLst>
              <a:gd name="connsiteX0" fmla="*/ 0 w 0"/>
              <a:gd name="connsiteY0" fmla="*/ 0 h 295275"/>
              <a:gd name="connsiteX1" fmla="*/ 0 w 0"/>
              <a:gd name="connsiteY1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5275">
                <a:moveTo>
                  <a:pt x="0" y="0"/>
                </a:moveTo>
                <a:lnTo>
                  <a:pt x="0" y="2952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142" y="638617"/>
            <a:ext cx="133882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epithelium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2103" y="1991289"/>
            <a:ext cx="1762021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 tract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4173" y="2527547"/>
            <a:ext cx="1749197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Olfactory bulb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7304" y="5205412"/>
            <a:ext cx="133882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Route of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inhaled air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7100" y="3770040"/>
            <a:ext cx="112082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Nasal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conchae</a:t>
            </a:r>
          </a:p>
        </p:txBody>
      </p:sp>
    </p:spTree>
    <p:extLst>
      <p:ext uri="{BB962C8B-B14F-4D97-AF65-F5344CB8AC3E}">
        <p14:creationId xmlns:p14="http://schemas.microsoft.com/office/powerpoint/2010/main" val="1815222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Hearing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Hearing is the reception of an air sound wave that is converted to a fluid wave that ultimately stimulates </a:t>
            </a:r>
            <a:r>
              <a:rPr lang="en-US" dirty="0" err="1"/>
              <a:t>mechanosensitive</a:t>
            </a:r>
            <a:r>
              <a:rPr lang="en-US" dirty="0"/>
              <a:t> cochlear hair cells that send impulses to the brain for interpretation</a:t>
            </a:r>
          </a:p>
          <a:p>
            <a:pPr marL="0" indent="0"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Properties of Sound</a:t>
            </a:r>
          </a:p>
          <a:p>
            <a:pPr>
              <a:defRPr/>
            </a:pPr>
            <a:r>
              <a:rPr lang="en-US" b="1" dirty="0"/>
              <a:t>Sound</a:t>
            </a:r>
            <a:r>
              <a:rPr lang="en-US" dirty="0"/>
              <a:t> is a p</a:t>
            </a:r>
            <a:r>
              <a:rPr lang="en-US" dirty="0">
                <a:ea typeface="ＭＳ Ｐゴシック" pitchFamily="-128" charset="-128"/>
              </a:rPr>
              <a:t>ressure disturbance (alternating areas of high and low pressure) produced by a vibrating object and propagated by molecules of the medium (air</a:t>
            </a:r>
            <a:r>
              <a:rPr lang="en-US" dirty="0" smtClean="0">
                <a:ea typeface="ＭＳ Ｐゴシック" pitchFamily="-128" charset="-128"/>
              </a:rPr>
              <a:t>)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570597"/>
            <a:ext cx="9144000" cy="5847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854F43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</a:rPr>
              <a:t>15.8  Sound Detection</a:t>
            </a:r>
          </a:p>
        </p:txBody>
      </p:sp>
    </p:spTree>
    <p:extLst>
      <p:ext uri="{BB962C8B-B14F-4D97-AF65-F5344CB8AC3E}">
        <p14:creationId xmlns:p14="http://schemas.microsoft.com/office/powerpoint/2010/main" val="4261466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Sound (cont.)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can be described by two physical properties: frequency and amplitude</a:t>
            </a:r>
          </a:p>
          <a:p>
            <a:pPr marL="854075" lvl="1" indent="-396875">
              <a:buFont typeface="+mj-lt"/>
              <a:buAutoNum type="arabicPeriod"/>
              <a:tabLst>
                <a:tab pos="3830638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Frequency</a:t>
            </a:r>
          </a:p>
          <a:p>
            <a:pPr lvl="2"/>
            <a:r>
              <a:rPr lang="en-US" dirty="0" smtClean="0"/>
              <a:t>Number of waves that pass given point in a given time</a:t>
            </a:r>
          </a:p>
          <a:p>
            <a:pPr lvl="2"/>
            <a:r>
              <a:rPr lang="en-US" dirty="0" smtClean="0"/>
              <a:t>Pure tone has repeating crests and troughs</a:t>
            </a:r>
          </a:p>
          <a:p>
            <a:pPr lvl="2"/>
            <a:r>
              <a:rPr lang="en-US" b="1" dirty="0" smtClean="0"/>
              <a:t>Wavelength </a:t>
            </a:r>
          </a:p>
          <a:p>
            <a:pPr lvl="3"/>
            <a:r>
              <a:rPr lang="en-US" dirty="0" smtClean="0"/>
              <a:t>Distance between two consecutive crests</a:t>
            </a:r>
          </a:p>
          <a:p>
            <a:pPr lvl="3"/>
            <a:r>
              <a:rPr lang="en-US" dirty="0" smtClean="0"/>
              <a:t>Shorter wavelength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higher frequency of sound</a:t>
            </a:r>
          </a:p>
          <a:p>
            <a:pPr lvl="3"/>
            <a:r>
              <a:rPr lang="en-US" dirty="0" smtClean="0"/>
              <a:t>Wavelength is consistent for a particular sound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22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Sound (cont.)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smtClean="0"/>
              <a:t>Frequency (cont.)</a:t>
            </a:r>
            <a:endParaRPr lang="en-US" b="1" dirty="0"/>
          </a:p>
          <a:p>
            <a:pPr lvl="2"/>
            <a:r>
              <a:rPr lang="en-US" dirty="0" smtClean="0"/>
              <a:t>Frequency range of human hearing is 20–20,000 hertz (Hz </a:t>
            </a:r>
            <a:r>
              <a:rPr lang="en-US" dirty="0" smtClean="0">
                <a:sym typeface="Symbol" panose="05050102010706020507" pitchFamily="18" charset="2"/>
              </a:rPr>
              <a:t></a:t>
            </a:r>
            <a:r>
              <a:rPr lang="en-US" dirty="0" smtClean="0"/>
              <a:t> waves per second), but most sensitive between 1500 and 4000 Hz</a:t>
            </a:r>
          </a:p>
          <a:p>
            <a:pPr lvl="3"/>
            <a:r>
              <a:rPr lang="en-US" b="1" dirty="0" smtClean="0"/>
              <a:t>Pitch</a:t>
            </a:r>
            <a:r>
              <a:rPr lang="en-US" dirty="0" smtClean="0"/>
              <a:t>: perception of different frequencies</a:t>
            </a:r>
          </a:p>
          <a:p>
            <a:pPr lvl="4"/>
            <a:r>
              <a:rPr lang="en-US" dirty="0" smtClean="0"/>
              <a:t>Higher the frequency, higher the pitch</a:t>
            </a:r>
          </a:p>
          <a:p>
            <a:pPr lvl="3"/>
            <a:r>
              <a:rPr lang="en-US" b="1" dirty="0" smtClean="0"/>
              <a:t>Quality</a:t>
            </a:r>
            <a:r>
              <a:rPr lang="en-US" dirty="0" smtClean="0"/>
              <a:t>: characteristic of sounds</a:t>
            </a:r>
          </a:p>
          <a:p>
            <a:pPr lvl="4"/>
            <a:r>
              <a:rPr lang="en-US" dirty="0" smtClean="0"/>
              <a:t>Most sounds are mixtures of different frequencies</a:t>
            </a:r>
          </a:p>
          <a:p>
            <a:pPr lvl="4"/>
            <a:r>
              <a:rPr lang="en-US" i="1" dirty="0" smtClean="0"/>
              <a:t>Tone</a:t>
            </a:r>
            <a:r>
              <a:rPr lang="en-US" dirty="0" smtClean="0"/>
              <a:t>:  one frequency (ex: tuning fork)</a:t>
            </a:r>
          </a:p>
          <a:p>
            <a:pPr lvl="4"/>
            <a:r>
              <a:rPr lang="en-US" dirty="0" smtClean="0"/>
              <a:t>Sound quality provides richness and complexity of sounds (music)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0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34896"/>
            <a:ext cx="8546592" cy="31882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15.29a </a:t>
            </a:r>
            <a:r>
              <a:rPr lang="en-US" sz="2400" dirty="0"/>
              <a:t>Frequency and amplitude of sound waves.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7240" y="2573226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High frequency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(short wavelength)</a:t>
            </a:r>
          </a:p>
          <a:p>
            <a:pPr eaLnBrk="1" fontAlgn="auto" hangingPunct="1">
              <a:lnSpc>
                <a:spcPts val="14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138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38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high pitch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8192" y="4122519"/>
            <a:ext cx="577402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83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0.01</a:t>
            </a:r>
            <a:endParaRPr lang="en-US" sz="158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572" y="4763140"/>
            <a:ext cx="3790268" cy="28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8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Frequency is perceived as pitch.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8767" y="4122519"/>
            <a:ext cx="577402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83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0.03</a:t>
            </a:r>
            <a:endParaRPr lang="en-US" sz="158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3668" y="3455065"/>
            <a:ext cx="1701107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7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 frequency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8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(long wavelength)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90" b="1" dirty="0" smtClean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138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38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 pitch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2402" y="2990521"/>
            <a:ext cx="1167435" cy="280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8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8045" y="4122519"/>
            <a:ext cx="577402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83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0.02</a:t>
            </a:r>
            <a:endParaRPr lang="en-US" sz="1583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0510" y="4362933"/>
            <a:ext cx="1083951" cy="280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8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287854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Sound (cont.)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50900" lvl="1" indent="-514350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en-US" b="1" dirty="0" smtClean="0"/>
              <a:t>Amplitude  </a:t>
            </a:r>
          </a:p>
          <a:p>
            <a:pPr lvl="2"/>
            <a:r>
              <a:rPr lang="en-US" dirty="0" smtClean="0"/>
              <a:t>Height of crests</a:t>
            </a:r>
          </a:p>
          <a:p>
            <a:pPr lvl="2"/>
            <a:r>
              <a:rPr lang="en-US" dirty="0" smtClean="0"/>
              <a:t>Amplitude perceived as </a:t>
            </a:r>
            <a:r>
              <a:rPr lang="en-US" b="1" dirty="0" smtClean="0"/>
              <a:t>loudness</a:t>
            </a:r>
            <a:r>
              <a:rPr lang="en-US" dirty="0" smtClean="0"/>
              <a:t>: subjective interpretation of sound intensity</a:t>
            </a:r>
          </a:p>
          <a:p>
            <a:pPr lvl="3"/>
            <a:r>
              <a:rPr lang="en-US" dirty="0" smtClean="0"/>
              <a:t>Measured in decibels (dB)</a:t>
            </a:r>
          </a:p>
          <a:p>
            <a:pPr lvl="3"/>
            <a:r>
              <a:rPr lang="en-US" dirty="0" smtClean="0"/>
              <a:t>Normal range is 0–120 decibels (dB)</a:t>
            </a:r>
          </a:p>
          <a:p>
            <a:pPr lvl="4"/>
            <a:r>
              <a:rPr lang="en-US" dirty="0" smtClean="0"/>
              <a:t>Normal conversation is around 50 dB</a:t>
            </a:r>
          </a:p>
          <a:p>
            <a:pPr lvl="4"/>
            <a:r>
              <a:rPr lang="en-US" dirty="0" smtClean="0"/>
              <a:t>Threshold of pain is 120 dB</a:t>
            </a:r>
          </a:p>
          <a:p>
            <a:pPr lvl="3"/>
            <a:r>
              <a:rPr lang="en-US" dirty="0" smtClean="0"/>
              <a:t>Severe hearing loss can occur with prolonged exposure above 90 dB</a:t>
            </a:r>
          </a:p>
          <a:p>
            <a:pPr lvl="4"/>
            <a:r>
              <a:rPr lang="en-US" dirty="0" smtClean="0"/>
              <a:t>Amplified rock music is 120 dB or more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53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16024"/>
            <a:ext cx="8546592" cy="34259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15.29b </a:t>
            </a:r>
            <a:r>
              <a:rPr lang="en-US" sz="2400" dirty="0"/>
              <a:t>Frequency and amplitude of sound waves.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3569" y="3051589"/>
            <a:ext cx="1518364" cy="514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High amplitude</a:t>
            </a:r>
          </a:p>
          <a:p>
            <a:pPr eaLnBrk="1" fontAlgn="auto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40" b="1" dirty="0" smtClean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143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8948" y="3754493"/>
            <a:ext cx="1472837" cy="514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Low amplitude</a:t>
            </a:r>
          </a:p>
          <a:p>
            <a:pPr eaLnBrk="1" fontAlgn="auto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Arial" pitchFamily="34" charset="0"/>
              </a:rPr>
              <a:t>=</a:t>
            </a:r>
            <a:r>
              <a:rPr lang="en-US" sz="1435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35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4919" y="4206179"/>
            <a:ext cx="593432" cy="274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0.01</a:t>
            </a:r>
            <a:endParaRPr lang="en-US" sz="164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7040" y="4206179"/>
            <a:ext cx="593432" cy="274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0.03</a:t>
            </a:r>
            <a:endParaRPr lang="en-US" sz="164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54527" y="2969214"/>
            <a:ext cx="120937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Pressure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1628" y="4206179"/>
            <a:ext cx="593432" cy="274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0.02</a:t>
            </a:r>
            <a:endParaRPr lang="en-US" sz="164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330" y="4872446"/>
            <a:ext cx="6416437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39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Amplitude (size or intensity) is perceived as loudness.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6058" y="4458837"/>
            <a:ext cx="1120820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4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287535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Maculae</a:t>
            </a:r>
            <a:endParaRPr lang="en-US" dirty="0"/>
          </a:p>
        </p:txBody>
      </p:sp>
      <p:sp>
        <p:nvSpPr>
          <p:cNvPr id="542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Maculae</a:t>
            </a:r>
            <a:r>
              <a:rPr lang="en-US" dirty="0" smtClean="0"/>
              <a:t>: sensory receptor organs that monitor static equilibrium </a:t>
            </a:r>
          </a:p>
          <a:p>
            <a:pPr lvl="1"/>
            <a:r>
              <a:rPr lang="en-US" dirty="0" smtClean="0"/>
              <a:t>One organ located in each </a:t>
            </a:r>
            <a:r>
              <a:rPr lang="en-US" dirty="0" err="1" smtClean="0"/>
              <a:t>saccule</a:t>
            </a:r>
            <a:r>
              <a:rPr lang="en-US" dirty="0" smtClean="0"/>
              <a:t> wall and one in each utricle wall</a:t>
            </a:r>
          </a:p>
          <a:p>
            <a:r>
              <a:rPr lang="en-US" dirty="0" smtClean="0"/>
              <a:t>Monitor the position of head in space</a:t>
            </a:r>
          </a:p>
          <a:p>
            <a:r>
              <a:rPr lang="en-US" dirty="0" smtClean="0"/>
              <a:t>Play a key role in control of posture</a:t>
            </a:r>
          </a:p>
          <a:p>
            <a:r>
              <a:rPr lang="en-US" dirty="0" smtClean="0"/>
              <a:t>Respond to </a:t>
            </a:r>
            <a:r>
              <a:rPr lang="en-US" i="1" dirty="0" smtClean="0"/>
              <a:t>linear</a:t>
            </a:r>
            <a:r>
              <a:rPr lang="en-US" dirty="0" smtClean="0"/>
              <a:t> acceleration forces, but not rotation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13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69136"/>
            <a:ext cx="8546592" cy="3919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15.26 </a:t>
            </a:r>
            <a:r>
              <a:rPr lang="en-US" sz="2400" dirty="0" smtClean="0"/>
              <a:t>Membranous </a:t>
            </a:r>
            <a:r>
              <a:rPr lang="en-US" sz="2400" dirty="0"/>
              <a:t>labyrinth of the internal 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128713" y="2607469"/>
            <a:ext cx="2269331" cy="528637"/>
          </a:xfrm>
          <a:custGeom>
            <a:avLst/>
            <a:gdLst>
              <a:gd name="connsiteX0" fmla="*/ 0 w 2269331"/>
              <a:gd name="connsiteY0" fmla="*/ 528637 h 528637"/>
              <a:gd name="connsiteX1" fmla="*/ 923925 w 2269331"/>
              <a:gd name="connsiteY1" fmla="*/ 528637 h 528637"/>
              <a:gd name="connsiteX2" fmla="*/ 2269331 w 2269331"/>
              <a:gd name="connsiteY2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331" h="528637">
                <a:moveTo>
                  <a:pt x="0" y="528637"/>
                </a:moveTo>
                <a:lnTo>
                  <a:pt x="923925" y="528637"/>
                </a:lnTo>
                <a:lnTo>
                  <a:pt x="2269331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12850" y="3343275"/>
            <a:ext cx="1914525" cy="44450"/>
          </a:xfrm>
          <a:custGeom>
            <a:avLst/>
            <a:gdLst>
              <a:gd name="connsiteX0" fmla="*/ 0 w 1914525"/>
              <a:gd name="connsiteY0" fmla="*/ 0 h 44450"/>
              <a:gd name="connsiteX1" fmla="*/ 857250 w 1914525"/>
              <a:gd name="connsiteY1" fmla="*/ 0 h 44450"/>
              <a:gd name="connsiteX2" fmla="*/ 1914525 w 1914525"/>
              <a:gd name="connsiteY2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4525" h="44450">
                <a:moveTo>
                  <a:pt x="0" y="0"/>
                </a:moveTo>
                <a:lnTo>
                  <a:pt x="857250" y="0"/>
                </a:lnTo>
                <a:lnTo>
                  <a:pt x="1914525" y="444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041400" y="3530600"/>
            <a:ext cx="1755775" cy="263525"/>
          </a:xfrm>
          <a:custGeom>
            <a:avLst/>
            <a:gdLst>
              <a:gd name="connsiteX0" fmla="*/ 0 w 1755775"/>
              <a:gd name="connsiteY0" fmla="*/ 0 h 263525"/>
              <a:gd name="connsiteX1" fmla="*/ 1035050 w 1755775"/>
              <a:gd name="connsiteY1" fmla="*/ 0 h 263525"/>
              <a:gd name="connsiteX2" fmla="*/ 1755775 w 1755775"/>
              <a:gd name="connsiteY2" fmla="*/ 263525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775" h="263525">
                <a:moveTo>
                  <a:pt x="0" y="0"/>
                </a:moveTo>
                <a:lnTo>
                  <a:pt x="1035050" y="0"/>
                </a:lnTo>
                <a:lnTo>
                  <a:pt x="1755775" y="2635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87525" y="3952875"/>
            <a:ext cx="1676400" cy="19050"/>
          </a:xfrm>
          <a:custGeom>
            <a:avLst/>
            <a:gdLst>
              <a:gd name="connsiteX0" fmla="*/ 0 w 1676400"/>
              <a:gd name="connsiteY0" fmla="*/ 15875 h 19050"/>
              <a:gd name="connsiteX1" fmla="*/ 971550 w 1676400"/>
              <a:gd name="connsiteY1" fmla="*/ 19050 h 19050"/>
              <a:gd name="connsiteX2" fmla="*/ 1676400 w 1676400"/>
              <a:gd name="connsiteY2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9050">
                <a:moveTo>
                  <a:pt x="0" y="15875"/>
                </a:moveTo>
                <a:lnTo>
                  <a:pt x="971550" y="19050"/>
                </a:lnTo>
                <a:lnTo>
                  <a:pt x="16764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36850" y="3562350"/>
            <a:ext cx="831850" cy="409575"/>
          </a:xfrm>
          <a:custGeom>
            <a:avLst/>
            <a:gdLst>
              <a:gd name="connsiteX0" fmla="*/ 0 w 831850"/>
              <a:gd name="connsiteY0" fmla="*/ 409575 h 409575"/>
              <a:gd name="connsiteX1" fmla="*/ 831850 w 831850"/>
              <a:gd name="connsiteY1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850" h="409575">
                <a:moveTo>
                  <a:pt x="0" y="409575"/>
                </a:moveTo>
                <a:lnTo>
                  <a:pt x="8318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09775" y="3997325"/>
            <a:ext cx="1806575" cy="628650"/>
          </a:xfrm>
          <a:custGeom>
            <a:avLst/>
            <a:gdLst>
              <a:gd name="connsiteX0" fmla="*/ 0 w 1806575"/>
              <a:gd name="connsiteY0" fmla="*/ 628650 h 628650"/>
              <a:gd name="connsiteX1" fmla="*/ 180975 w 1806575"/>
              <a:gd name="connsiteY1" fmla="*/ 628650 h 628650"/>
              <a:gd name="connsiteX2" fmla="*/ 1806575 w 1806575"/>
              <a:gd name="connsiteY2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575" h="628650">
                <a:moveTo>
                  <a:pt x="0" y="628650"/>
                </a:moveTo>
                <a:lnTo>
                  <a:pt x="180975" y="628650"/>
                </a:lnTo>
                <a:lnTo>
                  <a:pt x="1806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17725" y="4117975"/>
            <a:ext cx="1917700" cy="841375"/>
          </a:xfrm>
          <a:custGeom>
            <a:avLst/>
            <a:gdLst>
              <a:gd name="connsiteX0" fmla="*/ 0 w 1917700"/>
              <a:gd name="connsiteY0" fmla="*/ 841375 h 841375"/>
              <a:gd name="connsiteX1" fmla="*/ 101600 w 1917700"/>
              <a:gd name="connsiteY1" fmla="*/ 841375 h 841375"/>
              <a:gd name="connsiteX2" fmla="*/ 1917700 w 1917700"/>
              <a:gd name="connsiteY2" fmla="*/ 0 h 8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700" h="841375">
                <a:moveTo>
                  <a:pt x="0" y="841375"/>
                </a:moveTo>
                <a:lnTo>
                  <a:pt x="101600" y="841375"/>
                </a:lnTo>
                <a:lnTo>
                  <a:pt x="191770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035300" y="4394200"/>
            <a:ext cx="606425" cy="619125"/>
          </a:xfrm>
          <a:custGeom>
            <a:avLst/>
            <a:gdLst>
              <a:gd name="connsiteX0" fmla="*/ 0 w 606425"/>
              <a:gd name="connsiteY0" fmla="*/ 619125 h 619125"/>
              <a:gd name="connsiteX1" fmla="*/ 0 w 606425"/>
              <a:gd name="connsiteY1" fmla="*/ 476250 h 619125"/>
              <a:gd name="connsiteX2" fmla="*/ 606425 w 606425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425" h="619125">
                <a:moveTo>
                  <a:pt x="0" y="619125"/>
                </a:moveTo>
                <a:lnTo>
                  <a:pt x="0" y="476250"/>
                </a:lnTo>
                <a:lnTo>
                  <a:pt x="606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76675" y="4648200"/>
            <a:ext cx="2771775" cy="641350"/>
          </a:xfrm>
          <a:custGeom>
            <a:avLst/>
            <a:gdLst>
              <a:gd name="connsiteX0" fmla="*/ 0 w 2771775"/>
              <a:gd name="connsiteY0" fmla="*/ 0 h 641350"/>
              <a:gd name="connsiteX1" fmla="*/ 815975 w 2771775"/>
              <a:gd name="connsiteY1" fmla="*/ 641350 h 641350"/>
              <a:gd name="connsiteX2" fmla="*/ 2771775 w 2771775"/>
              <a:gd name="connsiteY2" fmla="*/ 641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1775" h="641350">
                <a:moveTo>
                  <a:pt x="0" y="0"/>
                </a:moveTo>
                <a:lnTo>
                  <a:pt x="815975" y="641350"/>
                </a:lnTo>
                <a:lnTo>
                  <a:pt x="2771775" y="641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37175" y="4848225"/>
            <a:ext cx="1308100" cy="6350"/>
          </a:xfrm>
          <a:custGeom>
            <a:avLst/>
            <a:gdLst>
              <a:gd name="connsiteX0" fmla="*/ 0 w 1308100"/>
              <a:gd name="connsiteY0" fmla="*/ 0 h 6350"/>
              <a:gd name="connsiteX1" fmla="*/ 1308100 w 130810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8100" h="6350">
                <a:moveTo>
                  <a:pt x="0" y="0"/>
                </a:moveTo>
                <a:lnTo>
                  <a:pt x="130810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60975" y="4613275"/>
            <a:ext cx="990600" cy="238125"/>
          </a:xfrm>
          <a:custGeom>
            <a:avLst/>
            <a:gdLst>
              <a:gd name="connsiteX0" fmla="*/ 0 w 990600"/>
              <a:gd name="connsiteY0" fmla="*/ 0 h 238125"/>
              <a:gd name="connsiteX1" fmla="*/ 990600 w 99060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0600" h="238125">
                <a:moveTo>
                  <a:pt x="0" y="0"/>
                </a:moveTo>
                <a:lnTo>
                  <a:pt x="990600" y="2381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365750" y="4327525"/>
            <a:ext cx="1276350" cy="171450"/>
          </a:xfrm>
          <a:custGeom>
            <a:avLst/>
            <a:gdLst>
              <a:gd name="connsiteX0" fmla="*/ 0 w 1276350"/>
              <a:gd name="connsiteY0" fmla="*/ 0 h 171450"/>
              <a:gd name="connsiteX1" fmla="*/ 831850 w 1276350"/>
              <a:gd name="connsiteY1" fmla="*/ 171450 h 171450"/>
              <a:gd name="connsiteX2" fmla="*/ 1276350 w 1276350"/>
              <a:gd name="connsiteY2" fmla="*/ 16827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171450">
                <a:moveTo>
                  <a:pt x="0" y="0"/>
                </a:moveTo>
                <a:lnTo>
                  <a:pt x="831850" y="171450"/>
                </a:lnTo>
                <a:lnTo>
                  <a:pt x="1276350" y="1682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59250" y="4191000"/>
            <a:ext cx="2479675" cy="3175"/>
          </a:xfrm>
          <a:custGeom>
            <a:avLst/>
            <a:gdLst>
              <a:gd name="connsiteX0" fmla="*/ 0 w 2479675"/>
              <a:gd name="connsiteY0" fmla="*/ 3175 h 3175"/>
              <a:gd name="connsiteX1" fmla="*/ 619125 w 2479675"/>
              <a:gd name="connsiteY1" fmla="*/ 3175 h 3175"/>
              <a:gd name="connsiteX2" fmla="*/ 2479675 w 2479675"/>
              <a:gd name="connsiteY2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675" h="3175">
                <a:moveTo>
                  <a:pt x="0" y="3175"/>
                </a:moveTo>
                <a:lnTo>
                  <a:pt x="619125" y="3175"/>
                </a:lnTo>
                <a:lnTo>
                  <a:pt x="24796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10025" y="3908425"/>
            <a:ext cx="2273300" cy="279400"/>
          </a:xfrm>
          <a:custGeom>
            <a:avLst/>
            <a:gdLst>
              <a:gd name="connsiteX0" fmla="*/ 0 w 2273300"/>
              <a:gd name="connsiteY0" fmla="*/ 0 h 279400"/>
              <a:gd name="connsiteX1" fmla="*/ 2273300 w 2273300"/>
              <a:gd name="connsiteY1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3300" h="279400">
                <a:moveTo>
                  <a:pt x="0" y="0"/>
                </a:moveTo>
                <a:lnTo>
                  <a:pt x="2273300" y="279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451475" y="3825875"/>
            <a:ext cx="1190625" cy="60325"/>
          </a:xfrm>
          <a:custGeom>
            <a:avLst/>
            <a:gdLst>
              <a:gd name="connsiteX0" fmla="*/ 0 w 1190625"/>
              <a:gd name="connsiteY0" fmla="*/ 0 h 60325"/>
              <a:gd name="connsiteX1" fmla="*/ 866775 w 1190625"/>
              <a:gd name="connsiteY1" fmla="*/ 60325 h 60325"/>
              <a:gd name="connsiteX2" fmla="*/ 1190625 w 1190625"/>
              <a:gd name="connsiteY2" fmla="*/ 5715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25" h="60325">
                <a:moveTo>
                  <a:pt x="0" y="0"/>
                </a:moveTo>
                <a:lnTo>
                  <a:pt x="866775" y="60325"/>
                </a:lnTo>
                <a:lnTo>
                  <a:pt x="1190625" y="571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937125" y="3587750"/>
            <a:ext cx="1704975" cy="63500"/>
          </a:xfrm>
          <a:custGeom>
            <a:avLst/>
            <a:gdLst>
              <a:gd name="connsiteX0" fmla="*/ 0 w 1704975"/>
              <a:gd name="connsiteY0" fmla="*/ 63500 h 63500"/>
              <a:gd name="connsiteX1" fmla="*/ 1406525 w 1704975"/>
              <a:gd name="connsiteY1" fmla="*/ 0 h 63500"/>
              <a:gd name="connsiteX2" fmla="*/ 1704975 w 17049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4975" h="63500">
                <a:moveTo>
                  <a:pt x="0" y="63500"/>
                </a:moveTo>
                <a:lnTo>
                  <a:pt x="1406525" y="0"/>
                </a:lnTo>
                <a:lnTo>
                  <a:pt x="17049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953000" y="3302000"/>
            <a:ext cx="1685925" cy="136525"/>
          </a:xfrm>
          <a:custGeom>
            <a:avLst/>
            <a:gdLst>
              <a:gd name="connsiteX0" fmla="*/ 0 w 1685925"/>
              <a:gd name="connsiteY0" fmla="*/ 136525 h 136525"/>
              <a:gd name="connsiteX1" fmla="*/ 1323975 w 1685925"/>
              <a:gd name="connsiteY1" fmla="*/ 0 h 136525"/>
              <a:gd name="connsiteX2" fmla="*/ 1685925 w 1685925"/>
              <a:gd name="connsiteY2" fmla="*/ 0 h 136525"/>
              <a:gd name="connsiteX3" fmla="*/ 1685925 w 1685925"/>
              <a:gd name="connsiteY3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136525">
                <a:moveTo>
                  <a:pt x="0" y="136525"/>
                </a:moveTo>
                <a:lnTo>
                  <a:pt x="1323975" y="0"/>
                </a:lnTo>
                <a:lnTo>
                  <a:pt x="1685925" y="0"/>
                </a:lnTo>
                <a:lnTo>
                  <a:pt x="16859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594350" y="2968625"/>
            <a:ext cx="1050925" cy="352425"/>
          </a:xfrm>
          <a:custGeom>
            <a:avLst/>
            <a:gdLst>
              <a:gd name="connsiteX0" fmla="*/ 0 w 1050925"/>
              <a:gd name="connsiteY0" fmla="*/ 352425 h 352425"/>
              <a:gd name="connsiteX1" fmla="*/ 942975 w 1050925"/>
              <a:gd name="connsiteY1" fmla="*/ 0 h 352425"/>
              <a:gd name="connsiteX2" fmla="*/ 1050925 w 105092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925" h="352425">
                <a:moveTo>
                  <a:pt x="0" y="352425"/>
                </a:moveTo>
                <a:lnTo>
                  <a:pt x="942975" y="0"/>
                </a:lnTo>
                <a:lnTo>
                  <a:pt x="10509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72150" y="2654300"/>
            <a:ext cx="873125" cy="469900"/>
          </a:xfrm>
          <a:custGeom>
            <a:avLst/>
            <a:gdLst>
              <a:gd name="connsiteX0" fmla="*/ 0 w 873125"/>
              <a:gd name="connsiteY0" fmla="*/ 469900 h 469900"/>
              <a:gd name="connsiteX1" fmla="*/ 765175 w 873125"/>
              <a:gd name="connsiteY1" fmla="*/ 0 h 469900"/>
              <a:gd name="connsiteX2" fmla="*/ 873125 w 873125"/>
              <a:gd name="connsiteY2" fmla="*/ 3175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125" h="469900">
                <a:moveTo>
                  <a:pt x="0" y="469900"/>
                </a:moveTo>
                <a:lnTo>
                  <a:pt x="765175" y="0"/>
                </a:lnTo>
                <a:lnTo>
                  <a:pt x="873125" y="3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3895" y="2019300"/>
            <a:ext cx="887359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Temporal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i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bone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5584" y="2847972"/>
            <a:ext cx="1402307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Vestibular nerve</a:t>
            </a:r>
            <a:endParaRPr lang="en-US" sz="1238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7350" y="3187339"/>
            <a:ext cx="2318263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Superior vestibular ganglion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97350" y="3466162"/>
            <a:ext cx="2214068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nferior vestibular ganglion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07965" y="3766203"/>
            <a:ext cx="1324402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Cochlear nerve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1640" y="4068480"/>
            <a:ext cx="1095597" cy="28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Maculae</a:t>
            </a:r>
            <a:endParaRPr lang="en-US" sz="1238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02113" y="5169823"/>
            <a:ext cx="130195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Round window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01801" y="4733505"/>
            <a:ext cx="139865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Cochlear duct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cochlea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79513" y="4984483"/>
            <a:ext cx="1119217" cy="425758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Stapes in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oval window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160" y="4837765"/>
            <a:ext cx="1916679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5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Saccule</a:t>
            </a:r>
            <a:r>
              <a:rPr lang="en-US" sz="12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in vestibule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1938" y="4494211"/>
            <a:ext cx="1838132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2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Utricle </a:t>
            </a:r>
            <a:r>
              <a:rPr lang="en-US" sz="1232" spc="1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vestibule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01640" y="4381651"/>
            <a:ext cx="1101584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Spiral organ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9416" y="3833177"/>
            <a:ext cx="2313779" cy="62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Cristae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ampullares</a:t>
            </a:r>
            <a:endParaRPr lang="en-US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in the membranous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ampullae</a:t>
            </a:r>
            <a:endParaRPr lang="en-US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4021" y="2530338"/>
            <a:ext cx="1096775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38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Facial nerve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6893" y="2964504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 eaLnBrk="1" fontAlgn="auto" hangingPunct="1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	</a:t>
            </a:r>
            <a:r>
              <a:rPr lang="en-US" sz="12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Anterior</a:t>
            </a:r>
            <a:endParaRPr lang="en-US" sz="12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648"/>
              </a:lnSpc>
              <a:spcBef>
                <a:spcPts val="0"/>
              </a:spcBef>
              <a:spcAft>
                <a:spcPts val="0"/>
              </a:spcAft>
              <a:tabLst>
                <a:tab pos="92075" algn="l"/>
              </a:tabLs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	</a:t>
            </a:r>
            <a:r>
              <a:rPr lang="en-US" sz="12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  <a:endParaRPr lang="en-US" sz="12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92075" indent="-92075" eaLnBrk="1" fontAlgn="auto" hangingPunct="1">
              <a:lnSpc>
                <a:spcPts val="164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•	</a:t>
            </a:r>
            <a:r>
              <a:rPr lang="en-US" sz="1226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  <a:endParaRPr lang="en-US" sz="1226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910" y="2623979"/>
            <a:ext cx="2021194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Semicircular ducts in</a:t>
            </a:r>
          </a:p>
          <a:p>
            <a:pPr eaLnBrk="1" fontAlgn="auto" hangingPunct="1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2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semicircular canals</a:t>
            </a:r>
          </a:p>
        </p:txBody>
      </p:sp>
    </p:spTree>
    <p:extLst>
      <p:ext uri="{BB962C8B-B14F-4D97-AF65-F5344CB8AC3E}">
        <p14:creationId xmlns:p14="http://schemas.microsoft.com/office/powerpoint/2010/main" val="12076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Cristae </a:t>
            </a:r>
            <a:r>
              <a:rPr lang="en-US" dirty="0" err="1" smtClean="0"/>
              <a:t>Ampullares</a:t>
            </a:r>
            <a:endParaRPr lang="en-US" dirty="0"/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Receptor for rotational acceleration is </a:t>
            </a:r>
            <a:r>
              <a:rPr lang="en-US" b="1" dirty="0" smtClean="0"/>
              <a:t>crista </a:t>
            </a:r>
            <a:r>
              <a:rPr lang="en-US" b="1" dirty="0" err="1" smtClean="0"/>
              <a:t>ampullaris</a:t>
            </a:r>
            <a:r>
              <a:rPr lang="en-US" dirty="0" smtClean="0"/>
              <a:t> (</a:t>
            </a:r>
            <a:r>
              <a:rPr lang="en-US" i="1" dirty="0" smtClean="0"/>
              <a:t>crista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elevation in ampulla of each semicircular canal</a:t>
            </a:r>
          </a:p>
          <a:p>
            <a:r>
              <a:rPr lang="en-US" dirty="0" smtClean="0"/>
              <a:t>Cristae are excited by acceleration and deceleration of head </a:t>
            </a:r>
          </a:p>
          <a:p>
            <a:pPr lvl="1"/>
            <a:r>
              <a:rPr lang="en-US" dirty="0" smtClean="0"/>
              <a:t>Major stimuli are rotational (angular) movements, such as twirling of the body</a:t>
            </a:r>
          </a:p>
          <a:p>
            <a:pPr lvl="1"/>
            <a:r>
              <a:rPr lang="en-US" dirty="0" smtClean="0"/>
              <a:t>Semicircular canals are located in all three planes of space, so cristae can pick up on all rotational movements of head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55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79576"/>
            <a:ext cx="8546592" cy="44988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80796" y="284718"/>
            <a:ext cx="7306003" cy="11430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15.35a </a:t>
            </a:r>
            <a:r>
              <a:rPr lang="en-US" sz="1800" dirty="0"/>
              <a:t>Location, structure, and function of a crista </a:t>
            </a:r>
            <a:r>
              <a:rPr lang="en-US" sz="1800" dirty="0" err="1"/>
              <a:t>ampullaris</a:t>
            </a:r>
            <a:r>
              <a:rPr lang="en-US" sz="1800" dirty="0"/>
              <a:t> in the internal ear.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6445250" y="1504950"/>
            <a:ext cx="908050" cy="1200150"/>
          </a:xfrm>
          <a:custGeom>
            <a:avLst/>
            <a:gdLst>
              <a:gd name="connsiteX0" fmla="*/ 0 w 908050"/>
              <a:gd name="connsiteY0" fmla="*/ 1200150 h 1200150"/>
              <a:gd name="connsiteX1" fmla="*/ 698500 w 908050"/>
              <a:gd name="connsiteY1" fmla="*/ 0 h 1200150"/>
              <a:gd name="connsiteX2" fmla="*/ 908050 w 908050"/>
              <a:gd name="connsiteY2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050" h="1200150">
                <a:moveTo>
                  <a:pt x="0" y="1200150"/>
                </a:moveTo>
                <a:lnTo>
                  <a:pt x="698500" y="0"/>
                </a:lnTo>
                <a:lnTo>
                  <a:pt x="9080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267450" y="3250406"/>
            <a:ext cx="1100138" cy="457200"/>
          </a:xfrm>
          <a:custGeom>
            <a:avLst/>
            <a:gdLst>
              <a:gd name="connsiteX0" fmla="*/ 0 w 1100138"/>
              <a:gd name="connsiteY0" fmla="*/ 457200 h 457200"/>
              <a:gd name="connsiteX1" fmla="*/ 950119 w 1100138"/>
              <a:gd name="connsiteY1" fmla="*/ 0 h 457200"/>
              <a:gd name="connsiteX2" fmla="*/ 1100138 w 1100138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138" h="457200">
                <a:moveTo>
                  <a:pt x="0" y="457200"/>
                </a:moveTo>
                <a:lnTo>
                  <a:pt x="950119" y="0"/>
                </a:lnTo>
                <a:lnTo>
                  <a:pt x="1100138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386513" y="4081463"/>
            <a:ext cx="1383506" cy="0"/>
          </a:xfrm>
          <a:custGeom>
            <a:avLst/>
            <a:gdLst>
              <a:gd name="connsiteX0" fmla="*/ 0 w 1383506"/>
              <a:gd name="connsiteY0" fmla="*/ 0 h 0"/>
              <a:gd name="connsiteX1" fmla="*/ 1383506 w 138350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3506">
                <a:moveTo>
                  <a:pt x="0" y="0"/>
                </a:moveTo>
                <a:lnTo>
                  <a:pt x="1383506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57950" y="4279106"/>
            <a:ext cx="1064419" cy="611982"/>
          </a:xfrm>
          <a:custGeom>
            <a:avLst/>
            <a:gdLst>
              <a:gd name="connsiteX0" fmla="*/ 0 w 1064419"/>
              <a:gd name="connsiteY0" fmla="*/ 0 h 611982"/>
              <a:gd name="connsiteX1" fmla="*/ 821531 w 1064419"/>
              <a:gd name="connsiteY1" fmla="*/ 611982 h 611982"/>
              <a:gd name="connsiteX2" fmla="*/ 1064419 w 1064419"/>
              <a:gd name="connsiteY2" fmla="*/ 611982 h 61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4419" h="611982">
                <a:moveTo>
                  <a:pt x="0" y="0"/>
                </a:moveTo>
                <a:lnTo>
                  <a:pt x="821531" y="611982"/>
                </a:lnTo>
                <a:lnTo>
                  <a:pt x="1064419" y="61198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10200" y="4619625"/>
            <a:ext cx="895350" cy="412750"/>
          </a:xfrm>
          <a:custGeom>
            <a:avLst/>
            <a:gdLst>
              <a:gd name="connsiteX0" fmla="*/ 895350 w 895350"/>
              <a:gd name="connsiteY0" fmla="*/ 0 h 412750"/>
              <a:gd name="connsiteX1" fmla="*/ 327025 w 895350"/>
              <a:gd name="connsiteY1" fmla="*/ 412750 h 412750"/>
              <a:gd name="connsiteX2" fmla="*/ 0 w 895350"/>
              <a:gd name="connsiteY2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412750">
                <a:moveTo>
                  <a:pt x="895350" y="0"/>
                </a:moveTo>
                <a:lnTo>
                  <a:pt x="327025" y="412750"/>
                </a:lnTo>
                <a:lnTo>
                  <a:pt x="0" y="4127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34050" y="4432300"/>
            <a:ext cx="428625" cy="593725"/>
          </a:xfrm>
          <a:custGeom>
            <a:avLst/>
            <a:gdLst>
              <a:gd name="connsiteX0" fmla="*/ 428625 w 428625"/>
              <a:gd name="connsiteY0" fmla="*/ 0 h 593725"/>
              <a:gd name="connsiteX1" fmla="*/ 0 w 428625"/>
              <a:gd name="connsiteY1" fmla="*/ 593725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8625" h="593725">
                <a:moveTo>
                  <a:pt x="428625" y="0"/>
                </a:moveTo>
                <a:lnTo>
                  <a:pt x="0" y="5937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34050" y="4486275"/>
            <a:ext cx="136525" cy="536575"/>
          </a:xfrm>
          <a:custGeom>
            <a:avLst/>
            <a:gdLst>
              <a:gd name="connsiteX0" fmla="*/ 136525 w 136525"/>
              <a:gd name="connsiteY0" fmla="*/ 0 h 536575"/>
              <a:gd name="connsiteX1" fmla="*/ 0 w 136525"/>
              <a:gd name="connsiteY1" fmla="*/ 536575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525" h="536575">
                <a:moveTo>
                  <a:pt x="136525" y="0"/>
                </a:moveTo>
                <a:lnTo>
                  <a:pt x="0" y="536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962650" y="3844925"/>
            <a:ext cx="101600" cy="0"/>
          </a:xfrm>
          <a:custGeom>
            <a:avLst/>
            <a:gdLst>
              <a:gd name="connsiteX0" fmla="*/ 101600 w 101600"/>
              <a:gd name="connsiteY0" fmla="*/ 0 h 0"/>
              <a:gd name="connsiteX1" fmla="*/ 0 w 101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">
                <a:moveTo>
                  <a:pt x="10160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826125" y="3844925"/>
            <a:ext cx="79375" cy="0"/>
          </a:xfrm>
          <a:custGeom>
            <a:avLst/>
            <a:gdLst>
              <a:gd name="connsiteX0" fmla="*/ 79375 w 79375"/>
              <a:gd name="connsiteY0" fmla="*/ 0 h 0"/>
              <a:gd name="connsiteX1" fmla="*/ 0 w 793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375">
                <a:moveTo>
                  <a:pt x="7937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89600" y="3844925"/>
            <a:ext cx="66675" cy="0"/>
          </a:xfrm>
          <a:custGeom>
            <a:avLst/>
            <a:gdLst>
              <a:gd name="connsiteX0" fmla="*/ 66675 w 66675"/>
              <a:gd name="connsiteY0" fmla="*/ 0 h 0"/>
              <a:gd name="connsiteX1" fmla="*/ 0 w 66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>
                <a:moveTo>
                  <a:pt x="6667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540375" y="3844925"/>
            <a:ext cx="60325" cy="0"/>
          </a:xfrm>
          <a:custGeom>
            <a:avLst/>
            <a:gdLst>
              <a:gd name="connsiteX0" fmla="*/ 60325 w 60325"/>
              <a:gd name="connsiteY0" fmla="*/ 0 h 0"/>
              <a:gd name="connsiteX1" fmla="*/ 0 w 60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325">
                <a:moveTo>
                  <a:pt x="60325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76850" y="3838575"/>
            <a:ext cx="215900" cy="835025"/>
          </a:xfrm>
          <a:custGeom>
            <a:avLst/>
            <a:gdLst>
              <a:gd name="connsiteX0" fmla="*/ 215900 w 215900"/>
              <a:gd name="connsiteY0" fmla="*/ 0 h 835025"/>
              <a:gd name="connsiteX1" fmla="*/ 0 w 215900"/>
              <a:gd name="connsiteY1" fmla="*/ 0 h 835025"/>
              <a:gd name="connsiteX2" fmla="*/ 0 w 215900"/>
              <a:gd name="connsiteY2" fmla="*/ 835025 h 835025"/>
              <a:gd name="connsiteX3" fmla="*/ 168275 w 215900"/>
              <a:gd name="connsiteY3" fmla="*/ 835025 h 8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835025">
                <a:moveTo>
                  <a:pt x="215900" y="0"/>
                </a:moveTo>
                <a:lnTo>
                  <a:pt x="0" y="0"/>
                </a:lnTo>
                <a:lnTo>
                  <a:pt x="0" y="835025"/>
                </a:lnTo>
                <a:lnTo>
                  <a:pt x="168275" y="83502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11575" y="4162425"/>
            <a:ext cx="1568450" cy="0"/>
          </a:xfrm>
          <a:custGeom>
            <a:avLst/>
            <a:gdLst>
              <a:gd name="connsiteX0" fmla="*/ 1568450 w 1568450"/>
              <a:gd name="connsiteY0" fmla="*/ 0 h 0"/>
              <a:gd name="connsiteX1" fmla="*/ 0 w 1568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8450">
                <a:moveTo>
                  <a:pt x="156845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71538" y="1890713"/>
            <a:ext cx="585787" cy="1490662"/>
          </a:xfrm>
          <a:custGeom>
            <a:avLst/>
            <a:gdLst>
              <a:gd name="connsiteX0" fmla="*/ 0 w 585787"/>
              <a:gd name="connsiteY0" fmla="*/ 0 h 1490662"/>
              <a:gd name="connsiteX1" fmla="*/ 352425 w 585787"/>
              <a:gd name="connsiteY1" fmla="*/ 0 h 1490662"/>
              <a:gd name="connsiteX2" fmla="*/ 585787 w 585787"/>
              <a:gd name="connsiteY2" fmla="*/ 1490662 h 149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787" h="1490662">
                <a:moveTo>
                  <a:pt x="0" y="0"/>
                </a:moveTo>
                <a:lnTo>
                  <a:pt x="352425" y="0"/>
                </a:lnTo>
                <a:lnTo>
                  <a:pt x="585787" y="1490662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314" y="1736228"/>
            <a:ext cx="10390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Crista </a:t>
            </a:r>
          </a:p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ampullaris</a:t>
            </a:r>
            <a:endParaRPr lang="en-US" sz="133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0438" y="3107384"/>
            <a:ext cx="148309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Hair bundle </a:t>
            </a:r>
          </a:p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133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kinocilium</a:t>
            </a:r>
            <a:endParaRPr lang="en-US" sz="133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plus </a:t>
            </a:r>
            <a:r>
              <a:rPr lang="en-US" sz="133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stereocilia</a:t>
            </a: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1098" y="4853622"/>
            <a:ext cx="2258952" cy="297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Fibers of vestibular nerve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05769" y="3937999"/>
            <a:ext cx="849913" cy="297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Hair cell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6118" y="4005915"/>
            <a:ext cx="10390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Crista </a:t>
            </a:r>
          </a:p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ampullaris</a:t>
            </a:r>
            <a:endParaRPr lang="en-US" sz="133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8906" y="4762976"/>
            <a:ext cx="11416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Supporting </a:t>
            </a:r>
          </a:p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2769" y="2174684"/>
            <a:ext cx="1114408" cy="297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1" b="1" i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Endolymph</a:t>
            </a:r>
            <a:endParaRPr lang="en-US" sz="1331" b="1" i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6611" y="1350133"/>
            <a:ext cx="1617751" cy="297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Ampullary</a:t>
            </a:r>
            <a:r>
              <a:rPr lang="en-US" sz="1331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331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cupula</a:t>
            </a:r>
            <a:endParaRPr lang="en-US" sz="1331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104" y="4310574"/>
            <a:ext cx="14394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Membranous </a:t>
            </a:r>
          </a:p>
          <a:p>
            <a:pPr eaLnBrk="1" fontAlgn="auto" hangingPunct="1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3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labyrinth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162" y="5401781"/>
            <a:ext cx="5242461" cy="297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3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Anatomy of a crista </a:t>
            </a:r>
            <a:r>
              <a:rPr lang="en-US" sz="1331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ampullaris</a:t>
            </a:r>
            <a:r>
              <a:rPr lang="en-US" sz="133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in a semicircular canal</a:t>
            </a:r>
          </a:p>
        </p:txBody>
      </p:sp>
    </p:spTree>
    <p:extLst>
      <p:ext uri="{BB962C8B-B14F-4D97-AF65-F5344CB8AC3E}">
        <p14:creationId xmlns:p14="http://schemas.microsoft.com/office/powerpoint/2010/main" val="294197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and Structure of Olfactory </a:t>
            </a:r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20482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Olfactory neurons are unusual bipolar neurons</a:t>
            </a:r>
          </a:p>
          <a:p>
            <a:pPr lvl="1"/>
            <a:r>
              <a:rPr lang="en-US" dirty="0" smtClean="0"/>
              <a:t>Thin apical dendrites terminate in knob</a:t>
            </a:r>
          </a:p>
          <a:p>
            <a:pPr lvl="1"/>
            <a:r>
              <a:rPr lang="en-US" dirty="0" smtClean="0"/>
              <a:t>Long, largely </a:t>
            </a:r>
            <a:r>
              <a:rPr lang="en-US" dirty="0" err="1" smtClean="0"/>
              <a:t>nonmotile</a:t>
            </a:r>
            <a:r>
              <a:rPr lang="en-US" dirty="0" smtClean="0"/>
              <a:t> cilia, </a:t>
            </a:r>
            <a:r>
              <a:rPr lang="en-US" b="1" dirty="0" smtClean="0"/>
              <a:t>olfactory cilia</a:t>
            </a:r>
            <a:r>
              <a:rPr lang="en-US" dirty="0" smtClean="0"/>
              <a:t>, radiate from knob</a:t>
            </a:r>
          </a:p>
          <a:p>
            <a:pPr lvl="2"/>
            <a:r>
              <a:rPr lang="en-US" dirty="0" smtClean="0"/>
              <a:t>Covered by mucus (solvent for odorants)</a:t>
            </a:r>
          </a:p>
          <a:p>
            <a:r>
              <a:rPr lang="en-US" dirty="0" smtClean="0"/>
              <a:t>Bundles of </a:t>
            </a:r>
            <a:r>
              <a:rPr lang="en-US" dirty="0" err="1" smtClean="0"/>
              <a:t>nonmyelinated</a:t>
            </a:r>
            <a:r>
              <a:rPr lang="en-US" dirty="0" smtClean="0"/>
              <a:t> axons of olfactory receptor cells gather in fascicles that make up </a:t>
            </a:r>
            <a:r>
              <a:rPr lang="en-US" b="1" dirty="0" smtClean="0"/>
              <a:t>filaments of olfactory nerve </a:t>
            </a:r>
            <a:r>
              <a:rPr lang="en-US" dirty="0" smtClean="0"/>
              <a:t>(</a:t>
            </a:r>
            <a:r>
              <a:rPr lang="en-US" b="1" dirty="0" smtClean="0"/>
              <a:t>cranial nerve I</a:t>
            </a:r>
            <a:r>
              <a:rPr lang="en-US" dirty="0" smtClean="0"/>
              <a:t>)</a:t>
            </a:r>
          </a:p>
          <a:p>
            <a:r>
              <a:rPr lang="en-US" dirty="0" smtClean="0"/>
              <a:t>Olfactory neurons, unlike other neurons, have stem cells that give rise to new neurons every 30–60 days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37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207264"/>
            <a:ext cx="7107936" cy="6443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25968" y="274638"/>
            <a:ext cx="1018032" cy="2003382"/>
          </a:xfrm>
        </p:spPr>
        <p:txBody>
          <a:bodyPr>
            <a:no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15.36 </a:t>
            </a:r>
            <a:r>
              <a:rPr lang="en-US" sz="1200" dirty="0"/>
              <a:t>Neural pathways of the balance and orientation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2466" y="234251"/>
            <a:ext cx="521565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Input: Information about the body’s position in </a:t>
            </a:r>
            <a: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space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comes </a:t>
            </a: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from three main sources and is fed </a:t>
            </a:r>
            <a: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into two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major </a:t>
            </a: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processing areas in the central nervous system.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781" y="2928276"/>
            <a:ext cx="109356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Cerebellum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011" y="1249045"/>
            <a:ext cx="9834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Visual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receptors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4401" y="1148661"/>
            <a:ext cx="164179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Somatic receptors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(skin, muscle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joints)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967" y="4562967"/>
            <a:ext cx="180209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33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Oculomotor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control</a:t>
            </a:r>
            <a:br>
              <a:rPr lang="en-US" sz="13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(cranial 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nerve 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nuclei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52438" algn="l"/>
              </a:tabLs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13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III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, IV, VI)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indent="123825" eaLnBrk="1" fontAlgn="auto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(eye movements)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4173" y="2729566"/>
            <a:ext cx="114165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Vestibular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nuclei</a:t>
            </a:r>
          </a:p>
          <a:p>
            <a:pPr algn="ctr"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(brain stem)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237" y="3504582"/>
            <a:ext cx="1900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Central nervous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system processing</a:t>
            </a:r>
            <a:endParaRPr lang="en-US" sz="1315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401" y="4558204"/>
            <a:ext cx="23410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2619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Spinal motor control</a:t>
            </a:r>
          </a:p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(cranial nerve XI nuclei</a:t>
            </a:r>
          </a:p>
          <a:p>
            <a:pPr indent="333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US" sz="13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vestibulospinal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tracts)</a:t>
            </a:r>
          </a:p>
          <a:p>
            <a:pPr indent="3333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indent="233363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(neck, limb, and trunk</a:t>
            </a:r>
          </a:p>
          <a:p>
            <a:pPr indent="595313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movements)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3705" y="6066275"/>
            <a:ext cx="67040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Output: Responses by the central nervous system provide fast </a:t>
            </a:r>
            <a: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reflexive</a:t>
            </a:r>
            <a:b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en-US" sz="1300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control </a:t>
            </a: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of the muscles serving the eyes, neck, limbs, and trunk.</a:t>
            </a:r>
            <a:endParaRPr lang="en-US" sz="1315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4120" y="1256382"/>
            <a:ext cx="9834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Vestibular</a:t>
            </a:r>
          </a:p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receptors</a:t>
            </a:r>
            <a:endParaRPr lang="en-US" sz="1315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</a:t>
            </a:r>
            <a:r>
              <a:rPr lang="en-US" altLang="en-US" dirty="0" smtClean="0">
                <a:solidFill>
                  <a:srgbClr val="36BA8E"/>
                </a:solidFill>
              </a:rPr>
              <a:t>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15.15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Equilibrium problems are usually unpleasant and can cause nausea, dizziness, and loss of balance</a:t>
            </a:r>
          </a:p>
          <a:p>
            <a:r>
              <a:rPr lang="en-US" dirty="0" err="1" smtClean="0"/>
              <a:t>Nystagmus</a:t>
            </a:r>
            <a:r>
              <a:rPr lang="en-US" dirty="0" smtClean="0"/>
              <a:t> in the absence of rotational stimuli may be present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73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36BA8E"/>
                </a:solidFill>
              </a:rPr>
              <a:t>Clinical </a:t>
            </a:r>
            <a:r>
              <a:rPr lang="en-US" altLang="en-US" dirty="0" smtClean="0">
                <a:solidFill>
                  <a:srgbClr val="36BA8E"/>
                </a:solidFill>
              </a:rPr>
              <a:t>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15.15</a:t>
            </a:r>
            <a:endParaRPr lang="en-US" dirty="0"/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Motion sickness</a:t>
            </a:r>
            <a:r>
              <a:rPr lang="en-US" dirty="0" smtClean="0"/>
              <a:t>: sensory inputs are mismatched</a:t>
            </a:r>
          </a:p>
          <a:p>
            <a:pPr lvl="1"/>
            <a:r>
              <a:rPr lang="en-US" dirty="0" smtClean="0"/>
              <a:t>Visual input differs from equilibrium input</a:t>
            </a:r>
          </a:p>
          <a:p>
            <a:pPr lvl="1"/>
            <a:r>
              <a:rPr lang="en-US" dirty="0" smtClean="0"/>
              <a:t>Conflicting information causes motion sickness</a:t>
            </a:r>
          </a:p>
          <a:p>
            <a:pPr lvl="1"/>
            <a:r>
              <a:rPr lang="en-US" dirty="0" smtClean="0"/>
              <a:t>Warning signs are excess salivation, pallor, rapid deep breathing, profuse sweating</a:t>
            </a:r>
          </a:p>
          <a:p>
            <a:pPr lvl="1"/>
            <a:r>
              <a:rPr lang="en-US" dirty="0" smtClean="0"/>
              <a:t>Treatment with </a:t>
            </a:r>
            <a:r>
              <a:rPr lang="en-US" dirty="0" err="1" smtClean="0"/>
              <a:t>antimotion</a:t>
            </a:r>
            <a:r>
              <a:rPr lang="en-US" dirty="0" smtClean="0"/>
              <a:t> drugs that depress vestibular input, such as meclizine and scopolamine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501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15.11  Homeostatic Imbalances of Hearing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Deafness</a:t>
            </a:r>
          </a:p>
          <a:p>
            <a:r>
              <a:rPr lang="en-US" b="1" dirty="0" smtClean="0"/>
              <a:t>Conduction deafness</a:t>
            </a:r>
          </a:p>
          <a:p>
            <a:pPr lvl="1"/>
            <a:r>
              <a:rPr lang="en-US" dirty="0" smtClean="0"/>
              <a:t>Blocked sound conduction to fluids of internal ear</a:t>
            </a:r>
          </a:p>
          <a:p>
            <a:pPr lvl="2"/>
            <a:r>
              <a:rPr lang="en-US" dirty="0" smtClean="0"/>
              <a:t>Causes include impacted earwax, perforated eardrum, otitis media, </a:t>
            </a:r>
            <a:r>
              <a:rPr lang="en-US" dirty="0" err="1" smtClean="0"/>
              <a:t>otosclerosis</a:t>
            </a:r>
            <a:r>
              <a:rPr lang="en-US" dirty="0" smtClean="0"/>
              <a:t> of the </a:t>
            </a:r>
            <a:r>
              <a:rPr lang="en-US" dirty="0" err="1" smtClean="0"/>
              <a:t>ossicles</a:t>
            </a:r>
            <a:endParaRPr lang="en-US" dirty="0" smtClean="0"/>
          </a:p>
          <a:p>
            <a:r>
              <a:rPr lang="en-US" b="1" dirty="0" err="1" smtClean="0"/>
              <a:t>Sensorineural</a:t>
            </a:r>
            <a:r>
              <a:rPr lang="en-US" b="1" dirty="0" smtClean="0"/>
              <a:t> deafness</a:t>
            </a:r>
          </a:p>
          <a:p>
            <a:pPr lvl="1"/>
            <a:r>
              <a:rPr lang="en-US" dirty="0" smtClean="0"/>
              <a:t>Damage to neural structures at any point from cochlear hair cells to auditory cortical cells</a:t>
            </a:r>
          </a:p>
          <a:p>
            <a:pPr lvl="1"/>
            <a:r>
              <a:rPr lang="en-US" dirty="0" smtClean="0"/>
              <a:t>Typically from gradual hair cell loss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07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Deafness (cont.)</a:t>
            </a:r>
            <a:endParaRPr lang="en-US" dirty="0"/>
          </a:p>
        </p:txBody>
      </p:sp>
      <p:sp>
        <p:nvSpPr>
          <p:cNvPr id="7270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Sensorineural</a:t>
            </a:r>
            <a:r>
              <a:rPr lang="en-US" dirty="0" smtClean="0"/>
              <a:t> deafness research is under way to prod supporting cells to differentiate into hair cells </a:t>
            </a:r>
          </a:p>
          <a:p>
            <a:r>
              <a:rPr lang="en-US" dirty="0" smtClean="0"/>
              <a:t>Cochlear implants that convert sound energy into electrical signals are effective for congenital or age/noise cochlear damage</a:t>
            </a:r>
          </a:p>
          <a:p>
            <a:pPr lvl="1"/>
            <a:r>
              <a:rPr lang="en-US" dirty="0" smtClean="0"/>
              <a:t>Inserted into drilled recess in temporal bone</a:t>
            </a:r>
          </a:p>
          <a:p>
            <a:pPr lvl="1"/>
            <a:r>
              <a:rPr lang="en-US" dirty="0" smtClean="0"/>
              <a:t>So effective that deaf children can learn to speak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6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Tinnitus </a:t>
            </a:r>
            <a:endParaRPr lang="en-US" dirty="0"/>
          </a:p>
        </p:txBody>
      </p:sp>
      <p:sp>
        <p:nvSpPr>
          <p:cNvPr id="7373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Ringing, buzzing, or clicking sound in ears in absence of auditory stimuli</a:t>
            </a:r>
          </a:p>
          <a:p>
            <a:r>
              <a:rPr lang="en-US" dirty="0" smtClean="0"/>
              <a:t>Due to cochlear nerve degeneration, inflammation of middle or internal ears, side effects of aspirin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1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Ménière’s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7373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Labyrinth disorder that affects cochlea and semicircular canals</a:t>
            </a:r>
          </a:p>
          <a:p>
            <a:r>
              <a:rPr lang="en-US" dirty="0" smtClean="0"/>
              <a:t>Causes vertigo, nausea, and vomiting</a:t>
            </a:r>
          </a:p>
          <a:p>
            <a:r>
              <a:rPr lang="en-US" dirty="0" smtClean="0"/>
              <a:t>Treatment: anti–motion sickness drugs in mild cases or surgical removal of labyrinth in severe cases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82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Developmental Aspects of the </a:t>
            </a:r>
            <a:r>
              <a:rPr lang="en-US" dirty="0" smtClean="0">
                <a:solidFill>
                  <a:schemeClr val="bg1"/>
                </a:solidFill>
              </a:rPr>
              <a:t>Special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75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Taste and Smell</a:t>
            </a:r>
          </a:p>
          <a:p>
            <a:r>
              <a:rPr lang="en-US" dirty="0" smtClean="0"/>
              <a:t>All special senses are functional at birth</a:t>
            </a:r>
          </a:p>
          <a:p>
            <a:r>
              <a:rPr lang="en-US" dirty="0" smtClean="0"/>
              <a:t>Chemical senses: few problems occur until fourth decade, when these senses begin to decline</a:t>
            </a:r>
          </a:p>
          <a:p>
            <a:pPr lvl="1"/>
            <a:r>
              <a:rPr lang="en-US" dirty="0" smtClean="0"/>
              <a:t>Odor and taste detection is poor after 65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7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Developmental Aspects of the </a:t>
            </a:r>
            <a:r>
              <a:rPr lang="en-US" dirty="0" smtClean="0">
                <a:solidFill>
                  <a:schemeClr val="bg1"/>
                </a:solidFill>
              </a:rPr>
              <a:t>Special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802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smtClean="0"/>
              <a:t>Vision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Optic vesicles protrude from diencephalon during week 4 of development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Vesicles indent to form </a:t>
            </a:r>
            <a:r>
              <a:rPr lang="en-US" b="1" dirty="0" smtClean="0"/>
              <a:t>optic</a:t>
            </a:r>
            <a:r>
              <a:rPr lang="en-US" dirty="0" smtClean="0"/>
              <a:t> </a:t>
            </a:r>
            <a:r>
              <a:rPr lang="en-US" b="1" dirty="0" smtClean="0"/>
              <a:t>cups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Stalks form optic nerves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Later, lens forms from ectoderm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Vision is not fully functional at birth; babies are hyperopic because eyes are shortened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See only gray tones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Eye movements are uncoordinated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Tearless for about 2 weeks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644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Developmental Aspects of the </a:t>
            </a:r>
            <a:r>
              <a:rPr lang="en-US" dirty="0">
                <a:solidFill>
                  <a:schemeClr val="bg1"/>
                </a:solidFill>
              </a:rPr>
              <a:t>Special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/>
          </a:p>
        </p:txBody>
      </p:sp>
      <p:sp>
        <p:nvSpPr>
          <p:cNvPr id="77826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Vision (cont.)</a:t>
            </a:r>
          </a:p>
          <a:p>
            <a:r>
              <a:rPr lang="en-US" dirty="0" smtClean="0"/>
              <a:t>By 5 months of age, infants can follow objects, but acuity is still poor</a:t>
            </a:r>
          </a:p>
          <a:p>
            <a:r>
              <a:rPr lang="en-US" dirty="0" smtClean="0"/>
              <a:t>Depth perception and color vision develop by age 3</a:t>
            </a:r>
          </a:p>
          <a:p>
            <a:r>
              <a:rPr lang="en-US" dirty="0" smtClean="0"/>
              <a:t>Adult eye size reached around 8–9 years of age</a:t>
            </a:r>
          </a:p>
          <a:p>
            <a:r>
              <a:rPr lang="en-US" dirty="0" smtClean="0"/>
              <a:t>Around year 40, lenses start to lose elasticity, resulting in presbyopia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2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Specificity of Olfactory Receptors</a:t>
            </a:r>
            <a:endParaRPr lang="en-US" dirty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Smells may contain 100s of different odorants</a:t>
            </a:r>
          </a:p>
          <a:p>
            <a:r>
              <a:rPr lang="en-US" dirty="0" smtClean="0"/>
              <a:t>Humans have ~400 “smell” genes active in nose</a:t>
            </a:r>
          </a:p>
          <a:p>
            <a:pPr lvl="1"/>
            <a:r>
              <a:rPr lang="en-US" dirty="0" smtClean="0"/>
              <a:t>Each encodes a unique receptor protein</a:t>
            </a:r>
          </a:p>
          <a:p>
            <a:pPr lvl="2"/>
            <a:r>
              <a:rPr lang="en-US" dirty="0" smtClean="0"/>
              <a:t>Protein responds to one or more odors</a:t>
            </a:r>
          </a:p>
          <a:p>
            <a:pPr lvl="1"/>
            <a:r>
              <a:rPr lang="en-US" dirty="0" smtClean="0"/>
              <a:t>Each odor binds to several different receptors</a:t>
            </a:r>
          </a:p>
          <a:p>
            <a:pPr lvl="1"/>
            <a:r>
              <a:rPr lang="en-US" dirty="0" smtClean="0"/>
              <a:t>Each receptor has one type of receptor protein</a:t>
            </a:r>
          </a:p>
          <a:p>
            <a:r>
              <a:rPr lang="en-US" dirty="0" smtClean="0"/>
              <a:t>Pain and temperature receptors are also in nasal cavities</a:t>
            </a:r>
          </a:p>
          <a:p>
            <a:pPr lvl="1"/>
            <a:r>
              <a:rPr lang="en-US" dirty="0" smtClean="0"/>
              <a:t>Respond to irritants, such as ammonia, or can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smell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hot or cold (chili peppers, menthol)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45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Developmental Aspects of the </a:t>
            </a:r>
            <a:r>
              <a:rPr lang="en-US" dirty="0">
                <a:solidFill>
                  <a:schemeClr val="bg1"/>
                </a:solidFill>
              </a:rPr>
              <a:t>Special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/>
          </a:p>
        </p:txBody>
      </p:sp>
      <p:sp>
        <p:nvSpPr>
          <p:cNvPr id="77826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Vision (cont.)</a:t>
            </a:r>
          </a:p>
          <a:p>
            <a:r>
              <a:rPr lang="en-US" dirty="0" smtClean="0"/>
              <a:t>With age, lens loses clarity, dilator muscles are less efficient; visual acuity is drastically decreased by age 70</a:t>
            </a:r>
          </a:p>
          <a:p>
            <a:pPr lvl="1"/>
            <a:r>
              <a:rPr lang="en-US" dirty="0" smtClean="0"/>
              <a:t>Lacrimal glands less active, so eyes are dry, more prone to infection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91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Developmental Aspects of the </a:t>
            </a:r>
            <a:r>
              <a:rPr lang="en-US" dirty="0">
                <a:solidFill>
                  <a:schemeClr val="bg1"/>
                </a:solidFill>
              </a:rPr>
              <a:t>Special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/>
          </a:p>
        </p:txBody>
      </p:sp>
      <p:sp>
        <p:nvSpPr>
          <p:cNvPr id="788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Hearing and </a:t>
            </a:r>
            <a:r>
              <a:rPr lang="en-US" b="1" dirty="0" smtClean="0"/>
              <a:t>Balance</a:t>
            </a:r>
          </a:p>
          <a:p>
            <a:pPr>
              <a:buFont typeface="Arial"/>
              <a:buChar char="•"/>
            </a:pPr>
            <a:r>
              <a:rPr lang="en-US" dirty="0" smtClean="0"/>
              <a:t>Ear development begins in 3-week embryo</a:t>
            </a:r>
          </a:p>
          <a:p>
            <a:pPr>
              <a:buFont typeface="Arial"/>
              <a:buChar char="•"/>
            </a:pPr>
            <a:r>
              <a:rPr lang="en-US" dirty="0" smtClean="0"/>
              <a:t>Inner ears develop from thickening of ectoderm called </a:t>
            </a:r>
            <a:r>
              <a:rPr lang="en-US" b="1" dirty="0" err="1" smtClean="0"/>
              <a:t>otic</a:t>
            </a:r>
            <a:r>
              <a:rPr lang="en-US" b="1" dirty="0" smtClean="0"/>
              <a:t> </a:t>
            </a:r>
            <a:r>
              <a:rPr lang="en-US" b="1" dirty="0" err="1" smtClean="0"/>
              <a:t>placodes</a:t>
            </a:r>
            <a:r>
              <a:rPr lang="en-US" dirty="0" smtClean="0"/>
              <a:t>, which </a:t>
            </a:r>
            <a:r>
              <a:rPr lang="en-US" dirty="0" err="1" smtClean="0"/>
              <a:t>invaginate</a:t>
            </a:r>
            <a:r>
              <a:rPr lang="en-US" dirty="0" smtClean="0"/>
              <a:t> into </a:t>
            </a:r>
            <a:r>
              <a:rPr lang="en-US" b="1" dirty="0" err="1" smtClean="0"/>
              <a:t>otic</a:t>
            </a:r>
            <a:r>
              <a:rPr lang="en-US" b="1" dirty="0" smtClean="0"/>
              <a:t> pit</a:t>
            </a:r>
            <a:r>
              <a:rPr lang="en-US" dirty="0" smtClean="0"/>
              <a:t> and </a:t>
            </a:r>
            <a:r>
              <a:rPr lang="en-US" b="1" dirty="0" err="1" smtClean="0"/>
              <a:t>otic</a:t>
            </a:r>
            <a:r>
              <a:rPr lang="en-US" b="1" dirty="0" smtClean="0"/>
              <a:t> vesicle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Otic</a:t>
            </a:r>
            <a:r>
              <a:rPr lang="en-US" dirty="0" smtClean="0"/>
              <a:t> vesicle becomes membranous labyrinth, and surrounding mesenchyme becomes bony labyrinth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78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Developmental Aspects of the </a:t>
            </a:r>
            <a:r>
              <a:rPr lang="en-US" dirty="0">
                <a:solidFill>
                  <a:schemeClr val="bg1"/>
                </a:solidFill>
              </a:rPr>
              <a:t>Special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/>
          </a:p>
        </p:txBody>
      </p:sp>
      <p:sp>
        <p:nvSpPr>
          <p:cNvPr id="79874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Hearing and </a:t>
            </a:r>
            <a:r>
              <a:rPr lang="en-US" b="1" dirty="0" smtClean="0"/>
              <a:t>Balance (cont.)</a:t>
            </a:r>
            <a:endParaRPr lang="en-US" b="1" dirty="0"/>
          </a:p>
          <a:p>
            <a:r>
              <a:rPr lang="en-US" dirty="0" smtClean="0"/>
              <a:t>Middle </a:t>
            </a:r>
            <a:r>
              <a:rPr lang="en-US" dirty="0"/>
              <a:t>ear structures develop from endodermal </a:t>
            </a:r>
            <a:r>
              <a:rPr lang="en-US" b="1" dirty="0"/>
              <a:t>pharyngeal pouches</a:t>
            </a:r>
            <a:r>
              <a:rPr lang="en-US" dirty="0"/>
              <a:t>, </a:t>
            </a:r>
            <a:r>
              <a:rPr lang="en-US" dirty="0" err="1"/>
              <a:t>ossicles</a:t>
            </a:r>
            <a:r>
              <a:rPr lang="en-US" dirty="0"/>
              <a:t> from neural crest cells, and </a:t>
            </a:r>
            <a:r>
              <a:rPr lang="en-US" b="1" dirty="0"/>
              <a:t>pharyngeal cleft</a:t>
            </a:r>
            <a:r>
              <a:rPr lang="en-US" dirty="0"/>
              <a:t> (</a:t>
            </a:r>
            <a:r>
              <a:rPr lang="en-US" i="1" dirty="0"/>
              <a:t>branchial groove</a:t>
            </a:r>
            <a:r>
              <a:rPr lang="en-US" dirty="0"/>
              <a:t>) develops into outer ear structures</a:t>
            </a:r>
          </a:p>
          <a:p>
            <a:r>
              <a:rPr lang="en-US" dirty="0" smtClean="0"/>
              <a:t>Newborns can hear, but early responses are reflexive in nature</a:t>
            </a:r>
          </a:p>
          <a:p>
            <a:pPr lvl="1"/>
            <a:r>
              <a:rPr lang="en-US" dirty="0" smtClean="0"/>
              <a:t>By month 4, infants can turn head toward voices of family members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Developmental Aspects of the </a:t>
            </a:r>
            <a:r>
              <a:rPr lang="en-US" dirty="0">
                <a:solidFill>
                  <a:schemeClr val="bg1"/>
                </a:solidFill>
              </a:rPr>
              <a:t>Special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Senses</a:t>
            </a:r>
            <a:endParaRPr lang="en-US" dirty="0"/>
          </a:p>
        </p:txBody>
      </p:sp>
      <p:sp>
        <p:nvSpPr>
          <p:cNvPr id="79874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Hearing and </a:t>
            </a:r>
            <a:r>
              <a:rPr lang="en-US" b="1" dirty="0" smtClean="0"/>
              <a:t>Balance (cont.)</a:t>
            </a:r>
            <a:endParaRPr lang="en-US" b="1" dirty="0"/>
          </a:p>
          <a:p>
            <a:r>
              <a:rPr lang="en-US" dirty="0" smtClean="0"/>
              <a:t>Language skills tied to ability to hear well</a:t>
            </a:r>
          </a:p>
          <a:p>
            <a:r>
              <a:rPr lang="en-US" dirty="0" smtClean="0"/>
              <a:t>Few ear problems until 60s, when deterioration of spiral organ becomes noticeable</a:t>
            </a:r>
          </a:p>
          <a:p>
            <a:r>
              <a:rPr lang="en-US" dirty="0" smtClean="0"/>
              <a:t>Hair cell numbers decline with age</a:t>
            </a:r>
          </a:p>
          <a:p>
            <a:pPr lvl="1"/>
            <a:r>
              <a:rPr lang="en-US" b="1" dirty="0" err="1" smtClean="0"/>
              <a:t>Presbycusis</a:t>
            </a:r>
            <a:r>
              <a:rPr lang="en-US" dirty="0" smtClean="0"/>
              <a:t>: loss of high-pitch perception occurs first</a:t>
            </a:r>
          </a:p>
          <a:p>
            <a:pPr lvl="2"/>
            <a:r>
              <a:rPr lang="en-US" dirty="0" smtClean="0"/>
              <a:t>Type of </a:t>
            </a:r>
            <a:r>
              <a:rPr lang="en-US" dirty="0" err="1" smtClean="0"/>
              <a:t>sensorineural</a:t>
            </a:r>
            <a:r>
              <a:rPr lang="en-US" dirty="0" smtClean="0"/>
              <a:t> deafness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3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Smell</a:t>
            </a:r>
            <a:endParaRPr lang="en-US" dirty="0"/>
          </a:p>
        </p:txBody>
      </p:sp>
      <p:sp>
        <p:nvSpPr>
          <p:cNvPr id="23555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smell substance, it must be </a:t>
            </a:r>
            <a:r>
              <a:rPr lang="en-US" i="1" dirty="0" smtClean="0"/>
              <a:t>volatile</a:t>
            </a:r>
          </a:p>
          <a:p>
            <a:pPr lvl="1"/>
            <a:r>
              <a:rPr lang="en-US" dirty="0" smtClean="0"/>
              <a:t>Must be in gaseous state</a:t>
            </a:r>
          </a:p>
          <a:p>
            <a:pPr lvl="1"/>
            <a:r>
              <a:rPr lang="en-US" dirty="0" smtClean="0"/>
              <a:t>Odorant must also be able to dissolve in olfactory epithelium fluid </a:t>
            </a:r>
          </a:p>
          <a:p>
            <a:r>
              <a:rPr lang="en-US" b="1" dirty="0" smtClean="0"/>
              <a:t>Activation of olfactory sensory neurons</a:t>
            </a:r>
          </a:p>
          <a:p>
            <a:pPr lvl="1"/>
            <a:r>
              <a:rPr lang="en-US" dirty="0" smtClean="0"/>
              <a:t>Dissolved odorants bind to receptor proteins in olfactory cilium membranes</a:t>
            </a:r>
          </a:p>
          <a:p>
            <a:pPr lvl="2"/>
            <a:r>
              <a:rPr lang="en-US" dirty="0" smtClean="0"/>
              <a:t>Open </a:t>
            </a:r>
            <a:r>
              <a:rPr lang="en-US" dirty="0" err="1" smtClean="0"/>
              <a:t>cation</a:t>
            </a:r>
            <a:r>
              <a:rPr lang="en-US" dirty="0" smtClean="0"/>
              <a:t> channels, generating receptor potential</a:t>
            </a:r>
          </a:p>
          <a:p>
            <a:pPr lvl="2"/>
            <a:r>
              <a:rPr lang="en-US" dirty="0" smtClean="0"/>
              <a:t>At threshold, AP is conducted to first relay station in olfactory bulb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15.6  Sense of Taste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Location and Structure of Taste Buds</a:t>
            </a:r>
          </a:p>
          <a:p>
            <a:r>
              <a:rPr lang="en-US" b="1" dirty="0" smtClean="0"/>
              <a:t>Taste buds</a:t>
            </a:r>
            <a:r>
              <a:rPr lang="en-US" dirty="0" smtClean="0"/>
              <a:t>: sensory organs for taste</a:t>
            </a:r>
          </a:p>
          <a:p>
            <a:pPr lvl="1"/>
            <a:r>
              <a:rPr lang="en-US" dirty="0" smtClean="0"/>
              <a:t>Most of 10,000 taste buds are located on tongue in </a:t>
            </a:r>
            <a:r>
              <a:rPr lang="en-US" b="1" dirty="0" smtClean="0"/>
              <a:t>papillae</a:t>
            </a:r>
            <a:r>
              <a:rPr lang="en-US" dirty="0" smtClean="0"/>
              <a:t>, </a:t>
            </a:r>
            <a:r>
              <a:rPr lang="en-US" dirty="0" err="1" smtClean="0"/>
              <a:t>peglike</a:t>
            </a:r>
            <a:r>
              <a:rPr lang="en-US" dirty="0" smtClean="0"/>
              <a:t> projections of tongue mucosa</a:t>
            </a:r>
          </a:p>
          <a:p>
            <a:pPr lvl="2"/>
            <a:r>
              <a:rPr lang="en-US" b="1" dirty="0" smtClean="0"/>
              <a:t>Fungiform papillae</a:t>
            </a:r>
            <a:r>
              <a:rPr lang="en-US" dirty="0" smtClean="0"/>
              <a:t>: tops of these mushroom-shaped structures house most taste buds;  scattered across tongue</a:t>
            </a:r>
          </a:p>
          <a:p>
            <a:pPr lvl="2"/>
            <a:r>
              <a:rPr lang="en-US" b="1" dirty="0" smtClean="0"/>
              <a:t>Foliate papillae</a:t>
            </a:r>
            <a:r>
              <a:rPr lang="en-US" dirty="0" smtClean="0"/>
              <a:t>: on side walls of tongue </a:t>
            </a:r>
          </a:p>
          <a:p>
            <a:pPr lvl="2"/>
            <a:r>
              <a:rPr lang="en-US" b="1" dirty="0" err="1" smtClean="0"/>
              <a:t>Vallate</a:t>
            </a:r>
            <a:r>
              <a:rPr lang="en-US" b="1" dirty="0" smtClean="0"/>
              <a:t> papillae</a:t>
            </a:r>
            <a:r>
              <a:rPr lang="en-US" dirty="0" smtClean="0"/>
              <a:t>: largest taste buds with 8–12 forming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V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at back of tongue</a:t>
            </a:r>
          </a:p>
          <a:p>
            <a:pPr lvl="1"/>
            <a:r>
              <a:rPr lang="en-US" dirty="0" smtClean="0"/>
              <a:t>Few on soft palate, cheeks, pharynx, epiglottis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9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3510</Words>
  <Application>Microsoft Macintosh PowerPoint</Application>
  <PresentationFormat>On-screen Show (4:3)</PresentationFormat>
  <Paragraphs>576</Paragraphs>
  <Slides>63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Ch 15 Special Senses Part 2</vt:lpstr>
      <vt:lpstr>The Chemical Senses: Smell and Taste</vt:lpstr>
      <vt:lpstr>15.5  Sense of Smell</vt:lpstr>
      <vt:lpstr>Figure 15.20a Olfactory receptors.</vt:lpstr>
      <vt:lpstr>Location and Structure of Olfactory Receptors</vt:lpstr>
      <vt:lpstr>Specificity of Olfactory Receptors</vt:lpstr>
      <vt:lpstr>Physiology of Smell</vt:lpstr>
      <vt:lpstr>Taste</vt:lpstr>
      <vt:lpstr>15.6  Sense of Taste</vt:lpstr>
      <vt:lpstr>Figure 15.22a Location and structure of taste buds on the tongue.</vt:lpstr>
      <vt:lpstr>Location and Structure of Taste Buds (cont.)</vt:lpstr>
      <vt:lpstr>Basic Taste Sensations</vt:lpstr>
      <vt:lpstr>Basic Taste Sensations (cont.)</vt:lpstr>
      <vt:lpstr>Physiology of Taste</vt:lpstr>
      <vt:lpstr>Gustatory Pathway</vt:lpstr>
      <vt:lpstr>Gustatory Pathway (cont.)</vt:lpstr>
      <vt:lpstr>Influence of Other Sensations on Taste</vt:lpstr>
      <vt:lpstr>The Ear</vt:lpstr>
      <vt:lpstr>Part 3 – The Ear: Hearing and Balance</vt:lpstr>
      <vt:lpstr>External Ear</vt:lpstr>
      <vt:lpstr>External Ear</vt:lpstr>
      <vt:lpstr>External Ear (cont.)</vt:lpstr>
      <vt:lpstr>Figure 15.24a Structure of the ear.</vt:lpstr>
      <vt:lpstr>Middle Ear (Tympanic Cavity)</vt:lpstr>
      <vt:lpstr>Middle Ear (Tympanic Cavity) </vt:lpstr>
      <vt:lpstr>Figure 15.24b Structure of the ear.</vt:lpstr>
      <vt:lpstr>Middle Ear (Tympanic Cavity) (cont.)</vt:lpstr>
      <vt:lpstr>Middle Ear (Tympanic Cavity) (cont.)</vt:lpstr>
      <vt:lpstr>Figure 15.25 The three auditory ossicles and associated skeletal muscles.</vt:lpstr>
      <vt:lpstr>Clinical – Homeostatic Imbalance 15.14</vt:lpstr>
      <vt:lpstr>Inner Ear</vt:lpstr>
      <vt:lpstr>Internal Ear</vt:lpstr>
      <vt:lpstr>Figure 15.26 Membranous labyrinth of the internal ear.</vt:lpstr>
      <vt:lpstr>Internal Ear (cont.)</vt:lpstr>
      <vt:lpstr>Internal Ear (cont.)</vt:lpstr>
      <vt:lpstr>Internal Ear (cont.)</vt:lpstr>
      <vt:lpstr>Internal Ear (cont.)</vt:lpstr>
      <vt:lpstr>Table 15.2 Summary of the Internal Ear</vt:lpstr>
      <vt:lpstr>Hearing </vt:lpstr>
      <vt:lpstr>Hearing</vt:lpstr>
      <vt:lpstr>Properties of Sound (cont.)</vt:lpstr>
      <vt:lpstr>Properties of Sound (cont.)</vt:lpstr>
      <vt:lpstr>Figure 15.29a Frequency and amplitude of sound waves.</vt:lpstr>
      <vt:lpstr>Properties of Sound (cont.)</vt:lpstr>
      <vt:lpstr>Figure 15.29b Frequency and amplitude of sound waves.</vt:lpstr>
      <vt:lpstr>The Maculae</vt:lpstr>
      <vt:lpstr>Figure 15.26 Membranous labyrinth of the internal ear.</vt:lpstr>
      <vt:lpstr>The Cristae Ampullares</vt:lpstr>
      <vt:lpstr>Figure 15.35a Location, structure, and function of a crista ampullaris in the internal ear.</vt:lpstr>
      <vt:lpstr>Figure 15.36 Neural pathways of the balance and orientation system.</vt:lpstr>
      <vt:lpstr>Clinical – Homeostatic Imbalance 15.15</vt:lpstr>
      <vt:lpstr>Clinical – Homeostatic Imbalance 15.15</vt:lpstr>
      <vt:lpstr>15.11  Homeostatic Imbalances of Hearing</vt:lpstr>
      <vt:lpstr>Deafness (cont.)</vt:lpstr>
      <vt:lpstr>Tinnitus </vt:lpstr>
      <vt:lpstr>Ménière’s Syndrome</vt:lpstr>
      <vt:lpstr>Developmental Aspects of the Special  Senses</vt:lpstr>
      <vt:lpstr>Developmental Aspects of the Special  Senses</vt:lpstr>
      <vt:lpstr>Developmental Aspects of the Special  Senses</vt:lpstr>
      <vt:lpstr>Developmental Aspects of the Special  Senses</vt:lpstr>
      <vt:lpstr>Developmental Aspects of the Special  Senses</vt:lpstr>
      <vt:lpstr>Developmental Aspects of the Special  Senses</vt:lpstr>
      <vt:lpstr>Developmental Aspects of the Special  Senses</vt:lpstr>
    </vt:vector>
  </TitlesOfParts>
  <Company>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Colegrove</dc:creator>
  <cp:lastModifiedBy>Jeff Colegrove</cp:lastModifiedBy>
  <cp:revision>4</cp:revision>
  <dcterms:created xsi:type="dcterms:W3CDTF">2016-04-14T15:14:33Z</dcterms:created>
  <dcterms:modified xsi:type="dcterms:W3CDTF">2016-04-14T17:03:36Z</dcterms:modified>
</cp:coreProperties>
</file>