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4" r:id="rId37"/>
    <p:sldId id="295" r:id="rId38"/>
    <p:sldId id="296" r:id="rId39"/>
    <p:sldId id="293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9" r:id="rId49"/>
    <p:sldId id="306" r:id="rId50"/>
    <p:sldId id="307" r:id="rId51"/>
    <p:sldId id="308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3" r:id="rId73"/>
    <p:sldId id="334" r:id="rId74"/>
    <p:sldId id="335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6" autoAdjust="0"/>
    <p:restoredTop sz="9474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-312" y="-32"/>
      </p:cViewPr>
      <p:guideLst>
        <p:guide orient="horz" pos="2160"/>
        <p:guide pos="1013"/>
      </p:guideLst>
    </p:cSldViewPr>
  </p:slideViewPr>
  <p:outlineViewPr>
    <p:cViewPr>
      <p:scale>
        <a:sx n="33" d="100"/>
        <a:sy n="33" d="100"/>
      </p:scale>
      <p:origin x="0" y="9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63434-12B3-4D44-9B44-E9F1B0770A3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16A9A-061F-694C-87E8-07A9B850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0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70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77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73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95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890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897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67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073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51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821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81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739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503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8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11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81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46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72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87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70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76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1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1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4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BDB7-A287-DB4A-A6E5-BDD650B3A0F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CFD9-AA7B-C845-A975-8787964AD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9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15 Special Senses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1 -The Eye and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6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Accessory Structures of the Eye (cont.)</a:t>
            </a:r>
          </a:p>
        </p:txBody>
      </p:sp>
      <p:sp>
        <p:nvSpPr>
          <p:cNvPr id="26626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Eyelids (cont.)</a:t>
            </a:r>
            <a:endParaRPr lang="en-US" b="1" dirty="0"/>
          </a:p>
          <a:p>
            <a:pPr lvl="1"/>
            <a:r>
              <a:rPr lang="en-US" dirty="0" smtClean="0"/>
              <a:t>Eyelids blink reflexively every 3–7 seconds</a:t>
            </a:r>
          </a:p>
          <a:p>
            <a:pPr lvl="2"/>
            <a:r>
              <a:rPr lang="en-US" dirty="0" smtClean="0"/>
              <a:t>Offers protection from foreign objects and spreads secretions to moisten eye</a:t>
            </a:r>
          </a:p>
          <a:p>
            <a:pPr lvl="1"/>
            <a:r>
              <a:rPr lang="en-US" b="1" dirty="0" smtClean="0"/>
              <a:t>Eyelashes</a:t>
            </a:r>
            <a:r>
              <a:rPr lang="en-US" dirty="0" smtClean="0"/>
              <a:t> have follicles that are innervated</a:t>
            </a:r>
          </a:p>
          <a:p>
            <a:pPr lvl="2"/>
            <a:r>
              <a:rPr lang="en-US" dirty="0" smtClean="0"/>
              <a:t>Nerve endings initiate reflex blinking</a:t>
            </a:r>
          </a:p>
          <a:p>
            <a:pPr lvl="1"/>
            <a:r>
              <a:rPr lang="en-US" dirty="0" smtClean="0"/>
              <a:t>Lubricating glands associated with eyelids</a:t>
            </a:r>
          </a:p>
          <a:p>
            <a:pPr lvl="2"/>
            <a:r>
              <a:rPr lang="en-US" b="1" dirty="0" smtClean="0"/>
              <a:t>Tarsal</a:t>
            </a:r>
            <a:r>
              <a:rPr lang="en-US" dirty="0" smtClean="0"/>
              <a:t> (</a:t>
            </a:r>
            <a:r>
              <a:rPr lang="en-US" b="1" dirty="0" err="1" smtClean="0"/>
              <a:t>Meibomian</a:t>
            </a:r>
            <a:r>
              <a:rPr lang="en-US" dirty="0" smtClean="0"/>
              <a:t>) </a:t>
            </a:r>
            <a:r>
              <a:rPr lang="en-US" b="1" dirty="0" smtClean="0"/>
              <a:t>glands</a:t>
            </a:r>
          </a:p>
          <a:p>
            <a:pPr lvl="3"/>
            <a:r>
              <a:rPr lang="en-US" dirty="0" smtClean="0"/>
              <a:t>Modified sebaceous glands produce oily secretion that lubricates lid and eye</a:t>
            </a:r>
          </a:p>
          <a:p>
            <a:pPr lvl="2"/>
            <a:r>
              <a:rPr lang="en-US" dirty="0" err="1" smtClean="0"/>
              <a:t>Ciliary</a:t>
            </a:r>
            <a:r>
              <a:rPr lang="en-US" dirty="0" smtClean="0"/>
              <a:t> glands between hair follicles are </a:t>
            </a:r>
          </a:p>
          <a:p>
            <a:pPr lvl="3"/>
            <a:r>
              <a:rPr lang="en-US" dirty="0" smtClean="0"/>
              <a:t>Modified sweat glands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6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2" y="207264"/>
            <a:ext cx="5187696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0952" cy="245665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15.1b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eye and accessory structures.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7" name="Freeform 6"/>
          <p:cNvSpPr/>
          <p:nvPr/>
        </p:nvSpPr>
        <p:spPr>
          <a:xfrm>
            <a:off x="3213100" y="310578"/>
            <a:ext cx="2438400" cy="879475"/>
          </a:xfrm>
          <a:custGeom>
            <a:avLst/>
            <a:gdLst>
              <a:gd name="connsiteX0" fmla="*/ 2438400 w 2438400"/>
              <a:gd name="connsiteY0" fmla="*/ 0 h 879475"/>
              <a:gd name="connsiteX1" fmla="*/ 2263775 w 2438400"/>
              <a:gd name="connsiteY1" fmla="*/ 0 h 879475"/>
              <a:gd name="connsiteX2" fmla="*/ 0 w 2438400"/>
              <a:gd name="connsiteY2" fmla="*/ 879475 h 8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879475">
                <a:moveTo>
                  <a:pt x="2438400" y="0"/>
                </a:moveTo>
                <a:lnTo>
                  <a:pt x="2263775" y="0"/>
                </a:lnTo>
                <a:lnTo>
                  <a:pt x="0" y="8794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   </a:t>
            </a:r>
          </a:p>
        </p:txBody>
      </p:sp>
      <p:sp>
        <p:nvSpPr>
          <p:cNvPr id="8" name="Freeform 7"/>
          <p:cNvSpPr/>
          <p:nvPr/>
        </p:nvSpPr>
        <p:spPr>
          <a:xfrm>
            <a:off x="4930775" y="835025"/>
            <a:ext cx="1111250" cy="3175"/>
          </a:xfrm>
          <a:custGeom>
            <a:avLst/>
            <a:gdLst>
              <a:gd name="connsiteX0" fmla="*/ 1111250 w 1111250"/>
              <a:gd name="connsiteY0" fmla="*/ 3175 h 3175"/>
              <a:gd name="connsiteX1" fmla="*/ 0 w 111125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1250" h="3175">
                <a:moveTo>
                  <a:pt x="1111250" y="3175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67300" y="1104900"/>
            <a:ext cx="974725" cy="212725"/>
          </a:xfrm>
          <a:custGeom>
            <a:avLst/>
            <a:gdLst>
              <a:gd name="connsiteX0" fmla="*/ 974725 w 974725"/>
              <a:gd name="connsiteY0" fmla="*/ 212725 h 212725"/>
              <a:gd name="connsiteX1" fmla="*/ 742950 w 974725"/>
              <a:gd name="connsiteY1" fmla="*/ 209550 h 212725"/>
              <a:gd name="connsiteX2" fmla="*/ 0 w 974725"/>
              <a:gd name="connsiteY2" fmla="*/ 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725" h="212725">
                <a:moveTo>
                  <a:pt x="974725" y="212725"/>
                </a:moveTo>
                <a:lnTo>
                  <a:pt x="742950" y="20955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38738" y="983456"/>
            <a:ext cx="669131" cy="333375"/>
          </a:xfrm>
          <a:custGeom>
            <a:avLst/>
            <a:gdLst>
              <a:gd name="connsiteX0" fmla="*/ 669131 w 669131"/>
              <a:gd name="connsiteY0" fmla="*/ 333375 h 333375"/>
              <a:gd name="connsiteX1" fmla="*/ 0 w 669131"/>
              <a:gd name="connsiteY1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131" h="333375">
                <a:moveTo>
                  <a:pt x="669131" y="333375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45756" y="1600200"/>
            <a:ext cx="1897857" cy="383381"/>
          </a:xfrm>
          <a:custGeom>
            <a:avLst/>
            <a:gdLst>
              <a:gd name="connsiteX0" fmla="*/ 1897857 w 1897857"/>
              <a:gd name="connsiteY0" fmla="*/ 2381 h 383381"/>
              <a:gd name="connsiteX1" fmla="*/ 1659732 w 1897857"/>
              <a:gd name="connsiteY1" fmla="*/ 0 h 383381"/>
              <a:gd name="connsiteX2" fmla="*/ 0 w 1897857"/>
              <a:gd name="connsiteY2" fmla="*/ 383381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7857" h="383381">
                <a:moveTo>
                  <a:pt x="1897857" y="2381"/>
                </a:moveTo>
                <a:lnTo>
                  <a:pt x="1659732" y="0"/>
                </a:lnTo>
                <a:lnTo>
                  <a:pt x="0" y="38338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26706" y="1933575"/>
            <a:ext cx="1912144" cy="219075"/>
          </a:xfrm>
          <a:custGeom>
            <a:avLst/>
            <a:gdLst>
              <a:gd name="connsiteX0" fmla="*/ 1912144 w 1912144"/>
              <a:gd name="connsiteY0" fmla="*/ 0 h 219075"/>
              <a:gd name="connsiteX1" fmla="*/ 1671638 w 1912144"/>
              <a:gd name="connsiteY1" fmla="*/ 0 h 219075"/>
              <a:gd name="connsiteX2" fmla="*/ 0 w 1912144"/>
              <a:gd name="connsiteY2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2144" h="219075">
                <a:moveTo>
                  <a:pt x="1912144" y="0"/>
                </a:moveTo>
                <a:lnTo>
                  <a:pt x="1671638" y="0"/>
                </a:lnTo>
                <a:lnTo>
                  <a:pt x="0" y="2190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98169" y="2355056"/>
            <a:ext cx="1640681" cy="71438"/>
          </a:xfrm>
          <a:custGeom>
            <a:avLst/>
            <a:gdLst>
              <a:gd name="connsiteX0" fmla="*/ 1640681 w 1640681"/>
              <a:gd name="connsiteY0" fmla="*/ 71438 h 71438"/>
              <a:gd name="connsiteX1" fmla="*/ 1381125 w 1640681"/>
              <a:gd name="connsiteY1" fmla="*/ 69057 h 71438"/>
              <a:gd name="connsiteX2" fmla="*/ 0 w 1640681"/>
              <a:gd name="connsiteY2" fmla="*/ 0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0681" h="71438">
                <a:moveTo>
                  <a:pt x="1640681" y="71438"/>
                </a:moveTo>
                <a:lnTo>
                  <a:pt x="1381125" y="69057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162425" y="2731294"/>
            <a:ext cx="1878806" cy="171450"/>
          </a:xfrm>
          <a:custGeom>
            <a:avLst/>
            <a:gdLst>
              <a:gd name="connsiteX0" fmla="*/ 1878806 w 1878806"/>
              <a:gd name="connsiteY0" fmla="*/ 2381 h 171450"/>
              <a:gd name="connsiteX1" fmla="*/ 1633538 w 1878806"/>
              <a:gd name="connsiteY1" fmla="*/ 0 h 171450"/>
              <a:gd name="connsiteX2" fmla="*/ 0 w 1878806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8806" h="171450">
                <a:moveTo>
                  <a:pt x="1878806" y="2381"/>
                </a:moveTo>
                <a:lnTo>
                  <a:pt x="1633538" y="0"/>
                </a:lnTo>
                <a:lnTo>
                  <a:pt x="0" y="1714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850606" y="2897981"/>
            <a:ext cx="126207" cy="766763"/>
          </a:xfrm>
          <a:custGeom>
            <a:avLst/>
            <a:gdLst>
              <a:gd name="connsiteX0" fmla="*/ 4763 w 126207"/>
              <a:gd name="connsiteY0" fmla="*/ 0 h 766763"/>
              <a:gd name="connsiteX1" fmla="*/ 123825 w 126207"/>
              <a:gd name="connsiteY1" fmla="*/ 2382 h 766763"/>
              <a:gd name="connsiteX2" fmla="*/ 126207 w 126207"/>
              <a:gd name="connsiteY2" fmla="*/ 762000 h 766763"/>
              <a:gd name="connsiteX3" fmla="*/ 0 w 126207"/>
              <a:gd name="connsiteY3" fmla="*/ 766763 h 7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07" h="766763">
                <a:moveTo>
                  <a:pt x="4763" y="0"/>
                </a:moveTo>
                <a:lnTo>
                  <a:pt x="123825" y="2382"/>
                </a:lnTo>
                <a:lnTo>
                  <a:pt x="126207" y="762000"/>
                </a:lnTo>
                <a:lnTo>
                  <a:pt x="0" y="76676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74431" y="3276600"/>
            <a:ext cx="1059657" cy="2381"/>
          </a:xfrm>
          <a:custGeom>
            <a:avLst/>
            <a:gdLst>
              <a:gd name="connsiteX0" fmla="*/ 0 w 1059657"/>
              <a:gd name="connsiteY0" fmla="*/ 2381 h 2381"/>
              <a:gd name="connsiteX1" fmla="*/ 1059657 w 1059657"/>
              <a:gd name="connsiteY1" fmla="*/ 0 h 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9657" h="2381">
                <a:moveTo>
                  <a:pt x="0" y="2381"/>
                </a:moveTo>
                <a:lnTo>
                  <a:pt x="1059657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569619" y="3714750"/>
            <a:ext cx="1473994" cy="754856"/>
          </a:xfrm>
          <a:custGeom>
            <a:avLst/>
            <a:gdLst>
              <a:gd name="connsiteX0" fmla="*/ 1473994 w 1473994"/>
              <a:gd name="connsiteY0" fmla="*/ 754856 h 754856"/>
              <a:gd name="connsiteX1" fmla="*/ 1235869 w 1473994"/>
              <a:gd name="connsiteY1" fmla="*/ 754856 h 754856"/>
              <a:gd name="connsiteX2" fmla="*/ 0 w 1473994"/>
              <a:gd name="connsiteY2" fmla="*/ 0 h 75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994" h="754856">
                <a:moveTo>
                  <a:pt x="1473994" y="754856"/>
                </a:moveTo>
                <a:lnTo>
                  <a:pt x="1235869" y="754856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790950" y="3976688"/>
            <a:ext cx="2247900" cy="864393"/>
          </a:xfrm>
          <a:custGeom>
            <a:avLst/>
            <a:gdLst>
              <a:gd name="connsiteX0" fmla="*/ 2247900 w 2247900"/>
              <a:gd name="connsiteY0" fmla="*/ 864393 h 864393"/>
              <a:gd name="connsiteX1" fmla="*/ 2019300 w 2247900"/>
              <a:gd name="connsiteY1" fmla="*/ 864393 h 864393"/>
              <a:gd name="connsiteX2" fmla="*/ 0 w 2247900"/>
              <a:gd name="connsiteY2" fmla="*/ 0 h 86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900" h="864393">
                <a:moveTo>
                  <a:pt x="2247900" y="864393"/>
                </a:moveTo>
                <a:lnTo>
                  <a:pt x="2019300" y="864393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10000" y="4229100"/>
            <a:ext cx="2231231" cy="1145381"/>
          </a:xfrm>
          <a:custGeom>
            <a:avLst/>
            <a:gdLst>
              <a:gd name="connsiteX0" fmla="*/ 2231231 w 2231231"/>
              <a:gd name="connsiteY0" fmla="*/ 1145381 h 1145381"/>
              <a:gd name="connsiteX1" fmla="*/ 1995488 w 2231231"/>
              <a:gd name="connsiteY1" fmla="*/ 1145381 h 1145381"/>
              <a:gd name="connsiteX2" fmla="*/ 0 w 2231231"/>
              <a:gd name="connsiteY2" fmla="*/ 0 h 11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1231" h="1145381">
                <a:moveTo>
                  <a:pt x="2231231" y="1145381"/>
                </a:moveTo>
                <a:lnTo>
                  <a:pt x="1995488" y="1145381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117181" y="4841081"/>
            <a:ext cx="1926432" cy="1092994"/>
          </a:xfrm>
          <a:custGeom>
            <a:avLst/>
            <a:gdLst>
              <a:gd name="connsiteX0" fmla="*/ 1926432 w 1926432"/>
              <a:gd name="connsiteY0" fmla="*/ 1092994 h 1092994"/>
              <a:gd name="connsiteX1" fmla="*/ 1693069 w 1926432"/>
              <a:gd name="connsiteY1" fmla="*/ 1092994 h 1092994"/>
              <a:gd name="connsiteX2" fmla="*/ 0 w 1926432"/>
              <a:gd name="connsiteY2" fmla="*/ 0 h 109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432" h="1092994">
                <a:moveTo>
                  <a:pt x="1926432" y="1092994"/>
                </a:moveTo>
                <a:lnTo>
                  <a:pt x="1693069" y="1092994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0651" y="152494"/>
            <a:ext cx="1616148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Levator palpebrae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superioris muscle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86463" y="702691"/>
            <a:ext cx="11929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Orbicularis</a:t>
            </a:r>
          </a:p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oculi muscle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3288" y="1238294"/>
            <a:ext cx="877163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Eyebrow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92813" y="1523836"/>
            <a:ext cx="1097288" cy="216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Tarsal plate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78930" y="1791528"/>
            <a:ext cx="11079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Palpebral</a:t>
            </a:r>
          </a:p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conjunctiva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88845" y="2347957"/>
            <a:ext cx="1244764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Tarsal glands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85457" y="2656771"/>
            <a:ext cx="756938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Cornea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77459" y="3143249"/>
            <a:ext cx="933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Palpebral</a:t>
            </a:r>
          </a:p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fissure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77459" y="4388307"/>
            <a:ext cx="1000595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Eyelashes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85457" y="4704885"/>
            <a:ext cx="11079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Bulbar</a:t>
            </a:r>
          </a:p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conjunctiva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92813" y="5236568"/>
            <a:ext cx="11817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Conjunctival</a:t>
            </a:r>
          </a:p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sac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92524" y="5794593"/>
            <a:ext cx="11929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Orbicularis</a:t>
            </a:r>
          </a:p>
          <a:p>
            <a:pPr eaLnBrk="1" fontAlgn="auto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oculi muscle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10609" y="6415085"/>
            <a:ext cx="4724370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Lateral view;</a:t>
            </a:r>
            <a:r>
              <a:rPr lang="en-US" sz="129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some structures shown in sagittal section</a:t>
            </a:r>
          </a:p>
        </p:txBody>
      </p:sp>
    </p:spTree>
    <p:extLst>
      <p:ext uri="{BB962C8B-B14F-4D97-AF65-F5344CB8AC3E}">
        <p14:creationId xmlns:p14="http://schemas.microsoft.com/office/powerpoint/2010/main" val="348114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Accessory Structures of the Eye (cont.)</a:t>
            </a:r>
          </a:p>
        </p:txBody>
      </p:sp>
      <p:sp>
        <p:nvSpPr>
          <p:cNvPr id="28674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Conjunctiva</a:t>
            </a:r>
          </a:p>
          <a:p>
            <a:pPr lvl="1"/>
            <a:r>
              <a:rPr lang="en-US" dirty="0" smtClean="0"/>
              <a:t>Transparent mucous membrane that produces a lubricating mucous secretion</a:t>
            </a:r>
          </a:p>
          <a:p>
            <a:pPr lvl="1"/>
            <a:r>
              <a:rPr lang="en-US" b="1" dirty="0" smtClean="0"/>
              <a:t>Palpebral conjunctiva</a:t>
            </a:r>
            <a:r>
              <a:rPr lang="en-US" dirty="0" smtClean="0"/>
              <a:t>: membrane that lines underside of eyelids</a:t>
            </a:r>
          </a:p>
          <a:p>
            <a:pPr lvl="1"/>
            <a:r>
              <a:rPr lang="en-US" b="1" dirty="0" smtClean="0"/>
              <a:t>Bulbar conjunctiva</a:t>
            </a:r>
            <a:r>
              <a:rPr lang="en-US" dirty="0" smtClean="0"/>
              <a:t>: membrane that covers white of eyes (not cornea)</a:t>
            </a:r>
          </a:p>
          <a:p>
            <a:pPr lvl="2"/>
            <a:r>
              <a:rPr lang="en-US" dirty="0" smtClean="0"/>
              <a:t>Small blood vessels found in this membrane;  seen easily in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bloodshot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eyes</a:t>
            </a:r>
          </a:p>
          <a:p>
            <a:pPr lvl="1"/>
            <a:r>
              <a:rPr lang="en-US" b="1" dirty="0" err="1" smtClean="0"/>
              <a:t>Conjunctival</a:t>
            </a:r>
            <a:r>
              <a:rPr lang="en-US" b="1" dirty="0" smtClean="0"/>
              <a:t> sac</a:t>
            </a:r>
            <a:r>
              <a:rPr lang="en-US" dirty="0" smtClean="0"/>
              <a:t>: space between palpebral and bulbar conjunctiva</a:t>
            </a:r>
          </a:p>
          <a:p>
            <a:pPr lvl="2"/>
            <a:r>
              <a:rPr lang="en-US" dirty="0" smtClean="0"/>
              <a:t>Area where contact lens rests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53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Accessory Structures of the Eye (cont.)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Lacrimal apparatus</a:t>
            </a:r>
          </a:p>
          <a:p>
            <a:pPr lvl="1"/>
            <a:r>
              <a:rPr lang="en-US" dirty="0" smtClean="0"/>
              <a:t>Consists of lacrimal gland and ducts that drain into nasal cavity</a:t>
            </a:r>
          </a:p>
          <a:p>
            <a:pPr lvl="1"/>
            <a:r>
              <a:rPr lang="en-US" b="1" dirty="0" smtClean="0"/>
              <a:t>Lacrimal gland </a:t>
            </a:r>
            <a:r>
              <a:rPr lang="en-US" dirty="0" smtClean="0"/>
              <a:t>is located in orbit above lateral end of eye and secretes </a:t>
            </a:r>
            <a:r>
              <a:rPr lang="en-US" b="1" dirty="0" smtClean="0"/>
              <a:t>lacrimal secretion</a:t>
            </a:r>
            <a:r>
              <a:rPr lang="en-US" dirty="0" smtClean="0"/>
              <a:t> (tears), a dilute saline solution containing mucus, antibodies, and antibacterial lysozyme</a:t>
            </a:r>
          </a:p>
          <a:p>
            <a:pPr lvl="1"/>
            <a:r>
              <a:rPr lang="en-US" dirty="0" smtClean="0"/>
              <a:t>Blinking spreads tears toward medial commissure, where they enter paired </a:t>
            </a:r>
            <a:r>
              <a:rPr lang="en-US" b="1" dirty="0" smtClean="0"/>
              <a:t>lacrimal </a:t>
            </a:r>
            <a:r>
              <a:rPr lang="en-US" b="1" dirty="0" err="1" smtClean="0"/>
              <a:t>canaliculi</a:t>
            </a:r>
            <a:r>
              <a:rPr lang="en-US" dirty="0" smtClean="0"/>
              <a:t> via </a:t>
            </a:r>
            <a:r>
              <a:rPr lang="en-US" b="1" dirty="0" smtClean="0"/>
              <a:t>lacrimal </a:t>
            </a:r>
            <a:r>
              <a:rPr lang="en-US" b="1" dirty="0" err="1" smtClean="0"/>
              <a:t>puncta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1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Accessory Structures of the Eye (cont.)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Lacrimal </a:t>
            </a:r>
            <a:r>
              <a:rPr lang="en-US" b="1" dirty="0" smtClean="0"/>
              <a:t>apparatus (cont.)</a:t>
            </a:r>
            <a:endParaRPr lang="en-US" b="1" dirty="0"/>
          </a:p>
          <a:p>
            <a:pPr lvl="1"/>
            <a:r>
              <a:rPr lang="en-US" dirty="0" smtClean="0"/>
              <a:t>Tears then drain into </a:t>
            </a:r>
            <a:r>
              <a:rPr lang="en-US" b="1" dirty="0" smtClean="0"/>
              <a:t>lacrimal sac </a:t>
            </a:r>
            <a:r>
              <a:rPr lang="en-US" dirty="0" smtClean="0"/>
              <a:t>and </a:t>
            </a:r>
            <a:r>
              <a:rPr lang="en-US" b="1" dirty="0" smtClean="0"/>
              <a:t>nasolacrimal duct</a:t>
            </a:r>
            <a:r>
              <a:rPr lang="en-US" dirty="0" smtClean="0"/>
              <a:t>, which empties into nasal cavity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7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207264"/>
            <a:ext cx="6565392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31383"/>
            <a:ext cx="1398646" cy="1210374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Figure 15.2 The lacrimal apparatus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7" name="Freeform 6"/>
          <p:cNvSpPr/>
          <p:nvPr/>
        </p:nvSpPr>
        <p:spPr>
          <a:xfrm>
            <a:off x="2952750" y="962025"/>
            <a:ext cx="3829050" cy="1157288"/>
          </a:xfrm>
          <a:custGeom>
            <a:avLst/>
            <a:gdLst>
              <a:gd name="connsiteX0" fmla="*/ 0 w 3829050"/>
              <a:gd name="connsiteY0" fmla="*/ 0 h 1157288"/>
              <a:gd name="connsiteX1" fmla="*/ 3662363 w 3829050"/>
              <a:gd name="connsiteY1" fmla="*/ 0 h 1157288"/>
              <a:gd name="connsiteX2" fmla="*/ 3829050 w 3829050"/>
              <a:gd name="connsiteY2" fmla="*/ 1157288 h 115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9050" h="1157288">
                <a:moveTo>
                  <a:pt x="0" y="0"/>
                </a:moveTo>
                <a:lnTo>
                  <a:pt x="3662363" y="0"/>
                </a:lnTo>
                <a:lnTo>
                  <a:pt x="3829050" y="115728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28975" y="1454150"/>
            <a:ext cx="492125" cy="107950"/>
          </a:xfrm>
          <a:custGeom>
            <a:avLst/>
            <a:gdLst>
              <a:gd name="connsiteX0" fmla="*/ 0 w 492125"/>
              <a:gd name="connsiteY0" fmla="*/ 0 h 107950"/>
              <a:gd name="connsiteX1" fmla="*/ 196850 w 492125"/>
              <a:gd name="connsiteY1" fmla="*/ 0 h 107950"/>
              <a:gd name="connsiteX2" fmla="*/ 492125 w 492125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125" h="107950">
                <a:moveTo>
                  <a:pt x="0" y="0"/>
                </a:moveTo>
                <a:lnTo>
                  <a:pt x="196850" y="0"/>
                </a:lnTo>
                <a:lnTo>
                  <a:pt x="492125" y="1079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43275" y="1828800"/>
            <a:ext cx="1009650" cy="136525"/>
          </a:xfrm>
          <a:custGeom>
            <a:avLst/>
            <a:gdLst>
              <a:gd name="connsiteX0" fmla="*/ 0 w 1009650"/>
              <a:gd name="connsiteY0" fmla="*/ 136525 h 136525"/>
              <a:gd name="connsiteX1" fmla="*/ 609600 w 1009650"/>
              <a:gd name="connsiteY1" fmla="*/ 136525 h 136525"/>
              <a:gd name="connsiteX2" fmla="*/ 1009650 w 1009650"/>
              <a:gd name="connsiteY2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136525">
                <a:moveTo>
                  <a:pt x="0" y="136525"/>
                </a:moveTo>
                <a:lnTo>
                  <a:pt x="609600" y="136525"/>
                </a:lnTo>
                <a:lnTo>
                  <a:pt x="10096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952875" y="1965325"/>
            <a:ext cx="161925" cy="114300"/>
          </a:xfrm>
          <a:custGeom>
            <a:avLst/>
            <a:gdLst>
              <a:gd name="connsiteX0" fmla="*/ 0 w 161925"/>
              <a:gd name="connsiteY0" fmla="*/ 0 h 114300"/>
              <a:gd name="connsiteX1" fmla="*/ 161925 w 161925"/>
              <a:gd name="connsiteY1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925" h="114300">
                <a:moveTo>
                  <a:pt x="0" y="0"/>
                </a:moveTo>
                <a:lnTo>
                  <a:pt x="161925" y="1143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594100" y="2536825"/>
            <a:ext cx="2505075" cy="311150"/>
          </a:xfrm>
          <a:custGeom>
            <a:avLst/>
            <a:gdLst>
              <a:gd name="connsiteX0" fmla="*/ 0 w 2505075"/>
              <a:gd name="connsiteY0" fmla="*/ 311150 h 311150"/>
              <a:gd name="connsiteX1" fmla="*/ 2263775 w 2505075"/>
              <a:gd name="connsiteY1" fmla="*/ 311150 h 311150"/>
              <a:gd name="connsiteX2" fmla="*/ 2505075 w 2505075"/>
              <a:gd name="connsiteY2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5075" h="311150">
                <a:moveTo>
                  <a:pt x="0" y="311150"/>
                </a:moveTo>
                <a:lnTo>
                  <a:pt x="2263775" y="311150"/>
                </a:lnTo>
                <a:lnTo>
                  <a:pt x="25050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02075" y="2628900"/>
            <a:ext cx="2495550" cy="762000"/>
          </a:xfrm>
          <a:custGeom>
            <a:avLst/>
            <a:gdLst>
              <a:gd name="connsiteX0" fmla="*/ 0 w 2495550"/>
              <a:gd name="connsiteY0" fmla="*/ 762000 h 762000"/>
              <a:gd name="connsiteX1" fmla="*/ 2114550 w 2495550"/>
              <a:gd name="connsiteY1" fmla="*/ 762000 h 762000"/>
              <a:gd name="connsiteX2" fmla="*/ 2495550 w 2495550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5550" h="762000">
                <a:moveTo>
                  <a:pt x="0" y="762000"/>
                </a:moveTo>
                <a:lnTo>
                  <a:pt x="2114550" y="762000"/>
                </a:lnTo>
                <a:lnTo>
                  <a:pt x="24955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606800" y="4038600"/>
            <a:ext cx="3016250" cy="0"/>
          </a:xfrm>
          <a:custGeom>
            <a:avLst/>
            <a:gdLst>
              <a:gd name="connsiteX0" fmla="*/ 0 w 3016250"/>
              <a:gd name="connsiteY0" fmla="*/ 0 h 0"/>
              <a:gd name="connsiteX1" fmla="*/ 3016250 w 3016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6250">
                <a:moveTo>
                  <a:pt x="0" y="0"/>
                </a:moveTo>
                <a:lnTo>
                  <a:pt x="30162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236923" y="4630736"/>
            <a:ext cx="3624262" cy="0"/>
          </a:xfrm>
          <a:custGeom>
            <a:avLst/>
            <a:gdLst>
              <a:gd name="connsiteX0" fmla="*/ 0 w 3624262"/>
              <a:gd name="connsiteY0" fmla="*/ 0 h 0"/>
              <a:gd name="connsiteX1" fmla="*/ 3624262 w 36242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4262">
                <a:moveTo>
                  <a:pt x="0" y="0"/>
                </a:moveTo>
                <a:lnTo>
                  <a:pt x="3624262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12985" y="5273674"/>
            <a:ext cx="4829175" cy="276225"/>
          </a:xfrm>
          <a:custGeom>
            <a:avLst/>
            <a:gdLst>
              <a:gd name="connsiteX0" fmla="*/ 0 w 4829175"/>
              <a:gd name="connsiteY0" fmla="*/ 276225 h 276225"/>
              <a:gd name="connsiteX1" fmla="*/ 3586163 w 4829175"/>
              <a:gd name="connsiteY1" fmla="*/ 276225 h 276225"/>
              <a:gd name="connsiteX2" fmla="*/ 4829175 w 4829175"/>
              <a:gd name="connsiteY2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175" h="276225">
                <a:moveTo>
                  <a:pt x="0" y="276225"/>
                </a:moveTo>
                <a:lnTo>
                  <a:pt x="3586163" y="276225"/>
                </a:lnTo>
                <a:lnTo>
                  <a:pt x="48291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4952" y="73657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Lacrimal sac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48800" y="1241355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Lacrimal gland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8495" y="1772315"/>
            <a:ext cx="2218877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Excretory ducts 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lacrimal gland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1670" y="2648044"/>
            <a:ext cx="239200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Lacrimal punctum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0585" y="3194965"/>
            <a:ext cx="2704587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Lacrimal canaliculus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45320" y="3831615"/>
            <a:ext cx="239200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Nasolacrimal duct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45097" y="4427650"/>
            <a:ext cx="2034531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 meatus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nasal cavity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35427" y="5353143"/>
            <a:ext cx="995785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Nostril</a:t>
            </a:r>
          </a:p>
        </p:txBody>
      </p:sp>
    </p:spTree>
    <p:extLst>
      <p:ext uri="{BB962C8B-B14F-4D97-AF65-F5344CB8AC3E}">
        <p14:creationId xmlns:p14="http://schemas.microsoft.com/office/powerpoint/2010/main" val="210629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Accessory Structures of the Eye (cont.)</a:t>
            </a:r>
          </a:p>
        </p:txBody>
      </p:sp>
      <p:sp>
        <p:nvSpPr>
          <p:cNvPr id="31746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Extrinsic eye muscles</a:t>
            </a:r>
          </a:p>
          <a:p>
            <a:pPr lvl="1"/>
            <a:r>
              <a:rPr lang="en-US" dirty="0" smtClean="0"/>
              <a:t>Six </a:t>
            </a:r>
            <a:r>
              <a:rPr lang="en-US" dirty="0" err="1" smtClean="0"/>
              <a:t>straplike</a:t>
            </a:r>
            <a:r>
              <a:rPr lang="en-US" dirty="0" smtClean="0"/>
              <a:t> extrinsic eye muscles</a:t>
            </a:r>
          </a:p>
          <a:p>
            <a:pPr lvl="2"/>
            <a:r>
              <a:rPr lang="en-US" dirty="0" smtClean="0"/>
              <a:t>Originate from bony orbit and insert on eyeball</a:t>
            </a:r>
          </a:p>
          <a:p>
            <a:pPr lvl="2"/>
            <a:r>
              <a:rPr lang="en-US" dirty="0" smtClean="0"/>
              <a:t>Enable eye to follow moving objects, maintain shape of eyeball, and hold it in orbit</a:t>
            </a:r>
          </a:p>
          <a:p>
            <a:pPr lvl="1"/>
            <a:r>
              <a:rPr lang="en-US" dirty="0" smtClean="0"/>
              <a:t>Four rectus muscles originate from common </a:t>
            </a:r>
            <a:r>
              <a:rPr lang="en-US" dirty="0" err="1" smtClean="0"/>
              <a:t>tendinous</a:t>
            </a:r>
            <a:r>
              <a:rPr lang="en-US" dirty="0" smtClean="0"/>
              <a:t> ring; names indicate movements</a:t>
            </a:r>
          </a:p>
          <a:p>
            <a:pPr lvl="2"/>
            <a:r>
              <a:rPr lang="en-US" dirty="0" smtClean="0"/>
              <a:t>Superior, inferior, lateral, and medial rectus </a:t>
            </a:r>
          </a:p>
          <a:p>
            <a:pPr lvl="1"/>
            <a:r>
              <a:rPr lang="en-US" dirty="0" smtClean="0"/>
              <a:t>Two oblique muscles move eye in vertical plane and rotate eyeball</a:t>
            </a:r>
          </a:p>
          <a:p>
            <a:pPr lvl="2"/>
            <a:r>
              <a:rPr lang="en-US" dirty="0" smtClean="0"/>
              <a:t>Superior and inferior oblique muscles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31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178689"/>
            <a:ext cx="8266176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50" y="-13431"/>
            <a:ext cx="2209162" cy="1702561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15.3a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Extrinsic eye muscles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7" name="Freeform 6"/>
          <p:cNvSpPr/>
          <p:nvPr/>
        </p:nvSpPr>
        <p:spPr>
          <a:xfrm>
            <a:off x="4286250" y="1495425"/>
            <a:ext cx="2309813" cy="342900"/>
          </a:xfrm>
          <a:custGeom>
            <a:avLst/>
            <a:gdLst>
              <a:gd name="connsiteX0" fmla="*/ 0 w 2309813"/>
              <a:gd name="connsiteY0" fmla="*/ 342900 h 342900"/>
              <a:gd name="connsiteX1" fmla="*/ 671513 w 2309813"/>
              <a:gd name="connsiteY1" fmla="*/ 0 h 342900"/>
              <a:gd name="connsiteX2" fmla="*/ 2309813 w 2309813"/>
              <a:gd name="connsiteY2" fmla="*/ 4763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9813" h="342900">
                <a:moveTo>
                  <a:pt x="0" y="342900"/>
                </a:moveTo>
                <a:lnTo>
                  <a:pt x="671513" y="0"/>
                </a:lnTo>
                <a:lnTo>
                  <a:pt x="2309813" y="476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38538" y="1862138"/>
            <a:ext cx="3052762" cy="528637"/>
          </a:xfrm>
          <a:custGeom>
            <a:avLst/>
            <a:gdLst>
              <a:gd name="connsiteX0" fmla="*/ 0 w 3052762"/>
              <a:gd name="connsiteY0" fmla="*/ 0 h 528637"/>
              <a:gd name="connsiteX1" fmla="*/ 2533650 w 3052762"/>
              <a:gd name="connsiteY1" fmla="*/ 523875 h 528637"/>
              <a:gd name="connsiteX2" fmla="*/ 3052762 w 3052762"/>
              <a:gd name="connsiteY2" fmla="*/ 5286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2762" h="528637">
                <a:moveTo>
                  <a:pt x="0" y="0"/>
                </a:moveTo>
                <a:lnTo>
                  <a:pt x="2533650" y="523875"/>
                </a:lnTo>
                <a:lnTo>
                  <a:pt x="3052762" y="52863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14675" y="2228850"/>
            <a:ext cx="3443288" cy="1023938"/>
          </a:xfrm>
          <a:custGeom>
            <a:avLst/>
            <a:gdLst>
              <a:gd name="connsiteX0" fmla="*/ 0 w 3443288"/>
              <a:gd name="connsiteY0" fmla="*/ 0 h 1023938"/>
              <a:gd name="connsiteX1" fmla="*/ 2967038 w 3443288"/>
              <a:gd name="connsiteY1" fmla="*/ 1023938 h 1023938"/>
              <a:gd name="connsiteX2" fmla="*/ 3443288 w 3443288"/>
              <a:gd name="connsiteY2" fmla="*/ 1023938 h 102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3288" h="1023938">
                <a:moveTo>
                  <a:pt x="0" y="0"/>
                </a:moveTo>
                <a:lnTo>
                  <a:pt x="2967038" y="1023938"/>
                </a:lnTo>
                <a:lnTo>
                  <a:pt x="3443288" y="102393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09913" y="2986088"/>
            <a:ext cx="3195637" cy="1166812"/>
          </a:xfrm>
          <a:custGeom>
            <a:avLst/>
            <a:gdLst>
              <a:gd name="connsiteX0" fmla="*/ 0 w 3195637"/>
              <a:gd name="connsiteY0" fmla="*/ 0 h 1166812"/>
              <a:gd name="connsiteX1" fmla="*/ 2952750 w 3195637"/>
              <a:gd name="connsiteY1" fmla="*/ 1166812 h 1166812"/>
              <a:gd name="connsiteX2" fmla="*/ 3195637 w 3195637"/>
              <a:gd name="connsiteY2" fmla="*/ 1162050 h 116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5637" h="1166812">
                <a:moveTo>
                  <a:pt x="0" y="0"/>
                </a:moveTo>
                <a:lnTo>
                  <a:pt x="2952750" y="1166812"/>
                </a:lnTo>
                <a:lnTo>
                  <a:pt x="3195637" y="11620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210050" y="3767138"/>
            <a:ext cx="4763" cy="1700212"/>
          </a:xfrm>
          <a:custGeom>
            <a:avLst/>
            <a:gdLst>
              <a:gd name="connsiteX0" fmla="*/ 0 w 4763"/>
              <a:gd name="connsiteY0" fmla="*/ 0 h 1700212"/>
              <a:gd name="connsiteX1" fmla="*/ 4763 w 4763"/>
              <a:gd name="connsiteY1" fmla="*/ 1700212 h 170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1700212">
                <a:moveTo>
                  <a:pt x="0" y="0"/>
                </a:moveTo>
                <a:cubicBezTo>
                  <a:pt x="1588" y="566737"/>
                  <a:pt x="3175" y="1133475"/>
                  <a:pt x="4763" y="1700212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05088" y="3400425"/>
            <a:ext cx="9525" cy="2071688"/>
          </a:xfrm>
          <a:custGeom>
            <a:avLst/>
            <a:gdLst>
              <a:gd name="connsiteX0" fmla="*/ 0 w 9525"/>
              <a:gd name="connsiteY0" fmla="*/ 0 h 2071688"/>
              <a:gd name="connsiteX1" fmla="*/ 9525 w 9525"/>
              <a:gd name="connsiteY1" fmla="*/ 2071688 h 20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2071688">
                <a:moveTo>
                  <a:pt x="0" y="0"/>
                </a:moveTo>
                <a:lnTo>
                  <a:pt x="9525" y="207168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2428" y="1351002"/>
            <a:ext cx="214353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 oblique</a:t>
            </a:r>
          </a:p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tendon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2428" y="2240280"/>
            <a:ext cx="214353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 oblique</a:t>
            </a:r>
          </a:p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428" y="3100110"/>
            <a:ext cx="2004075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 rectus</a:t>
            </a:r>
          </a:p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7930" y="3991672"/>
            <a:ext cx="179728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 rectus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2005" y="5479733"/>
            <a:ext cx="1980029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 oblique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8834" y="5490210"/>
            <a:ext cx="184056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 rectus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324" y="6415135"/>
            <a:ext cx="3985899" cy="253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Lateral view of the right eye</a:t>
            </a:r>
          </a:p>
        </p:txBody>
      </p:sp>
    </p:spTree>
    <p:extLst>
      <p:ext uri="{BB962C8B-B14F-4D97-AF65-F5344CB8AC3E}">
        <p14:creationId xmlns:p14="http://schemas.microsoft.com/office/powerpoint/2010/main" val="2978134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207264"/>
            <a:ext cx="7735824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751" y="3852147"/>
            <a:ext cx="3025605" cy="1997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15.3b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Extrinsic eye muscles.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7" name="Freeform 6"/>
          <p:cNvSpPr/>
          <p:nvPr/>
        </p:nvSpPr>
        <p:spPr>
          <a:xfrm>
            <a:off x="2671763" y="788988"/>
            <a:ext cx="1290637" cy="276225"/>
          </a:xfrm>
          <a:custGeom>
            <a:avLst/>
            <a:gdLst>
              <a:gd name="connsiteX0" fmla="*/ 0 w 1290637"/>
              <a:gd name="connsiteY0" fmla="*/ 0 h 276225"/>
              <a:gd name="connsiteX1" fmla="*/ 333375 w 1290637"/>
              <a:gd name="connsiteY1" fmla="*/ 0 h 276225"/>
              <a:gd name="connsiteX2" fmla="*/ 1290637 w 1290637"/>
              <a:gd name="connsiteY2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637" h="276225">
                <a:moveTo>
                  <a:pt x="0" y="0"/>
                </a:moveTo>
                <a:lnTo>
                  <a:pt x="333375" y="0"/>
                </a:lnTo>
                <a:lnTo>
                  <a:pt x="1290637" y="2762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24125" y="1414463"/>
            <a:ext cx="2343150" cy="285750"/>
          </a:xfrm>
          <a:custGeom>
            <a:avLst/>
            <a:gdLst>
              <a:gd name="connsiteX0" fmla="*/ 0 w 2343150"/>
              <a:gd name="connsiteY0" fmla="*/ 0 h 285750"/>
              <a:gd name="connsiteX1" fmla="*/ 1671638 w 2343150"/>
              <a:gd name="connsiteY1" fmla="*/ 0 h 285750"/>
              <a:gd name="connsiteX2" fmla="*/ 2343150 w 2343150"/>
              <a:gd name="connsiteY2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150" h="285750">
                <a:moveTo>
                  <a:pt x="0" y="0"/>
                </a:moveTo>
                <a:lnTo>
                  <a:pt x="1671638" y="0"/>
                </a:lnTo>
                <a:lnTo>
                  <a:pt x="2343150" y="2857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90788" y="2171700"/>
            <a:ext cx="1409700" cy="33338"/>
          </a:xfrm>
          <a:custGeom>
            <a:avLst/>
            <a:gdLst>
              <a:gd name="connsiteX0" fmla="*/ 0 w 1409700"/>
              <a:gd name="connsiteY0" fmla="*/ 0 h 33338"/>
              <a:gd name="connsiteX1" fmla="*/ 495300 w 1409700"/>
              <a:gd name="connsiteY1" fmla="*/ 4763 h 33338"/>
              <a:gd name="connsiteX2" fmla="*/ 1409700 w 1409700"/>
              <a:gd name="connsiteY2" fmla="*/ 33338 h 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33338">
                <a:moveTo>
                  <a:pt x="0" y="0"/>
                </a:moveTo>
                <a:lnTo>
                  <a:pt x="495300" y="4763"/>
                </a:lnTo>
                <a:lnTo>
                  <a:pt x="1409700" y="3333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71725" y="2919413"/>
            <a:ext cx="2447925" cy="185737"/>
          </a:xfrm>
          <a:custGeom>
            <a:avLst/>
            <a:gdLst>
              <a:gd name="connsiteX0" fmla="*/ 0 w 2447925"/>
              <a:gd name="connsiteY0" fmla="*/ 0 h 185737"/>
              <a:gd name="connsiteX1" fmla="*/ 652463 w 2447925"/>
              <a:gd name="connsiteY1" fmla="*/ 0 h 185737"/>
              <a:gd name="connsiteX2" fmla="*/ 2447925 w 2447925"/>
              <a:gd name="connsiteY2" fmla="*/ 185737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925" h="185737">
                <a:moveTo>
                  <a:pt x="0" y="0"/>
                </a:moveTo>
                <a:lnTo>
                  <a:pt x="652463" y="0"/>
                </a:lnTo>
                <a:lnTo>
                  <a:pt x="2447925" y="18573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438775" y="2000250"/>
            <a:ext cx="2024063" cy="9525"/>
          </a:xfrm>
          <a:custGeom>
            <a:avLst/>
            <a:gdLst>
              <a:gd name="connsiteX0" fmla="*/ 0 w 2024063"/>
              <a:gd name="connsiteY0" fmla="*/ 0 h 9525"/>
              <a:gd name="connsiteX1" fmla="*/ 2024063 w 2024063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4063" h="9525">
                <a:moveTo>
                  <a:pt x="0" y="0"/>
                </a:moveTo>
                <a:lnTo>
                  <a:pt x="2024063" y="95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076825" y="3000375"/>
            <a:ext cx="1833563" cy="342900"/>
          </a:xfrm>
          <a:custGeom>
            <a:avLst/>
            <a:gdLst>
              <a:gd name="connsiteX0" fmla="*/ 0 w 1833563"/>
              <a:gd name="connsiteY0" fmla="*/ 342900 h 342900"/>
              <a:gd name="connsiteX1" fmla="*/ 1538288 w 1833563"/>
              <a:gd name="connsiteY1" fmla="*/ 0 h 342900"/>
              <a:gd name="connsiteX2" fmla="*/ 1833563 w 1833563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63" h="342900">
                <a:moveTo>
                  <a:pt x="0" y="342900"/>
                </a:moveTo>
                <a:lnTo>
                  <a:pt x="1538288" y="0"/>
                </a:lnTo>
                <a:lnTo>
                  <a:pt x="183356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210050" y="3452813"/>
            <a:ext cx="2705100" cy="409575"/>
          </a:xfrm>
          <a:custGeom>
            <a:avLst/>
            <a:gdLst>
              <a:gd name="connsiteX0" fmla="*/ 0 w 2705100"/>
              <a:gd name="connsiteY0" fmla="*/ 0 h 409575"/>
              <a:gd name="connsiteX1" fmla="*/ 2390775 w 2705100"/>
              <a:gd name="connsiteY1" fmla="*/ 409575 h 409575"/>
              <a:gd name="connsiteX2" fmla="*/ 2705100 w 2705100"/>
              <a:gd name="connsiteY2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5100" h="409575">
                <a:moveTo>
                  <a:pt x="0" y="0"/>
                </a:moveTo>
                <a:lnTo>
                  <a:pt x="2390775" y="409575"/>
                </a:lnTo>
                <a:lnTo>
                  <a:pt x="2705100" y="4095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129213" y="4148138"/>
            <a:ext cx="1795462" cy="523875"/>
          </a:xfrm>
          <a:custGeom>
            <a:avLst/>
            <a:gdLst>
              <a:gd name="connsiteX0" fmla="*/ 0 w 1795462"/>
              <a:gd name="connsiteY0" fmla="*/ 0 h 523875"/>
              <a:gd name="connsiteX1" fmla="*/ 1476375 w 1795462"/>
              <a:gd name="connsiteY1" fmla="*/ 523875 h 523875"/>
              <a:gd name="connsiteX2" fmla="*/ 1795462 w 1795462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5462" h="523875">
                <a:moveTo>
                  <a:pt x="0" y="0"/>
                </a:moveTo>
                <a:lnTo>
                  <a:pt x="1476375" y="523875"/>
                </a:lnTo>
                <a:lnTo>
                  <a:pt x="1795462" y="5238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124325" y="5143500"/>
            <a:ext cx="2790825" cy="323850"/>
          </a:xfrm>
          <a:custGeom>
            <a:avLst/>
            <a:gdLst>
              <a:gd name="connsiteX0" fmla="*/ 0 w 2790825"/>
              <a:gd name="connsiteY0" fmla="*/ 0 h 323850"/>
              <a:gd name="connsiteX1" fmla="*/ 2481263 w 2790825"/>
              <a:gd name="connsiteY1" fmla="*/ 323850 h 323850"/>
              <a:gd name="connsiteX2" fmla="*/ 2790825 w 2790825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0825" h="323850">
                <a:moveTo>
                  <a:pt x="0" y="0"/>
                </a:moveTo>
                <a:lnTo>
                  <a:pt x="2481263" y="323850"/>
                </a:lnTo>
                <a:lnTo>
                  <a:pt x="2790825" y="3238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6554" y="591276"/>
            <a:ext cx="1048300" cy="345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Trochlea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611" y="1275353"/>
            <a:ext cx="1851789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 oblique</a:t>
            </a:r>
          </a:p>
          <a:p>
            <a:pPr algn="ctr"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tendon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216" y="2029032"/>
            <a:ext cx="1851789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 oblique</a:t>
            </a:r>
          </a:p>
          <a:p>
            <a:pPr algn="ctr"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276" y="2769982"/>
            <a:ext cx="173797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 rectus</a:t>
            </a:r>
          </a:p>
          <a:p>
            <a:pPr algn="ctr"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1563" y="1879502"/>
            <a:ext cx="966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Axis of</a:t>
            </a:r>
          </a:p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rotation</a:t>
            </a:r>
          </a:p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eye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4097" y="2864071"/>
            <a:ext cx="159851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</a:t>
            </a:r>
          </a:p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rectus muscle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7272" y="3721934"/>
            <a:ext cx="159851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</a:t>
            </a:r>
          </a:p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rectus muscle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9829" y="4534951"/>
            <a:ext cx="159851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rectus muscle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66797" y="5346776"/>
            <a:ext cx="164179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Common</a:t>
            </a:r>
          </a:p>
          <a:p>
            <a:pPr eaLnBrk="1" fontAlgn="auto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tendinous ring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94532" y="6425483"/>
            <a:ext cx="3604513" cy="243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Superior view of the right </a:t>
            </a:r>
            <a:r>
              <a:rPr lang="en-US" sz="1635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eye</a:t>
            </a:r>
            <a:endParaRPr lang="en-US" sz="1635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00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832104"/>
            <a:ext cx="5413248" cy="51937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66121" y="21772"/>
            <a:ext cx="2414019" cy="166893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15.3c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Extrinsic eye muscles.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7" name="Freeform 6"/>
          <p:cNvSpPr/>
          <p:nvPr/>
        </p:nvSpPr>
        <p:spPr>
          <a:xfrm>
            <a:off x="3409950" y="1301750"/>
            <a:ext cx="1082675" cy="390525"/>
          </a:xfrm>
          <a:custGeom>
            <a:avLst/>
            <a:gdLst>
              <a:gd name="connsiteX0" fmla="*/ 1082675 w 1082675"/>
              <a:gd name="connsiteY0" fmla="*/ 390525 h 390525"/>
              <a:gd name="connsiteX1" fmla="*/ 234950 w 1082675"/>
              <a:gd name="connsiteY1" fmla="*/ 0 h 390525"/>
              <a:gd name="connsiteX2" fmla="*/ 0 w 1082675"/>
              <a:gd name="connsiteY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675" h="390525">
                <a:moveTo>
                  <a:pt x="1082675" y="390525"/>
                </a:moveTo>
                <a:lnTo>
                  <a:pt x="234950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30825" y="1057275"/>
            <a:ext cx="412750" cy="260350"/>
          </a:xfrm>
          <a:custGeom>
            <a:avLst/>
            <a:gdLst>
              <a:gd name="connsiteX0" fmla="*/ 0 w 412750"/>
              <a:gd name="connsiteY0" fmla="*/ 260350 h 260350"/>
              <a:gd name="connsiteX1" fmla="*/ 295275 w 412750"/>
              <a:gd name="connsiteY1" fmla="*/ 0 h 260350"/>
              <a:gd name="connsiteX2" fmla="*/ 412750 w 412750"/>
              <a:gd name="connsiteY2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50" h="260350">
                <a:moveTo>
                  <a:pt x="0" y="260350"/>
                </a:moveTo>
                <a:lnTo>
                  <a:pt x="295275" y="0"/>
                </a:lnTo>
                <a:lnTo>
                  <a:pt x="4127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13325" y="1577975"/>
            <a:ext cx="1200150" cy="9525"/>
          </a:xfrm>
          <a:custGeom>
            <a:avLst/>
            <a:gdLst>
              <a:gd name="connsiteX0" fmla="*/ 0 w 1200150"/>
              <a:gd name="connsiteY0" fmla="*/ 9525 h 9525"/>
              <a:gd name="connsiteX1" fmla="*/ 1200150 w 12001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0150" h="9525">
                <a:moveTo>
                  <a:pt x="0" y="9525"/>
                </a:moveTo>
                <a:lnTo>
                  <a:pt x="12001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35675" y="2346325"/>
            <a:ext cx="260350" cy="654050"/>
          </a:xfrm>
          <a:custGeom>
            <a:avLst/>
            <a:gdLst>
              <a:gd name="connsiteX0" fmla="*/ 0 w 260350"/>
              <a:gd name="connsiteY0" fmla="*/ 654050 h 654050"/>
              <a:gd name="connsiteX1" fmla="*/ 149225 w 260350"/>
              <a:gd name="connsiteY1" fmla="*/ 0 h 654050"/>
              <a:gd name="connsiteX2" fmla="*/ 260350 w 260350"/>
              <a:gd name="connsiteY2" fmla="*/ 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50" h="654050">
                <a:moveTo>
                  <a:pt x="0" y="654050"/>
                </a:moveTo>
                <a:lnTo>
                  <a:pt x="149225" y="0"/>
                </a:lnTo>
                <a:lnTo>
                  <a:pt x="2603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695575" y="2244725"/>
            <a:ext cx="292100" cy="790575"/>
          </a:xfrm>
          <a:custGeom>
            <a:avLst/>
            <a:gdLst>
              <a:gd name="connsiteX0" fmla="*/ 292100 w 292100"/>
              <a:gd name="connsiteY0" fmla="*/ 790575 h 790575"/>
              <a:gd name="connsiteX1" fmla="*/ 177800 w 292100"/>
              <a:gd name="connsiteY1" fmla="*/ 0 h 790575"/>
              <a:gd name="connsiteX2" fmla="*/ 0 w 292100"/>
              <a:gd name="connsiteY2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" h="790575">
                <a:moveTo>
                  <a:pt x="292100" y="790575"/>
                </a:moveTo>
                <a:lnTo>
                  <a:pt x="177800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187700" y="4635500"/>
            <a:ext cx="793750" cy="6350"/>
          </a:xfrm>
          <a:custGeom>
            <a:avLst/>
            <a:gdLst>
              <a:gd name="connsiteX0" fmla="*/ 793750 w 793750"/>
              <a:gd name="connsiteY0" fmla="*/ 0 h 6350"/>
              <a:gd name="connsiteX1" fmla="*/ 0 w 79375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0" h="6350">
                <a:moveTo>
                  <a:pt x="793750" y="0"/>
                </a:moveTo>
                <a:lnTo>
                  <a:pt x="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81525" y="4648200"/>
            <a:ext cx="1057275" cy="3175"/>
          </a:xfrm>
          <a:custGeom>
            <a:avLst/>
            <a:gdLst>
              <a:gd name="connsiteX0" fmla="*/ 0 w 1057275"/>
              <a:gd name="connsiteY0" fmla="*/ 3175 h 3175"/>
              <a:gd name="connsiteX1" fmla="*/ 1057275 w 1057275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7275" h="3175">
                <a:moveTo>
                  <a:pt x="0" y="3175"/>
                </a:moveTo>
                <a:lnTo>
                  <a:pt x="10572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898" y="5794020"/>
            <a:ext cx="3887411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Anterior view of the right eye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6791" y="1136707"/>
            <a:ext cx="1133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rectus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7157" y="2093953"/>
            <a:ext cx="941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rectus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6002" y="1433885"/>
            <a:ext cx="1133644" cy="566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oblique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2218" y="975068"/>
            <a:ext cx="1133708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Trochlea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2210" y="2206272"/>
            <a:ext cx="902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rectus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9285" y="4487885"/>
            <a:ext cx="9797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rectus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66213" y="4475185"/>
            <a:ext cx="10054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oblique</a:t>
            </a:r>
          </a:p>
        </p:txBody>
      </p:sp>
    </p:spTree>
    <p:extLst>
      <p:ext uri="{BB962C8B-B14F-4D97-AF65-F5344CB8AC3E}">
        <p14:creationId xmlns:p14="http://schemas.microsoft.com/office/powerpoint/2010/main" val="317872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Senses</a:t>
            </a:r>
            <a:endParaRPr lang="en-US" dirty="0"/>
          </a:p>
        </p:txBody>
      </p:sp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sense of touch is one of the general senses, mediated by general receptors (covered in Chapter 13)</a:t>
            </a:r>
          </a:p>
          <a:p>
            <a:r>
              <a:rPr lang="en-US" dirty="0" smtClean="0"/>
              <a:t>Special senses of body include:</a:t>
            </a:r>
          </a:p>
          <a:p>
            <a:pPr lvl="1"/>
            <a:r>
              <a:rPr lang="en-US" b="1" dirty="0" smtClean="0"/>
              <a:t>Vision</a:t>
            </a:r>
          </a:p>
          <a:p>
            <a:pPr lvl="1"/>
            <a:r>
              <a:rPr lang="en-US" b="1" dirty="0" smtClean="0"/>
              <a:t>Taste</a:t>
            </a:r>
          </a:p>
          <a:p>
            <a:pPr lvl="1"/>
            <a:r>
              <a:rPr lang="en-US" b="1" dirty="0" smtClean="0"/>
              <a:t>Smell</a:t>
            </a:r>
          </a:p>
          <a:p>
            <a:pPr lvl="1"/>
            <a:r>
              <a:rPr lang="en-US" b="1" dirty="0" smtClean="0"/>
              <a:t>Hearing</a:t>
            </a:r>
          </a:p>
          <a:p>
            <a:pPr lvl="1"/>
            <a:r>
              <a:rPr lang="en-US" b="1" dirty="0" smtClean="0"/>
              <a:t>Equilibrium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7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81200"/>
            <a:ext cx="8546592" cy="2895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34" y="15573"/>
            <a:ext cx="9084733" cy="38099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15.3d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Extrinsic eye muscles.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879" y="4650670"/>
            <a:ext cx="6802055" cy="242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Summary of muscle actions and innervating cranial nerves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682" y="2198640"/>
            <a:ext cx="982448" cy="252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Muscle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9429" y="2196383"/>
            <a:ext cx="914033" cy="252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2285" y="2192768"/>
            <a:ext cx="2966518" cy="252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Controlling cranial nerve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280" y="2616629"/>
            <a:ext cx="1789272" cy="1746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 rectus</a:t>
            </a:r>
          </a:p>
          <a:p>
            <a:pPr eaLnBrk="1" fontAlgn="auto" hangingPunct="1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 rectus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 rectus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 rectus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 oblique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 oblique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5176" y="2619527"/>
            <a:ext cx="3605474" cy="1746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6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Moves eye laterally</a:t>
            </a:r>
          </a:p>
          <a:p>
            <a:pPr eaLnBrk="1" fontAlgn="auto" hangingPunct="1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6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Moves eye medially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6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Elevates eye and turns it medially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6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Depresses eye and turns it medially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6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Elevates eye and turns it laterally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6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Depresses eye and turns it laterally</a:t>
            </a:r>
            <a:endParaRPr lang="en-US" sz="156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0397" y="2621433"/>
            <a:ext cx="1654620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 (abducens)</a:t>
            </a:r>
          </a:p>
          <a:p>
            <a:pPr eaLnBrk="1" fontAlgn="auto" hangingPunct="1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III (oculomotor)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III (</a:t>
            </a:r>
            <a:r>
              <a:rPr lang="pt-BR" sz="156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oculomotor</a:t>
            </a:r>
            <a:r>
              <a:rPr lang="pt-BR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III (oculomotor)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III (oculomotor)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7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IV (trochlear)</a:t>
            </a:r>
            <a:endParaRPr lang="en-US" sz="157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2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15.2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of any of the smaller sebaceous glands is called a </a:t>
            </a:r>
            <a:r>
              <a:rPr lang="en-US" b="1" dirty="0" smtClean="0"/>
              <a:t>sty</a:t>
            </a:r>
            <a:endParaRPr lang="en-US" i="1" dirty="0" smtClean="0"/>
          </a:p>
          <a:p>
            <a:r>
              <a:rPr lang="en-US" i="1" dirty="0" smtClean="0"/>
              <a:t>Conjunctivitis</a:t>
            </a:r>
            <a:r>
              <a:rPr lang="en-US" dirty="0" smtClean="0"/>
              <a:t>: inflammation of the conjunctiva resulting in reddened, irritated eyes</a:t>
            </a:r>
          </a:p>
          <a:p>
            <a:r>
              <a:rPr lang="en-US" i="1" dirty="0" smtClean="0"/>
              <a:t>Pinkeye</a:t>
            </a:r>
            <a:r>
              <a:rPr lang="en-US" dirty="0" smtClean="0"/>
              <a:t>: </a:t>
            </a:r>
            <a:r>
              <a:rPr lang="en-US" dirty="0" err="1" smtClean="0"/>
              <a:t>conjunctival</a:t>
            </a:r>
            <a:r>
              <a:rPr lang="en-US" dirty="0" smtClean="0"/>
              <a:t> infection caused by bacteria or viruses</a:t>
            </a:r>
          </a:p>
          <a:p>
            <a:pPr lvl="1"/>
            <a:r>
              <a:rPr lang="en-US" dirty="0" smtClean="0"/>
              <a:t>Highly contagious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550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15.3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cavity mucosa is continuous with mucosa of lacrimal duct system, so a cold or nasal inflammation often causes lacrimal mucosa to swell</a:t>
            </a:r>
          </a:p>
          <a:p>
            <a:r>
              <a:rPr lang="en-US" dirty="0" smtClean="0"/>
              <a:t>Swelling constricts the ducts and prevents tears from draining, causing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watery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eyes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05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15.4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Diplopia</a:t>
            </a:r>
            <a:r>
              <a:rPr lang="en-US" dirty="0" smtClean="0"/>
              <a:t> (</a:t>
            </a:r>
            <a:r>
              <a:rPr lang="en-US" i="1" dirty="0" smtClean="0"/>
              <a:t>double vision</a:t>
            </a:r>
            <a:r>
              <a:rPr lang="en-US" dirty="0" smtClean="0"/>
              <a:t>): occurs when movements of external muscles of two eyes are not perfectly coordinated</a:t>
            </a:r>
          </a:p>
          <a:p>
            <a:pPr lvl="1"/>
            <a:r>
              <a:rPr lang="en-US" dirty="0" smtClean="0"/>
              <a:t>Person cannot properly focus images of same area of the visual field from each eye, so sees two images instead of one </a:t>
            </a:r>
          </a:p>
          <a:p>
            <a:pPr lvl="1"/>
            <a:r>
              <a:rPr lang="en-US" dirty="0" smtClean="0"/>
              <a:t>Can result from paralysis, extrinsic muscle weakness, or neurological disorders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08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15.4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Strabismus</a:t>
            </a:r>
            <a:r>
              <a:rPr lang="en-US" dirty="0" smtClean="0"/>
              <a:t> (</a:t>
            </a:r>
            <a:r>
              <a:rPr lang="ja-JP" altLang="en-US" b="1" dirty="0" smtClean="0"/>
              <a:t>“</a:t>
            </a:r>
            <a:r>
              <a:rPr lang="en-US" altLang="ja-JP" b="1" dirty="0" smtClean="0"/>
              <a:t>cross-eye</a:t>
            </a:r>
            <a:r>
              <a:rPr lang="ja-JP" altLang="en-US" b="1" dirty="0" smtClean="0"/>
              <a:t>”</a:t>
            </a:r>
            <a:r>
              <a:rPr lang="en-US" altLang="ja-JP" dirty="0" smtClean="0"/>
              <a:t>): congenital weakness of external eye muscles </a:t>
            </a:r>
          </a:p>
          <a:p>
            <a:pPr lvl="1"/>
            <a:r>
              <a:rPr lang="en-US" dirty="0" smtClean="0"/>
              <a:t>Eye rotates medially or laterally</a:t>
            </a:r>
          </a:p>
          <a:p>
            <a:pPr lvl="1"/>
            <a:r>
              <a:rPr lang="en-US" dirty="0" smtClean="0"/>
              <a:t>Eyes may alternate focusing on objects, or only controllable eye is used</a:t>
            </a:r>
          </a:p>
          <a:p>
            <a:pPr lvl="2"/>
            <a:r>
              <a:rPr lang="en-US" dirty="0" smtClean="0"/>
              <a:t>Brain begins to disregard inputs from deviant eye, which can become functionally blind if not treated early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2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Eye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8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Eyeball</a:t>
            </a:r>
            <a:endParaRPr lang="en-US" dirty="0"/>
          </a:p>
        </p:txBody>
      </p:sp>
      <p:sp>
        <p:nvSpPr>
          <p:cNvPr id="4198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Wall of eyeball contains three layers</a:t>
            </a:r>
          </a:p>
          <a:p>
            <a:pPr lvl="1"/>
            <a:r>
              <a:rPr lang="en-US" b="1" dirty="0" smtClean="0"/>
              <a:t>Fibrous layer</a:t>
            </a:r>
          </a:p>
          <a:p>
            <a:pPr lvl="1"/>
            <a:r>
              <a:rPr lang="en-US" b="1" dirty="0" smtClean="0"/>
              <a:t>Vascular layer</a:t>
            </a:r>
          </a:p>
          <a:p>
            <a:pPr lvl="1"/>
            <a:r>
              <a:rPr lang="en-US" b="1" dirty="0" smtClean="0"/>
              <a:t>Inner layer</a:t>
            </a:r>
          </a:p>
          <a:p>
            <a:r>
              <a:rPr lang="en-US" dirty="0" smtClean="0"/>
              <a:t>Internal cavity filled with fluids called </a:t>
            </a:r>
            <a:r>
              <a:rPr lang="en-US" i="1" dirty="0" smtClean="0"/>
              <a:t>humors</a:t>
            </a:r>
          </a:p>
          <a:p>
            <a:r>
              <a:rPr lang="en-US" dirty="0" smtClean="0"/>
              <a:t>Lens separates internal cavity into </a:t>
            </a:r>
            <a:r>
              <a:rPr lang="en-US" i="1" dirty="0" smtClean="0"/>
              <a:t>anterior</a:t>
            </a:r>
            <a:r>
              <a:rPr lang="en-US" dirty="0" smtClean="0"/>
              <a:t> and </a:t>
            </a:r>
            <a:r>
              <a:rPr lang="en-US" i="1" dirty="0" smtClean="0"/>
              <a:t>posterior segments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65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15112"/>
            <a:ext cx="8546592" cy="582777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8142"/>
            <a:ext cx="8229600" cy="36697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15.4a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Internal structure of the eye (sagittal section).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1282700" y="1117600"/>
            <a:ext cx="1939925" cy="619125"/>
          </a:xfrm>
          <a:custGeom>
            <a:avLst/>
            <a:gdLst>
              <a:gd name="connsiteX0" fmla="*/ 0 w 1939925"/>
              <a:gd name="connsiteY0" fmla="*/ 0 h 619125"/>
              <a:gd name="connsiteX1" fmla="*/ 365125 w 1939925"/>
              <a:gd name="connsiteY1" fmla="*/ 0 h 619125"/>
              <a:gd name="connsiteX2" fmla="*/ 1939925 w 1939925"/>
              <a:gd name="connsiteY2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9925" h="619125">
                <a:moveTo>
                  <a:pt x="0" y="0"/>
                </a:moveTo>
                <a:lnTo>
                  <a:pt x="365125" y="0"/>
                </a:lnTo>
                <a:lnTo>
                  <a:pt x="1939925" y="6191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638300" y="1117600"/>
            <a:ext cx="1638300" cy="736600"/>
          </a:xfrm>
          <a:custGeom>
            <a:avLst/>
            <a:gdLst>
              <a:gd name="connsiteX0" fmla="*/ 0 w 1638300"/>
              <a:gd name="connsiteY0" fmla="*/ 0 h 736600"/>
              <a:gd name="connsiteX1" fmla="*/ 1638300 w 1638300"/>
              <a:gd name="connsiteY1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8300" h="736600">
                <a:moveTo>
                  <a:pt x="0" y="0"/>
                </a:moveTo>
                <a:lnTo>
                  <a:pt x="1638300" y="7366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35125" y="1117600"/>
            <a:ext cx="1666875" cy="850900"/>
          </a:xfrm>
          <a:custGeom>
            <a:avLst/>
            <a:gdLst>
              <a:gd name="connsiteX0" fmla="*/ 0 w 1666875"/>
              <a:gd name="connsiteY0" fmla="*/ 0 h 850900"/>
              <a:gd name="connsiteX1" fmla="*/ 1666875 w 1666875"/>
              <a:gd name="connsiteY1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875" h="850900">
                <a:moveTo>
                  <a:pt x="0" y="0"/>
                </a:moveTo>
                <a:lnTo>
                  <a:pt x="1666875" y="8509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349375" y="1530350"/>
            <a:ext cx="1381125" cy="558800"/>
          </a:xfrm>
          <a:custGeom>
            <a:avLst/>
            <a:gdLst>
              <a:gd name="connsiteX0" fmla="*/ 0 w 1381125"/>
              <a:gd name="connsiteY0" fmla="*/ 0 h 558800"/>
              <a:gd name="connsiteX1" fmla="*/ 292100 w 1381125"/>
              <a:gd name="connsiteY1" fmla="*/ 0 h 558800"/>
              <a:gd name="connsiteX2" fmla="*/ 1381125 w 1381125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558800">
                <a:moveTo>
                  <a:pt x="0" y="0"/>
                </a:moveTo>
                <a:lnTo>
                  <a:pt x="292100" y="0"/>
                </a:lnTo>
                <a:lnTo>
                  <a:pt x="1381125" y="5588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89075" y="1924050"/>
            <a:ext cx="1228725" cy="523875"/>
          </a:xfrm>
          <a:custGeom>
            <a:avLst/>
            <a:gdLst>
              <a:gd name="connsiteX0" fmla="*/ 0 w 1228725"/>
              <a:gd name="connsiteY0" fmla="*/ 0 h 523875"/>
              <a:gd name="connsiteX1" fmla="*/ 228600 w 1228725"/>
              <a:gd name="connsiteY1" fmla="*/ 0 h 523875"/>
              <a:gd name="connsiteX2" fmla="*/ 1228725 w 1228725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523875">
                <a:moveTo>
                  <a:pt x="0" y="0"/>
                </a:moveTo>
                <a:lnTo>
                  <a:pt x="228600" y="0"/>
                </a:lnTo>
                <a:lnTo>
                  <a:pt x="1228725" y="5238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74725" y="2613025"/>
            <a:ext cx="952500" cy="0"/>
          </a:xfrm>
          <a:custGeom>
            <a:avLst/>
            <a:gdLst>
              <a:gd name="connsiteX0" fmla="*/ 0 w 952500"/>
              <a:gd name="connsiteY0" fmla="*/ 0 h 0"/>
              <a:gd name="connsiteX1" fmla="*/ 952500 w 952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1825" y="2898775"/>
            <a:ext cx="1714500" cy="0"/>
          </a:xfrm>
          <a:custGeom>
            <a:avLst/>
            <a:gdLst>
              <a:gd name="connsiteX0" fmla="*/ 0 w 1714500"/>
              <a:gd name="connsiteY0" fmla="*/ 0 h 0"/>
              <a:gd name="connsiteX1" fmla="*/ 1714500 w 1714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0">
                <a:moveTo>
                  <a:pt x="0" y="0"/>
                </a:moveTo>
                <a:lnTo>
                  <a:pt x="17145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87400" y="3308350"/>
            <a:ext cx="1419225" cy="0"/>
          </a:xfrm>
          <a:custGeom>
            <a:avLst/>
            <a:gdLst>
              <a:gd name="connsiteX0" fmla="*/ 0 w 1419225"/>
              <a:gd name="connsiteY0" fmla="*/ 0 h 0"/>
              <a:gd name="connsiteX1" fmla="*/ 1419225 w 1419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9225">
                <a:moveTo>
                  <a:pt x="0" y="0"/>
                </a:moveTo>
                <a:lnTo>
                  <a:pt x="14192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00275" y="3028950"/>
            <a:ext cx="66675" cy="552450"/>
          </a:xfrm>
          <a:custGeom>
            <a:avLst/>
            <a:gdLst>
              <a:gd name="connsiteX0" fmla="*/ 66675 w 66675"/>
              <a:gd name="connsiteY0" fmla="*/ 0 h 552450"/>
              <a:gd name="connsiteX1" fmla="*/ 0 w 66675"/>
              <a:gd name="connsiteY1" fmla="*/ 0 h 552450"/>
              <a:gd name="connsiteX2" fmla="*/ 0 w 66675"/>
              <a:gd name="connsiteY2" fmla="*/ 552450 h 552450"/>
              <a:gd name="connsiteX3" fmla="*/ 57150 w 6667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552450">
                <a:moveTo>
                  <a:pt x="66675" y="0"/>
                </a:moveTo>
                <a:lnTo>
                  <a:pt x="0" y="0"/>
                </a:lnTo>
                <a:lnTo>
                  <a:pt x="0" y="552450"/>
                </a:lnTo>
                <a:lnTo>
                  <a:pt x="57150" y="5524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31875" y="3990975"/>
            <a:ext cx="1136650" cy="0"/>
          </a:xfrm>
          <a:custGeom>
            <a:avLst/>
            <a:gdLst>
              <a:gd name="connsiteX0" fmla="*/ 0 w 1136650"/>
              <a:gd name="connsiteY0" fmla="*/ 0 h 0"/>
              <a:gd name="connsiteX1" fmla="*/ 1136650 w 1136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6650">
                <a:moveTo>
                  <a:pt x="0" y="0"/>
                </a:moveTo>
                <a:lnTo>
                  <a:pt x="11366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65175" y="3873500"/>
            <a:ext cx="1854200" cy="1028700"/>
          </a:xfrm>
          <a:custGeom>
            <a:avLst/>
            <a:gdLst>
              <a:gd name="connsiteX0" fmla="*/ 0 w 1854200"/>
              <a:gd name="connsiteY0" fmla="*/ 1028700 h 1028700"/>
              <a:gd name="connsiteX1" fmla="*/ 1082675 w 1854200"/>
              <a:gd name="connsiteY1" fmla="*/ 1028700 h 1028700"/>
              <a:gd name="connsiteX2" fmla="*/ 1854200 w 1854200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200" h="1028700">
                <a:moveTo>
                  <a:pt x="0" y="1028700"/>
                </a:moveTo>
                <a:lnTo>
                  <a:pt x="1082675" y="1028700"/>
                </a:lnTo>
                <a:lnTo>
                  <a:pt x="18542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063750" y="4610100"/>
            <a:ext cx="409575" cy="615950"/>
          </a:xfrm>
          <a:custGeom>
            <a:avLst/>
            <a:gdLst>
              <a:gd name="connsiteX0" fmla="*/ 0 w 409575"/>
              <a:gd name="connsiteY0" fmla="*/ 615950 h 615950"/>
              <a:gd name="connsiteX1" fmla="*/ 215900 w 409575"/>
              <a:gd name="connsiteY1" fmla="*/ 615950 h 615950"/>
              <a:gd name="connsiteX2" fmla="*/ 409575 w 409575"/>
              <a:gd name="connsiteY2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615950">
                <a:moveTo>
                  <a:pt x="0" y="615950"/>
                </a:moveTo>
                <a:lnTo>
                  <a:pt x="215900" y="615950"/>
                </a:lnTo>
                <a:lnTo>
                  <a:pt x="4095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66900" y="4851400"/>
            <a:ext cx="2241550" cy="771525"/>
          </a:xfrm>
          <a:custGeom>
            <a:avLst/>
            <a:gdLst>
              <a:gd name="connsiteX0" fmla="*/ 0 w 2241550"/>
              <a:gd name="connsiteY0" fmla="*/ 771525 h 771525"/>
              <a:gd name="connsiteX1" fmla="*/ 695325 w 2241550"/>
              <a:gd name="connsiteY1" fmla="*/ 771525 h 771525"/>
              <a:gd name="connsiteX2" fmla="*/ 2241550 w 2241550"/>
              <a:gd name="connsiteY2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1550" h="771525">
                <a:moveTo>
                  <a:pt x="0" y="771525"/>
                </a:moveTo>
                <a:lnTo>
                  <a:pt x="695325" y="771525"/>
                </a:lnTo>
                <a:lnTo>
                  <a:pt x="22415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557963" y="1585913"/>
            <a:ext cx="766762" cy="100012"/>
          </a:xfrm>
          <a:custGeom>
            <a:avLst/>
            <a:gdLst>
              <a:gd name="connsiteX0" fmla="*/ 766762 w 766762"/>
              <a:gd name="connsiteY0" fmla="*/ 0 h 100012"/>
              <a:gd name="connsiteX1" fmla="*/ 671512 w 766762"/>
              <a:gd name="connsiteY1" fmla="*/ 0 h 100012"/>
              <a:gd name="connsiteX2" fmla="*/ 0 w 766762"/>
              <a:gd name="connsiteY2" fmla="*/ 10001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762" h="100012">
                <a:moveTo>
                  <a:pt x="766762" y="0"/>
                </a:moveTo>
                <a:lnTo>
                  <a:pt x="671512" y="0"/>
                </a:lnTo>
                <a:lnTo>
                  <a:pt x="0" y="10001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438775" y="1957388"/>
            <a:ext cx="1890713" cy="381000"/>
          </a:xfrm>
          <a:custGeom>
            <a:avLst/>
            <a:gdLst>
              <a:gd name="connsiteX0" fmla="*/ 1890713 w 1890713"/>
              <a:gd name="connsiteY0" fmla="*/ 0 h 381000"/>
              <a:gd name="connsiteX1" fmla="*/ 1766888 w 1890713"/>
              <a:gd name="connsiteY1" fmla="*/ 0 h 381000"/>
              <a:gd name="connsiteX2" fmla="*/ 0 w 1890713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0713" h="381000">
                <a:moveTo>
                  <a:pt x="1890713" y="0"/>
                </a:moveTo>
                <a:lnTo>
                  <a:pt x="1766888" y="0"/>
                </a:lnTo>
                <a:lnTo>
                  <a:pt x="0" y="3810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00825" y="1957388"/>
            <a:ext cx="619125" cy="285750"/>
          </a:xfrm>
          <a:custGeom>
            <a:avLst/>
            <a:gdLst>
              <a:gd name="connsiteX0" fmla="*/ 619125 w 619125"/>
              <a:gd name="connsiteY0" fmla="*/ 0 h 285750"/>
              <a:gd name="connsiteX1" fmla="*/ 0 w 619125"/>
              <a:gd name="connsiteY1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5" h="285750">
                <a:moveTo>
                  <a:pt x="619125" y="0"/>
                </a:moveTo>
                <a:lnTo>
                  <a:pt x="0" y="2857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181600" y="2320925"/>
            <a:ext cx="2149475" cy="565150"/>
          </a:xfrm>
          <a:custGeom>
            <a:avLst/>
            <a:gdLst>
              <a:gd name="connsiteX0" fmla="*/ 2149475 w 2149475"/>
              <a:gd name="connsiteY0" fmla="*/ 0 h 565150"/>
              <a:gd name="connsiteX1" fmla="*/ 2035175 w 2149475"/>
              <a:gd name="connsiteY1" fmla="*/ 0 h 565150"/>
              <a:gd name="connsiteX2" fmla="*/ 0 w 2149475"/>
              <a:gd name="connsiteY2" fmla="*/ 56515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9475" h="565150">
                <a:moveTo>
                  <a:pt x="2149475" y="0"/>
                </a:moveTo>
                <a:lnTo>
                  <a:pt x="2035175" y="0"/>
                </a:lnTo>
                <a:lnTo>
                  <a:pt x="0" y="5651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604000" y="2320925"/>
            <a:ext cx="622300" cy="336550"/>
          </a:xfrm>
          <a:custGeom>
            <a:avLst/>
            <a:gdLst>
              <a:gd name="connsiteX0" fmla="*/ 622300 w 622300"/>
              <a:gd name="connsiteY0" fmla="*/ 0 h 336550"/>
              <a:gd name="connsiteX1" fmla="*/ 0 w 622300"/>
              <a:gd name="connsiteY1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2300" h="336550">
                <a:moveTo>
                  <a:pt x="622300" y="0"/>
                </a:moveTo>
                <a:lnTo>
                  <a:pt x="0" y="3365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508750" y="2695575"/>
            <a:ext cx="825500" cy="301625"/>
          </a:xfrm>
          <a:custGeom>
            <a:avLst/>
            <a:gdLst>
              <a:gd name="connsiteX0" fmla="*/ 825500 w 825500"/>
              <a:gd name="connsiteY0" fmla="*/ 0 h 301625"/>
              <a:gd name="connsiteX1" fmla="*/ 701675 w 825500"/>
              <a:gd name="connsiteY1" fmla="*/ 0 h 301625"/>
              <a:gd name="connsiteX2" fmla="*/ 0 w 825500"/>
              <a:gd name="connsiteY2" fmla="*/ 301625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0" h="301625">
                <a:moveTo>
                  <a:pt x="825500" y="0"/>
                </a:moveTo>
                <a:lnTo>
                  <a:pt x="701675" y="0"/>
                </a:lnTo>
                <a:lnTo>
                  <a:pt x="0" y="3016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518275" y="3063875"/>
            <a:ext cx="815975" cy="0"/>
          </a:xfrm>
          <a:custGeom>
            <a:avLst/>
            <a:gdLst>
              <a:gd name="connsiteX0" fmla="*/ 815975 w 815975"/>
              <a:gd name="connsiteY0" fmla="*/ 0 h 0"/>
              <a:gd name="connsiteX1" fmla="*/ 0 w 815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5975">
                <a:moveTo>
                  <a:pt x="81597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064375" y="3387725"/>
            <a:ext cx="282575" cy="473075"/>
          </a:xfrm>
          <a:custGeom>
            <a:avLst/>
            <a:gdLst>
              <a:gd name="connsiteX0" fmla="*/ 0 w 282575"/>
              <a:gd name="connsiteY0" fmla="*/ 473075 h 473075"/>
              <a:gd name="connsiteX1" fmla="*/ 260350 w 282575"/>
              <a:gd name="connsiteY1" fmla="*/ 0 h 473075"/>
              <a:gd name="connsiteX2" fmla="*/ 282575 w 282575"/>
              <a:gd name="connsiteY2" fmla="*/ 0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75" h="473075">
                <a:moveTo>
                  <a:pt x="0" y="473075"/>
                </a:moveTo>
                <a:lnTo>
                  <a:pt x="260350" y="0"/>
                </a:lnTo>
                <a:lnTo>
                  <a:pt x="2825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778625" y="4054475"/>
            <a:ext cx="542925" cy="1089025"/>
          </a:xfrm>
          <a:custGeom>
            <a:avLst/>
            <a:gdLst>
              <a:gd name="connsiteX0" fmla="*/ 0 w 542925"/>
              <a:gd name="connsiteY0" fmla="*/ 0 h 1089025"/>
              <a:gd name="connsiteX1" fmla="*/ 542925 w 542925"/>
              <a:gd name="connsiteY1" fmla="*/ 1089025 h 10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089025">
                <a:moveTo>
                  <a:pt x="0" y="0"/>
                </a:moveTo>
                <a:lnTo>
                  <a:pt x="542925" y="10890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934200" y="4048125"/>
            <a:ext cx="381000" cy="1085850"/>
          </a:xfrm>
          <a:custGeom>
            <a:avLst/>
            <a:gdLst>
              <a:gd name="connsiteX0" fmla="*/ 0 w 381000"/>
              <a:gd name="connsiteY0" fmla="*/ 0 h 1085850"/>
              <a:gd name="connsiteX1" fmla="*/ 381000 w 381000"/>
              <a:gd name="connsiteY1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0" h="1085850">
                <a:moveTo>
                  <a:pt x="0" y="0"/>
                </a:moveTo>
                <a:lnTo>
                  <a:pt x="381000" y="10858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381750" y="4062413"/>
            <a:ext cx="947738" cy="1619250"/>
          </a:xfrm>
          <a:custGeom>
            <a:avLst/>
            <a:gdLst>
              <a:gd name="connsiteX0" fmla="*/ 0 w 947738"/>
              <a:gd name="connsiteY0" fmla="*/ 0 h 1619250"/>
              <a:gd name="connsiteX1" fmla="*/ 762000 w 947738"/>
              <a:gd name="connsiteY1" fmla="*/ 1619250 h 1619250"/>
              <a:gd name="connsiteX2" fmla="*/ 947738 w 947738"/>
              <a:gd name="connsiteY2" fmla="*/ 161925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738" h="1619250">
                <a:moveTo>
                  <a:pt x="0" y="0"/>
                </a:moveTo>
                <a:lnTo>
                  <a:pt x="762000" y="1619250"/>
                </a:lnTo>
                <a:lnTo>
                  <a:pt x="947738" y="16192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715" y="952430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Ora serrata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1715" y="3144195"/>
            <a:ext cx="604653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Pupil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8398" y="4732605"/>
            <a:ext cx="585417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Lens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0264" y="5061579"/>
            <a:ext cx="1898277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Scleral venous sinus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9337" y="5480133"/>
            <a:ext cx="23054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 segment  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(contains vitreous humor)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8427" y="6146107"/>
            <a:ext cx="7894084" cy="194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Diagrammatic view.</a:t>
            </a:r>
            <a:r>
              <a:rPr lang="en-US" sz="133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95" b="1" spc="2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vitreous humor is illustrated only in the bottom part of the eyeball.</a:t>
            </a:r>
            <a:endParaRPr lang="en-US" sz="1295" b="1" spc="2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84332" y="1435474"/>
            <a:ext cx="704039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Sclera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4332" y="1806957"/>
            <a:ext cx="840295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Choroid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85096" y="2164296"/>
            <a:ext cx="710451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Retina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1649" y="2541513"/>
            <a:ext cx="1218603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Macula lutea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77544" y="2909813"/>
            <a:ext cx="1439818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Fovea centralis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78907" y="3241628"/>
            <a:ext cx="1132041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nerve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71649" y="5019448"/>
            <a:ext cx="165942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Central artery and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vein of the retina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70750" y="5555020"/>
            <a:ext cx="1119217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disc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(blind spot)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5501" y="1365666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Ciliary body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0264" y="1759179"/>
            <a:ext cx="130356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Ciliary zonule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(suspensory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ligament)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8364" y="2446879"/>
            <a:ext cx="776175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Cornea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8676" y="2735233"/>
            <a:ext cx="444352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Iris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1074" y="3812914"/>
            <a:ext cx="1527982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segment</a:t>
            </a:r>
          </a:p>
          <a:p>
            <a:pPr eaLnBrk="1" fontAlgn="auto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(contains</a:t>
            </a:r>
          </a:p>
          <a:p>
            <a:pPr eaLnBrk="1" fontAlgn="auto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aqueous humor)</a:t>
            </a:r>
          </a:p>
        </p:txBody>
      </p:sp>
    </p:spTree>
    <p:extLst>
      <p:ext uri="{BB962C8B-B14F-4D97-AF65-F5344CB8AC3E}">
        <p14:creationId xmlns:p14="http://schemas.microsoft.com/office/powerpoint/2010/main" val="3170958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</a:t>
            </a:r>
            <a:r>
              <a:rPr lang="en-US" dirty="0" smtClean="0"/>
              <a:t>Eyeball (cont.)</a:t>
            </a:r>
            <a:endParaRPr lang="en-US" dirty="0"/>
          </a:p>
        </p:txBody>
      </p:sp>
      <p:sp>
        <p:nvSpPr>
          <p:cNvPr id="44034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Fibrous layer</a:t>
            </a:r>
          </a:p>
          <a:p>
            <a:pPr lvl="1"/>
            <a:r>
              <a:rPr lang="en-US" dirty="0" smtClean="0"/>
              <a:t>Outermost layer; dense avascular connective tissue</a:t>
            </a:r>
          </a:p>
          <a:p>
            <a:pPr lvl="1"/>
            <a:r>
              <a:rPr lang="en-US" dirty="0" smtClean="0"/>
              <a:t>Two regions: </a:t>
            </a:r>
            <a:r>
              <a:rPr lang="en-US" b="1" dirty="0" smtClean="0"/>
              <a:t>sclera</a:t>
            </a:r>
            <a:r>
              <a:rPr lang="en-US" dirty="0" smtClean="0"/>
              <a:t> and </a:t>
            </a:r>
            <a:r>
              <a:rPr lang="en-US" b="1" dirty="0" smtClean="0"/>
              <a:t>cornea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Sclera</a:t>
            </a:r>
          </a:p>
          <a:p>
            <a:pPr lvl="3"/>
            <a:r>
              <a:rPr lang="en-US" dirty="0" smtClean="0"/>
              <a:t>Opaque posterior region</a:t>
            </a:r>
          </a:p>
          <a:p>
            <a:pPr lvl="3"/>
            <a:r>
              <a:rPr lang="en-US" dirty="0" smtClean="0"/>
              <a:t>Protects and shapes eyeball</a:t>
            </a:r>
          </a:p>
          <a:p>
            <a:pPr lvl="3"/>
            <a:r>
              <a:rPr lang="en-US" dirty="0" smtClean="0"/>
              <a:t>Anchors extrinsic eye muscles</a:t>
            </a:r>
          </a:p>
          <a:p>
            <a:pPr lvl="3"/>
            <a:r>
              <a:rPr lang="en-US" dirty="0" smtClean="0"/>
              <a:t>Posteriorly, where optic nerve exits, sclera is continuous with </a:t>
            </a:r>
            <a:r>
              <a:rPr lang="en-US" dirty="0" err="1" smtClean="0"/>
              <a:t>dura</a:t>
            </a:r>
            <a:r>
              <a:rPr lang="en-US" dirty="0" smtClean="0"/>
              <a:t> mater of brain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99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17625" lvl="2" indent="-403225">
              <a:buFont typeface="+mj-lt"/>
              <a:buAutoNum type="arabicPeriod" startAt="2"/>
            </a:pPr>
            <a:r>
              <a:rPr lang="en-US" dirty="0" smtClean="0"/>
              <a:t> </a:t>
            </a:r>
            <a:r>
              <a:rPr lang="en-US" b="1" dirty="0" smtClean="0"/>
              <a:t>Cornea </a:t>
            </a:r>
          </a:p>
          <a:p>
            <a:pPr lvl="3"/>
            <a:r>
              <a:rPr lang="en-US" dirty="0" smtClean="0"/>
              <a:t>Transparent anterior one-sixth of fibrous layer</a:t>
            </a:r>
          </a:p>
          <a:p>
            <a:pPr lvl="4"/>
            <a:r>
              <a:rPr lang="en-US" dirty="0" smtClean="0"/>
              <a:t>Forms clear window that lets light enter and bends light as it enters eye</a:t>
            </a:r>
          </a:p>
          <a:p>
            <a:pPr lvl="3"/>
            <a:r>
              <a:rPr lang="en-US" dirty="0" smtClean="0"/>
              <a:t>Epithelium covers both surfaces</a:t>
            </a:r>
          </a:p>
          <a:p>
            <a:pPr lvl="4"/>
            <a:r>
              <a:rPr lang="en-US" dirty="0" smtClean="0"/>
              <a:t>Outer surface protects from abrasions</a:t>
            </a:r>
          </a:p>
          <a:p>
            <a:pPr lvl="4"/>
            <a:r>
              <a:rPr lang="en-US" dirty="0" smtClean="0"/>
              <a:t>Inner layer, </a:t>
            </a:r>
            <a:r>
              <a:rPr lang="en-US" i="1" dirty="0" smtClean="0"/>
              <a:t>corneal endothelium</a:t>
            </a:r>
            <a:r>
              <a:rPr lang="en-US" dirty="0" smtClean="0"/>
              <a:t>, contains sodium pumps that help maintain clarity of cornea </a:t>
            </a:r>
          </a:p>
          <a:p>
            <a:pPr lvl="3"/>
            <a:r>
              <a:rPr lang="en-US" dirty="0" smtClean="0"/>
              <a:t>Numerous pain receptors contribute to blinking and tearing reflexes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0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Senses (cont.)</a:t>
            </a:r>
            <a:endParaRPr lang="en-US" dirty="0"/>
          </a:p>
        </p:txBody>
      </p:sp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use </a:t>
            </a:r>
            <a:r>
              <a:rPr lang="en-US" b="1" dirty="0" smtClean="0"/>
              <a:t>special sensory receptors</a:t>
            </a:r>
            <a:r>
              <a:rPr lang="en-US" dirty="0" smtClean="0"/>
              <a:t>, which are distinct receptor cells localized in head region</a:t>
            </a:r>
          </a:p>
          <a:p>
            <a:pPr lvl="1"/>
            <a:r>
              <a:rPr lang="en-US" dirty="0" smtClean="0"/>
              <a:t>Not like modified nerves of general receptors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86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Vascular layer</a:t>
            </a:r>
          </a:p>
          <a:p>
            <a:pPr lvl="1"/>
            <a:r>
              <a:rPr lang="en-US" dirty="0" smtClean="0"/>
              <a:t>Middle pigmented layer of eye, also called </a:t>
            </a:r>
            <a:r>
              <a:rPr lang="en-US" i="1" dirty="0" smtClean="0"/>
              <a:t>uvea</a:t>
            </a:r>
          </a:p>
          <a:p>
            <a:pPr lvl="1"/>
            <a:r>
              <a:rPr lang="en-US" dirty="0" smtClean="0"/>
              <a:t>Three regions: </a:t>
            </a:r>
            <a:r>
              <a:rPr lang="en-US" b="1" dirty="0" smtClean="0"/>
              <a:t>choroid</a:t>
            </a:r>
            <a:r>
              <a:rPr lang="en-US" dirty="0" smtClean="0"/>
              <a:t>, </a:t>
            </a:r>
            <a:r>
              <a:rPr lang="en-US" b="1" dirty="0" err="1" smtClean="0"/>
              <a:t>ciliary</a:t>
            </a:r>
            <a:r>
              <a:rPr lang="en-US" dirty="0" smtClean="0"/>
              <a:t> </a:t>
            </a:r>
            <a:r>
              <a:rPr lang="en-US" b="1" dirty="0" smtClean="0"/>
              <a:t>body</a:t>
            </a:r>
            <a:r>
              <a:rPr lang="en-US" dirty="0" smtClean="0"/>
              <a:t>, and </a:t>
            </a:r>
            <a:r>
              <a:rPr lang="en-US" b="1" dirty="0" smtClean="0"/>
              <a:t>iris</a:t>
            </a:r>
          </a:p>
          <a:p>
            <a:pPr marL="1317625" lvl="2" indent="-403225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Choroid region</a:t>
            </a:r>
          </a:p>
          <a:p>
            <a:pPr lvl="3"/>
            <a:r>
              <a:rPr lang="en-US" dirty="0" smtClean="0"/>
              <a:t>Posterior portion of uvea</a:t>
            </a:r>
          </a:p>
          <a:p>
            <a:pPr lvl="3"/>
            <a:r>
              <a:rPr lang="en-US" dirty="0" smtClean="0"/>
              <a:t>Supplies blood to all layers of eyeball</a:t>
            </a:r>
          </a:p>
          <a:p>
            <a:pPr lvl="3"/>
            <a:r>
              <a:rPr lang="en-US" dirty="0" smtClean="0"/>
              <a:t>Brown pigment absorbs light to prevent scattering of light, which would cause visual confusion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98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47105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260475" lvl="2" indent="-346075">
              <a:buFont typeface="+mj-lt"/>
              <a:buAutoNum type="arabicPeriod" startAt="2"/>
            </a:pPr>
            <a:r>
              <a:rPr lang="en-US" dirty="0" smtClean="0"/>
              <a:t> </a:t>
            </a:r>
            <a:r>
              <a:rPr lang="en-US" b="1" dirty="0" err="1" smtClean="0"/>
              <a:t>Ciliary</a:t>
            </a:r>
            <a:r>
              <a:rPr lang="en-US" b="1" dirty="0" smtClean="0"/>
              <a:t> body</a:t>
            </a:r>
          </a:p>
          <a:p>
            <a:pPr lvl="3"/>
            <a:r>
              <a:rPr lang="en-US" dirty="0" smtClean="0"/>
              <a:t>Anteriorly, choroid becomes </a:t>
            </a:r>
            <a:r>
              <a:rPr lang="en-US" b="1" dirty="0" err="1" smtClean="0"/>
              <a:t>ciliary</a:t>
            </a:r>
            <a:r>
              <a:rPr lang="en-US" b="1" dirty="0" smtClean="0"/>
              <a:t> body</a:t>
            </a:r>
          </a:p>
          <a:p>
            <a:pPr lvl="3"/>
            <a:r>
              <a:rPr lang="en-US" dirty="0" smtClean="0"/>
              <a:t>Thickened ring of tissue surrounding lens</a:t>
            </a:r>
          </a:p>
          <a:p>
            <a:pPr lvl="3"/>
            <a:r>
              <a:rPr lang="en-US" dirty="0" smtClean="0"/>
              <a:t>Consists of smooth muscle bundles, </a:t>
            </a:r>
            <a:r>
              <a:rPr lang="en-US" b="1" dirty="0" err="1" smtClean="0"/>
              <a:t>ciliary</a:t>
            </a:r>
            <a:r>
              <a:rPr lang="en-US" b="1" dirty="0" smtClean="0"/>
              <a:t> muscles</a:t>
            </a:r>
            <a:r>
              <a:rPr lang="en-US" dirty="0" smtClean="0"/>
              <a:t>, that control shape of lens</a:t>
            </a:r>
          </a:p>
          <a:p>
            <a:pPr lvl="3"/>
            <a:r>
              <a:rPr lang="en-US" dirty="0" smtClean="0"/>
              <a:t>Capillaries of </a:t>
            </a:r>
            <a:r>
              <a:rPr lang="en-US" b="1" dirty="0" err="1" smtClean="0"/>
              <a:t>ciliary</a:t>
            </a:r>
            <a:r>
              <a:rPr lang="en-US" b="1" dirty="0" smtClean="0"/>
              <a:t> processes </a:t>
            </a:r>
            <a:r>
              <a:rPr lang="en-US" dirty="0" smtClean="0"/>
              <a:t>secrete fluid for anterior segment of eyeball</a:t>
            </a:r>
          </a:p>
          <a:p>
            <a:pPr lvl="3"/>
            <a:r>
              <a:rPr lang="en-US" b="1" dirty="0" err="1" smtClean="0"/>
              <a:t>Ciliary</a:t>
            </a:r>
            <a:r>
              <a:rPr lang="en-US" b="1" dirty="0" smtClean="0"/>
              <a:t> </a:t>
            </a:r>
            <a:r>
              <a:rPr lang="en-US" b="1" dirty="0" err="1" smtClean="0"/>
              <a:t>zonule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suspensory ligament</a:t>
            </a:r>
            <a:r>
              <a:rPr lang="en-US" dirty="0" smtClean="0"/>
              <a:t>) extends from </a:t>
            </a:r>
            <a:r>
              <a:rPr lang="en-US" dirty="0" err="1" smtClean="0"/>
              <a:t>ciliary</a:t>
            </a:r>
            <a:r>
              <a:rPr lang="en-US" dirty="0" smtClean="0"/>
              <a:t> processes to lens</a:t>
            </a:r>
          </a:p>
          <a:p>
            <a:pPr lvl="4"/>
            <a:r>
              <a:rPr lang="en-US" dirty="0" smtClean="0"/>
              <a:t>Holds lens in position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4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4812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260475" lvl="2" indent="-346075">
              <a:buFont typeface="+mj-lt"/>
              <a:buAutoNum type="arabicPeriod" startAt="3"/>
            </a:pPr>
            <a:r>
              <a:rPr lang="en-US" dirty="0" smtClean="0"/>
              <a:t> </a:t>
            </a:r>
            <a:r>
              <a:rPr lang="en-US" b="1" dirty="0" smtClean="0"/>
              <a:t>Iris</a:t>
            </a:r>
          </a:p>
          <a:p>
            <a:pPr lvl="3"/>
            <a:r>
              <a:rPr lang="en-US" dirty="0" smtClean="0"/>
              <a:t>Colored part of eye that lies between cornea and lens, continuous with </a:t>
            </a:r>
            <a:r>
              <a:rPr lang="en-US" dirty="0" err="1" smtClean="0"/>
              <a:t>ciliary</a:t>
            </a:r>
            <a:r>
              <a:rPr lang="en-US" dirty="0" smtClean="0"/>
              <a:t> body</a:t>
            </a:r>
          </a:p>
          <a:p>
            <a:pPr lvl="3"/>
            <a:r>
              <a:rPr lang="en-US" b="1" dirty="0" smtClean="0"/>
              <a:t>Pupil</a:t>
            </a:r>
            <a:r>
              <a:rPr lang="en-US" dirty="0" smtClean="0"/>
              <a:t>: central opening that regulates amount of light entering eye</a:t>
            </a:r>
          </a:p>
          <a:p>
            <a:pPr lvl="4"/>
            <a:r>
              <a:rPr lang="en-US" dirty="0" smtClean="0"/>
              <a:t>Close vision and bright light cause sphincter </a:t>
            </a:r>
            <a:r>
              <a:rPr lang="en-US" dirty="0" err="1" smtClean="0"/>
              <a:t>pupillae</a:t>
            </a:r>
            <a:r>
              <a:rPr lang="en-US" dirty="0" smtClean="0"/>
              <a:t> (circular muscles) to contract and pupils to constrict; parasympathetic control</a:t>
            </a:r>
          </a:p>
          <a:p>
            <a:pPr lvl="4"/>
            <a:r>
              <a:rPr lang="en-US" dirty="0" smtClean="0"/>
              <a:t>Distant vision and dim light cause dilator </a:t>
            </a:r>
            <a:r>
              <a:rPr lang="en-US" dirty="0" err="1" smtClean="0"/>
              <a:t>pupillae</a:t>
            </a:r>
            <a:r>
              <a:rPr lang="en-US" dirty="0" smtClean="0"/>
              <a:t> (radial muscles) to contract and pupils to dilate; sympathetic control</a:t>
            </a:r>
          </a:p>
          <a:p>
            <a:pPr lvl="4"/>
            <a:r>
              <a:rPr lang="en-US" dirty="0" smtClean="0"/>
              <a:t>Changes in emotional state—pupils dilate when subject matter is appealing or requires problem-solving skills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596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1051560"/>
            <a:ext cx="8485632" cy="475488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225925" y="1244600"/>
            <a:ext cx="2768600" cy="3562350"/>
            <a:chOff x="4225925" y="1244600"/>
            <a:chExt cx="2768600" cy="3562350"/>
          </a:xfrm>
        </p:grpSpPr>
        <p:sp>
          <p:nvSpPr>
            <p:cNvPr id="63" name="Freeform 62"/>
            <p:cNvSpPr/>
            <p:nvPr/>
          </p:nvSpPr>
          <p:spPr>
            <a:xfrm>
              <a:off x="4225925" y="1244600"/>
              <a:ext cx="2759075" cy="1311275"/>
            </a:xfrm>
            <a:custGeom>
              <a:avLst/>
              <a:gdLst>
                <a:gd name="connsiteX0" fmla="*/ 2759075 w 2759075"/>
                <a:gd name="connsiteY0" fmla="*/ 0 h 1311275"/>
                <a:gd name="connsiteX1" fmla="*/ 2041525 w 2759075"/>
                <a:gd name="connsiteY1" fmla="*/ 0 h 1311275"/>
                <a:gd name="connsiteX2" fmla="*/ 0 w 2759075"/>
                <a:gd name="connsiteY2" fmla="*/ 1311275 h 13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9075" h="1311275">
                  <a:moveTo>
                    <a:pt x="2759075" y="0"/>
                  </a:moveTo>
                  <a:lnTo>
                    <a:pt x="2041525" y="0"/>
                  </a:lnTo>
                  <a:lnTo>
                    <a:pt x="0" y="131127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5518150" y="2222500"/>
              <a:ext cx="1466850" cy="215900"/>
            </a:xfrm>
            <a:custGeom>
              <a:avLst/>
              <a:gdLst>
                <a:gd name="connsiteX0" fmla="*/ 1466850 w 1466850"/>
                <a:gd name="connsiteY0" fmla="*/ 0 h 215900"/>
                <a:gd name="connsiteX1" fmla="*/ 555625 w 1466850"/>
                <a:gd name="connsiteY1" fmla="*/ 0 h 215900"/>
                <a:gd name="connsiteX2" fmla="*/ 0 w 1466850"/>
                <a:gd name="connsiteY2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6850" h="215900">
                  <a:moveTo>
                    <a:pt x="1466850" y="0"/>
                  </a:moveTo>
                  <a:lnTo>
                    <a:pt x="555625" y="0"/>
                  </a:lnTo>
                  <a:lnTo>
                    <a:pt x="0" y="21590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651500" y="2663825"/>
              <a:ext cx="1333500" cy="31750"/>
            </a:xfrm>
            <a:custGeom>
              <a:avLst/>
              <a:gdLst>
                <a:gd name="connsiteX0" fmla="*/ 1333500 w 1333500"/>
                <a:gd name="connsiteY0" fmla="*/ 31750 h 31750"/>
                <a:gd name="connsiteX1" fmla="*/ 504825 w 1333500"/>
                <a:gd name="connsiteY1" fmla="*/ 25400 h 31750"/>
                <a:gd name="connsiteX2" fmla="*/ 0 w 1333500"/>
                <a:gd name="connsiteY2" fmla="*/ 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0" h="31750">
                  <a:moveTo>
                    <a:pt x="1333500" y="31750"/>
                  </a:moveTo>
                  <a:lnTo>
                    <a:pt x="504825" y="254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845175" y="2898775"/>
              <a:ext cx="1133475" cy="266700"/>
            </a:xfrm>
            <a:custGeom>
              <a:avLst/>
              <a:gdLst>
                <a:gd name="connsiteX0" fmla="*/ 1133475 w 1133475"/>
                <a:gd name="connsiteY0" fmla="*/ 266700 h 266700"/>
                <a:gd name="connsiteX1" fmla="*/ 384175 w 1133475"/>
                <a:gd name="connsiteY1" fmla="*/ 266700 h 266700"/>
                <a:gd name="connsiteX2" fmla="*/ 0 w 1133475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66700">
                  <a:moveTo>
                    <a:pt x="1133475" y="266700"/>
                  </a:moveTo>
                  <a:lnTo>
                    <a:pt x="384175" y="2667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5730875" y="3086100"/>
              <a:ext cx="1254125" cy="625475"/>
            </a:xfrm>
            <a:custGeom>
              <a:avLst/>
              <a:gdLst>
                <a:gd name="connsiteX0" fmla="*/ 1254125 w 1254125"/>
                <a:gd name="connsiteY0" fmla="*/ 625475 h 625475"/>
                <a:gd name="connsiteX1" fmla="*/ 454025 w 1254125"/>
                <a:gd name="connsiteY1" fmla="*/ 625475 h 625475"/>
                <a:gd name="connsiteX2" fmla="*/ 0 w 1254125"/>
                <a:gd name="connsiteY2" fmla="*/ 0 h 62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25" h="625475">
                  <a:moveTo>
                    <a:pt x="1254125" y="625475"/>
                  </a:moveTo>
                  <a:lnTo>
                    <a:pt x="454025" y="62547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6051550" y="3790950"/>
              <a:ext cx="936625" cy="495300"/>
            </a:xfrm>
            <a:custGeom>
              <a:avLst/>
              <a:gdLst>
                <a:gd name="connsiteX0" fmla="*/ 936625 w 936625"/>
                <a:gd name="connsiteY0" fmla="*/ 495300 h 495300"/>
                <a:gd name="connsiteX1" fmla="*/ 415925 w 936625"/>
                <a:gd name="connsiteY1" fmla="*/ 495300 h 495300"/>
                <a:gd name="connsiteX2" fmla="*/ 0 w 936625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6625" h="495300">
                  <a:moveTo>
                    <a:pt x="936625" y="495300"/>
                  </a:moveTo>
                  <a:lnTo>
                    <a:pt x="415925" y="4953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5708650" y="3663950"/>
              <a:ext cx="1285875" cy="1143000"/>
            </a:xfrm>
            <a:custGeom>
              <a:avLst/>
              <a:gdLst>
                <a:gd name="connsiteX0" fmla="*/ 1285875 w 1285875"/>
                <a:gd name="connsiteY0" fmla="*/ 1143000 h 1143000"/>
                <a:gd name="connsiteX1" fmla="*/ 746125 w 1285875"/>
                <a:gd name="connsiteY1" fmla="*/ 1143000 h 1143000"/>
                <a:gd name="connsiteX2" fmla="*/ 0 w 1285875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875" h="1143000">
                  <a:moveTo>
                    <a:pt x="1285875" y="1143000"/>
                  </a:moveTo>
                  <a:lnTo>
                    <a:pt x="746125" y="1143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4225" y="1193800"/>
            <a:ext cx="2473325" cy="3603625"/>
            <a:chOff x="784225" y="1193800"/>
            <a:chExt cx="2473325" cy="3603625"/>
          </a:xfrm>
        </p:grpSpPr>
        <p:sp>
          <p:nvSpPr>
            <p:cNvPr id="44" name="Freeform 43"/>
            <p:cNvSpPr/>
            <p:nvPr/>
          </p:nvSpPr>
          <p:spPr>
            <a:xfrm>
              <a:off x="1758950" y="1193800"/>
              <a:ext cx="1374775" cy="1158875"/>
            </a:xfrm>
            <a:custGeom>
              <a:avLst/>
              <a:gdLst>
                <a:gd name="connsiteX0" fmla="*/ 0 w 1374775"/>
                <a:gd name="connsiteY0" fmla="*/ 0 h 1158875"/>
                <a:gd name="connsiteX1" fmla="*/ 457200 w 1374775"/>
                <a:gd name="connsiteY1" fmla="*/ 0 h 1158875"/>
                <a:gd name="connsiteX2" fmla="*/ 1374775 w 1374775"/>
                <a:gd name="connsiteY2" fmla="*/ 1158875 h 11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4775" h="1158875">
                  <a:moveTo>
                    <a:pt x="0" y="0"/>
                  </a:moveTo>
                  <a:lnTo>
                    <a:pt x="457200" y="0"/>
                  </a:lnTo>
                  <a:lnTo>
                    <a:pt x="1374775" y="115887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55700" y="1603375"/>
              <a:ext cx="2009775" cy="854075"/>
            </a:xfrm>
            <a:custGeom>
              <a:avLst/>
              <a:gdLst>
                <a:gd name="connsiteX0" fmla="*/ 0 w 2009775"/>
                <a:gd name="connsiteY0" fmla="*/ 0 h 854075"/>
                <a:gd name="connsiteX1" fmla="*/ 358775 w 2009775"/>
                <a:gd name="connsiteY1" fmla="*/ 0 h 854075"/>
                <a:gd name="connsiteX2" fmla="*/ 2009775 w 2009775"/>
                <a:gd name="connsiteY2" fmla="*/ 854075 h 8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9775" h="854075">
                  <a:moveTo>
                    <a:pt x="0" y="0"/>
                  </a:moveTo>
                  <a:lnTo>
                    <a:pt x="358775" y="0"/>
                  </a:lnTo>
                  <a:lnTo>
                    <a:pt x="2009775" y="85407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784225" y="2289175"/>
              <a:ext cx="2168525" cy="574675"/>
            </a:xfrm>
            <a:custGeom>
              <a:avLst/>
              <a:gdLst>
                <a:gd name="connsiteX0" fmla="*/ 0 w 2168525"/>
                <a:gd name="connsiteY0" fmla="*/ 0 h 574675"/>
                <a:gd name="connsiteX1" fmla="*/ 1273175 w 2168525"/>
                <a:gd name="connsiteY1" fmla="*/ 0 h 574675"/>
                <a:gd name="connsiteX2" fmla="*/ 2168525 w 2168525"/>
                <a:gd name="connsiteY2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8525" h="574675">
                  <a:moveTo>
                    <a:pt x="0" y="0"/>
                  </a:moveTo>
                  <a:lnTo>
                    <a:pt x="1273175" y="0"/>
                  </a:lnTo>
                  <a:lnTo>
                    <a:pt x="2168525" y="57467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196975" y="2670175"/>
              <a:ext cx="1768475" cy="508000"/>
            </a:xfrm>
            <a:custGeom>
              <a:avLst/>
              <a:gdLst>
                <a:gd name="connsiteX0" fmla="*/ 0 w 1768475"/>
                <a:gd name="connsiteY0" fmla="*/ 0 h 508000"/>
                <a:gd name="connsiteX1" fmla="*/ 860425 w 1768475"/>
                <a:gd name="connsiteY1" fmla="*/ 0 h 508000"/>
                <a:gd name="connsiteX2" fmla="*/ 1768475 w 1768475"/>
                <a:gd name="connsiteY2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8475" h="508000">
                  <a:moveTo>
                    <a:pt x="0" y="0"/>
                  </a:moveTo>
                  <a:lnTo>
                    <a:pt x="860425" y="0"/>
                  </a:lnTo>
                  <a:lnTo>
                    <a:pt x="1768475" y="50800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343025" y="3279775"/>
              <a:ext cx="1365250" cy="25400"/>
            </a:xfrm>
            <a:custGeom>
              <a:avLst/>
              <a:gdLst>
                <a:gd name="connsiteX0" fmla="*/ 0 w 1365250"/>
                <a:gd name="connsiteY0" fmla="*/ 25400 h 25400"/>
                <a:gd name="connsiteX1" fmla="*/ 812800 w 1365250"/>
                <a:gd name="connsiteY1" fmla="*/ 25400 h 25400"/>
                <a:gd name="connsiteX2" fmla="*/ 1365250 w 1365250"/>
                <a:gd name="connsiteY2" fmla="*/ 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250" h="25400">
                  <a:moveTo>
                    <a:pt x="0" y="25400"/>
                  </a:moveTo>
                  <a:lnTo>
                    <a:pt x="812800" y="25400"/>
                  </a:lnTo>
                  <a:lnTo>
                    <a:pt x="136525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974725" y="3600450"/>
              <a:ext cx="2282825" cy="371475"/>
            </a:xfrm>
            <a:custGeom>
              <a:avLst/>
              <a:gdLst>
                <a:gd name="connsiteX0" fmla="*/ 0 w 2282825"/>
                <a:gd name="connsiteY0" fmla="*/ 371475 h 371475"/>
                <a:gd name="connsiteX1" fmla="*/ 1171575 w 2282825"/>
                <a:gd name="connsiteY1" fmla="*/ 371475 h 371475"/>
                <a:gd name="connsiteX2" fmla="*/ 2282825 w 2282825"/>
                <a:gd name="connsiteY2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2825" h="371475">
                  <a:moveTo>
                    <a:pt x="0" y="371475"/>
                  </a:moveTo>
                  <a:lnTo>
                    <a:pt x="1171575" y="371475"/>
                  </a:lnTo>
                  <a:lnTo>
                    <a:pt x="2282825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1244600" y="3914775"/>
              <a:ext cx="1555750" cy="444500"/>
            </a:xfrm>
            <a:custGeom>
              <a:avLst/>
              <a:gdLst>
                <a:gd name="connsiteX0" fmla="*/ 0 w 1555750"/>
                <a:gd name="connsiteY0" fmla="*/ 444500 h 444500"/>
                <a:gd name="connsiteX1" fmla="*/ 908050 w 1555750"/>
                <a:gd name="connsiteY1" fmla="*/ 444500 h 444500"/>
                <a:gd name="connsiteX2" fmla="*/ 1555750 w 1555750"/>
                <a:gd name="connsiteY2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0" h="444500">
                  <a:moveTo>
                    <a:pt x="0" y="444500"/>
                  </a:moveTo>
                  <a:lnTo>
                    <a:pt x="908050" y="444500"/>
                  </a:lnTo>
                  <a:lnTo>
                    <a:pt x="155575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978025" y="4006850"/>
              <a:ext cx="1222375" cy="790575"/>
            </a:xfrm>
            <a:custGeom>
              <a:avLst/>
              <a:gdLst>
                <a:gd name="connsiteX0" fmla="*/ 0 w 1222375"/>
                <a:gd name="connsiteY0" fmla="*/ 790575 h 790575"/>
                <a:gd name="connsiteX1" fmla="*/ 171450 w 1222375"/>
                <a:gd name="connsiteY1" fmla="*/ 790575 h 790575"/>
                <a:gd name="connsiteX2" fmla="*/ 1222375 w 1222375"/>
                <a:gd name="connsiteY2" fmla="*/ 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375" h="790575">
                  <a:moveTo>
                    <a:pt x="0" y="790575"/>
                  </a:moveTo>
                  <a:lnTo>
                    <a:pt x="171450" y="790575"/>
                  </a:lnTo>
                  <a:lnTo>
                    <a:pt x="1222375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155700" y="1603375"/>
            <a:ext cx="2009775" cy="854075"/>
          </a:xfrm>
          <a:custGeom>
            <a:avLst/>
            <a:gdLst>
              <a:gd name="connsiteX0" fmla="*/ 0 w 2009775"/>
              <a:gd name="connsiteY0" fmla="*/ 0 h 854075"/>
              <a:gd name="connsiteX1" fmla="*/ 358775 w 2009775"/>
              <a:gd name="connsiteY1" fmla="*/ 0 h 854075"/>
              <a:gd name="connsiteX2" fmla="*/ 2009775 w 2009775"/>
              <a:gd name="connsiteY2" fmla="*/ 854075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775" h="854075">
                <a:moveTo>
                  <a:pt x="0" y="0"/>
                </a:moveTo>
                <a:lnTo>
                  <a:pt x="358775" y="0"/>
                </a:lnTo>
                <a:lnTo>
                  <a:pt x="2009775" y="854075"/>
                </a:lnTo>
              </a:path>
            </a:pathLst>
          </a:cu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719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15.4b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Internal structure of the eye (sagittal section)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84225" y="1193800"/>
            <a:ext cx="2473325" cy="3603625"/>
            <a:chOff x="784225" y="1193800"/>
            <a:chExt cx="2473325" cy="3603625"/>
          </a:xfrm>
        </p:grpSpPr>
        <p:sp>
          <p:nvSpPr>
            <p:cNvPr id="3" name="Freeform 2"/>
            <p:cNvSpPr/>
            <p:nvPr/>
          </p:nvSpPr>
          <p:spPr>
            <a:xfrm>
              <a:off x="1758950" y="1193800"/>
              <a:ext cx="1374775" cy="1158875"/>
            </a:xfrm>
            <a:custGeom>
              <a:avLst/>
              <a:gdLst>
                <a:gd name="connsiteX0" fmla="*/ 0 w 1374775"/>
                <a:gd name="connsiteY0" fmla="*/ 0 h 1158875"/>
                <a:gd name="connsiteX1" fmla="*/ 457200 w 1374775"/>
                <a:gd name="connsiteY1" fmla="*/ 0 h 1158875"/>
                <a:gd name="connsiteX2" fmla="*/ 1374775 w 1374775"/>
                <a:gd name="connsiteY2" fmla="*/ 1158875 h 11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4775" h="1158875">
                  <a:moveTo>
                    <a:pt x="0" y="0"/>
                  </a:moveTo>
                  <a:lnTo>
                    <a:pt x="457200" y="0"/>
                  </a:lnTo>
                  <a:lnTo>
                    <a:pt x="1374775" y="11588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55700" y="1603375"/>
              <a:ext cx="2009775" cy="854075"/>
            </a:xfrm>
            <a:custGeom>
              <a:avLst/>
              <a:gdLst>
                <a:gd name="connsiteX0" fmla="*/ 0 w 2009775"/>
                <a:gd name="connsiteY0" fmla="*/ 0 h 854075"/>
                <a:gd name="connsiteX1" fmla="*/ 358775 w 2009775"/>
                <a:gd name="connsiteY1" fmla="*/ 0 h 854075"/>
                <a:gd name="connsiteX2" fmla="*/ 2009775 w 2009775"/>
                <a:gd name="connsiteY2" fmla="*/ 854075 h 8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9775" h="854075">
                  <a:moveTo>
                    <a:pt x="0" y="0"/>
                  </a:moveTo>
                  <a:lnTo>
                    <a:pt x="358775" y="0"/>
                  </a:lnTo>
                  <a:lnTo>
                    <a:pt x="2009775" y="8540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84225" y="2289175"/>
              <a:ext cx="2168525" cy="574675"/>
            </a:xfrm>
            <a:custGeom>
              <a:avLst/>
              <a:gdLst>
                <a:gd name="connsiteX0" fmla="*/ 0 w 2168525"/>
                <a:gd name="connsiteY0" fmla="*/ 0 h 574675"/>
                <a:gd name="connsiteX1" fmla="*/ 1273175 w 2168525"/>
                <a:gd name="connsiteY1" fmla="*/ 0 h 574675"/>
                <a:gd name="connsiteX2" fmla="*/ 2168525 w 2168525"/>
                <a:gd name="connsiteY2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8525" h="574675">
                  <a:moveTo>
                    <a:pt x="0" y="0"/>
                  </a:moveTo>
                  <a:lnTo>
                    <a:pt x="1273175" y="0"/>
                  </a:lnTo>
                  <a:lnTo>
                    <a:pt x="2168525" y="5746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196975" y="2670175"/>
              <a:ext cx="1768475" cy="508000"/>
            </a:xfrm>
            <a:custGeom>
              <a:avLst/>
              <a:gdLst>
                <a:gd name="connsiteX0" fmla="*/ 0 w 1768475"/>
                <a:gd name="connsiteY0" fmla="*/ 0 h 508000"/>
                <a:gd name="connsiteX1" fmla="*/ 860425 w 1768475"/>
                <a:gd name="connsiteY1" fmla="*/ 0 h 508000"/>
                <a:gd name="connsiteX2" fmla="*/ 1768475 w 1768475"/>
                <a:gd name="connsiteY2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8475" h="508000">
                  <a:moveTo>
                    <a:pt x="0" y="0"/>
                  </a:moveTo>
                  <a:lnTo>
                    <a:pt x="860425" y="0"/>
                  </a:lnTo>
                  <a:lnTo>
                    <a:pt x="1768475" y="508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343025" y="3279775"/>
              <a:ext cx="1365250" cy="25400"/>
            </a:xfrm>
            <a:custGeom>
              <a:avLst/>
              <a:gdLst>
                <a:gd name="connsiteX0" fmla="*/ 0 w 1365250"/>
                <a:gd name="connsiteY0" fmla="*/ 25400 h 25400"/>
                <a:gd name="connsiteX1" fmla="*/ 812800 w 1365250"/>
                <a:gd name="connsiteY1" fmla="*/ 25400 h 25400"/>
                <a:gd name="connsiteX2" fmla="*/ 1365250 w 1365250"/>
                <a:gd name="connsiteY2" fmla="*/ 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250" h="25400">
                  <a:moveTo>
                    <a:pt x="0" y="25400"/>
                  </a:moveTo>
                  <a:lnTo>
                    <a:pt x="812800" y="25400"/>
                  </a:lnTo>
                  <a:lnTo>
                    <a:pt x="136525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974725" y="3600450"/>
              <a:ext cx="2282825" cy="371475"/>
            </a:xfrm>
            <a:custGeom>
              <a:avLst/>
              <a:gdLst>
                <a:gd name="connsiteX0" fmla="*/ 0 w 2282825"/>
                <a:gd name="connsiteY0" fmla="*/ 371475 h 371475"/>
                <a:gd name="connsiteX1" fmla="*/ 1171575 w 2282825"/>
                <a:gd name="connsiteY1" fmla="*/ 371475 h 371475"/>
                <a:gd name="connsiteX2" fmla="*/ 2282825 w 2282825"/>
                <a:gd name="connsiteY2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2825" h="371475">
                  <a:moveTo>
                    <a:pt x="0" y="371475"/>
                  </a:moveTo>
                  <a:lnTo>
                    <a:pt x="1171575" y="371475"/>
                  </a:lnTo>
                  <a:lnTo>
                    <a:pt x="228282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44600" y="3914775"/>
              <a:ext cx="1555750" cy="444500"/>
            </a:xfrm>
            <a:custGeom>
              <a:avLst/>
              <a:gdLst>
                <a:gd name="connsiteX0" fmla="*/ 0 w 1555750"/>
                <a:gd name="connsiteY0" fmla="*/ 444500 h 444500"/>
                <a:gd name="connsiteX1" fmla="*/ 908050 w 1555750"/>
                <a:gd name="connsiteY1" fmla="*/ 444500 h 444500"/>
                <a:gd name="connsiteX2" fmla="*/ 1555750 w 1555750"/>
                <a:gd name="connsiteY2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0" h="444500">
                  <a:moveTo>
                    <a:pt x="0" y="444500"/>
                  </a:moveTo>
                  <a:lnTo>
                    <a:pt x="908050" y="444500"/>
                  </a:lnTo>
                  <a:lnTo>
                    <a:pt x="155575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78025" y="4006850"/>
              <a:ext cx="1222375" cy="790575"/>
            </a:xfrm>
            <a:custGeom>
              <a:avLst/>
              <a:gdLst>
                <a:gd name="connsiteX0" fmla="*/ 0 w 1222375"/>
                <a:gd name="connsiteY0" fmla="*/ 790575 h 790575"/>
                <a:gd name="connsiteX1" fmla="*/ 171450 w 1222375"/>
                <a:gd name="connsiteY1" fmla="*/ 790575 h 790575"/>
                <a:gd name="connsiteX2" fmla="*/ 1222375 w 1222375"/>
                <a:gd name="connsiteY2" fmla="*/ 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375" h="790575">
                  <a:moveTo>
                    <a:pt x="0" y="790575"/>
                  </a:moveTo>
                  <a:lnTo>
                    <a:pt x="171450" y="790575"/>
                  </a:lnTo>
                  <a:lnTo>
                    <a:pt x="122237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25925" y="1244600"/>
            <a:ext cx="2768600" cy="3562350"/>
            <a:chOff x="4225925" y="1244600"/>
            <a:chExt cx="2768600" cy="3562350"/>
          </a:xfrm>
        </p:grpSpPr>
        <p:sp>
          <p:nvSpPr>
            <p:cNvPr id="14" name="Freeform 13"/>
            <p:cNvSpPr/>
            <p:nvPr/>
          </p:nvSpPr>
          <p:spPr>
            <a:xfrm>
              <a:off x="4225925" y="1244600"/>
              <a:ext cx="2759075" cy="1311275"/>
            </a:xfrm>
            <a:custGeom>
              <a:avLst/>
              <a:gdLst>
                <a:gd name="connsiteX0" fmla="*/ 2759075 w 2759075"/>
                <a:gd name="connsiteY0" fmla="*/ 0 h 1311275"/>
                <a:gd name="connsiteX1" fmla="*/ 2041525 w 2759075"/>
                <a:gd name="connsiteY1" fmla="*/ 0 h 1311275"/>
                <a:gd name="connsiteX2" fmla="*/ 0 w 2759075"/>
                <a:gd name="connsiteY2" fmla="*/ 1311275 h 13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9075" h="1311275">
                  <a:moveTo>
                    <a:pt x="2759075" y="0"/>
                  </a:moveTo>
                  <a:lnTo>
                    <a:pt x="2041525" y="0"/>
                  </a:lnTo>
                  <a:lnTo>
                    <a:pt x="0" y="13112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18150" y="2222500"/>
              <a:ext cx="1466850" cy="215900"/>
            </a:xfrm>
            <a:custGeom>
              <a:avLst/>
              <a:gdLst>
                <a:gd name="connsiteX0" fmla="*/ 1466850 w 1466850"/>
                <a:gd name="connsiteY0" fmla="*/ 0 h 215900"/>
                <a:gd name="connsiteX1" fmla="*/ 555625 w 1466850"/>
                <a:gd name="connsiteY1" fmla="*/ 0 h 215900"/>
                <a:gd name="connsiteX2" fmla="*/ 0 w 1466850"/>
                <a:gd name="connsiteY2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6850" h="215900">
                  <a:moveTo>
                    <a:pt x="1466850" y="0"/>
                  </a:moveTo>
                  <a:lnTo>
                    <a:pt x="555625" y="0"/>
                  </a:lnTo>
                  <a:lnTo>
                    <a:pt x="0" y="2159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651500" y="2663825"/>
              <a:ext cx="1333500" cy="31750"/>
            </a:xfrm>
            <a:custGeom>
              <a:avLst/>
              <a:gdLst>
                <a:gd name="connsiteX0" fmla="*/ 1333500 w 1333500"/>
                <a:gd name="connsiteY0" fmla="*/ 31750 h 31750"/>
                <a:gd name="connsiteX1" fmla="*/ 504825 w 1333500"/>
                <a:gd name="connsiteY1" fmla="*/ 25400 h 31750"/>
                <a:gd name="connsiteX2" fmla="*/ 0 w 1333500"/>
                <a:gd name="connsiteY2" fmla="*/ 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0" h="31750">
                  <a:moveTo>
                    <a:pt x="1333500" y="31750"/>
                  </a:moveTo>
                  <a:lnTo>
                    <a:pt x="504825" y="254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45175" y="2898775"/>
              <a:ext cx="1133475" cy="266700"/>
            </a:xfrm>
            <a:custGeom>
              <a:avLst/>
              <a:gdLst>
                <a:gd name="connsiteX0" fmla="*/ 1133475 w 1133475"/>
                <a:gd name="connsiteY0" fmla="*/ 266700 h 266700"/>
                <a:gd name="connsiteX1" fmla="*/ 384175 w 1133475"/>
                <a:gd name="connsiteY1" fmla="*/ 266700 h 266700"/>
                <a:gd name="connsiteX2" fmla="*/ 0 w 1133475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66700">
                  <a:moveTo>
                    <a:pt x="1133475" y="266700"/>
                  </a:moveTo>
                  <a:lnTo>
                    <a:pt x="384175" y="2667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730875" y="3086100"/>
              <a:ext cx="1254125" cy="625475"/>
            </a:xfrm>
            <a:custGeom>
              <a:avLst/>
              <a:gdLst>
                <a:gd name="connsiteX0" fmla="*/ 1254125 w 1254125"/>
                <a:gd name="connsiteY0" fmla="*/ 625475 h 625475"/>
                <a:gd name="connsiteX1" fmla="*/ 454025 w 1254125"/>
                <a:gd name="connsiteY1" fmla="*/ 625475 h 625475"/>
                <a:gd name="connsiteX2" fmla="*/ 0 w 1254125"/>
                <a:gd name="connsiteY2" fmla="*/ 0 h 62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25" h="625475">
                  <a:moveTo>
                    <a:pt x="1254125" y="625475"/>
                  </a:moveTo>
                  <a:lnTo>
                    <a:pt x="454025" y="62547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051550" y="3790950"/>
              <a:ext cx="936625" cy="495300"/>
            </a:xfrm>
            <a:custGeom>
              <a:avLst/>
              <a:gdLst>
                <a:gd name="connsiteX0" fmla="*/ 936625 w 936625"/>
                <a:gd name="connsiteY0" fmla="*/ 495300 h 495300"/>
                <a:gd name="connsiteX1" fmla="*/ 415925 w 936625"/>
                <a:gd name="connsiteY1" fmla="*/ 495300 h 495300"/>
                <a:gd name="connsiteX2" fmla="*/ 0 w 936625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6625" h="495300">
                  <a:moveTo>
                    <a:pt x="936625" y="495300"/>
                  </a:moveTo>
                  <a:lnTo>
                    <a:pt x="415925" y="4953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708650" y="3663950"/>
              <a:ext cx="1285875" cy="1143000"/>
            </a:xfrm>
            <a:custGeom>
              <a:avLst/>
              <a:gdLst>
                <a:gd name="connsiteX0" fmla="*/ 1285875 w 1285875"/>
                <a:gd name="connsiteY0" fmla="*/ 1143000 h 1143000"/>
                <a:gd name="connsiteX1" fmla="*/ 746125 w 1285875"/>
                <a:gd name="connsiteY1" fmla="*/ 1143000 h 1143000"/>
                <a:gd name="connsiteX2" fmla="*/ 0 w 1285875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875" h="1143000">
                  <a:moveTo>
                    <a:pt x="1285875" y="1143000"/>
                  </a:moveTo>
                  <a:lnTo>
                    <a:pt x="746125" y="11430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78810" y="1094574"/>
            <a:ext cx="1535998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Ciliary body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8995" y="1510149"/>
            <a:ext cx="1354858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Ciliary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processes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2032" y="2211739"/>
            <a:ext cx="540533" cy="24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Iris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797" y="2467758"/>
            <a:ext cx="10374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Margin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pupil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881" y="3083143"/>
            <a:ext cx="1157689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segment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3086" y="3894227"/>
            <a:ext cx="736099" cy="24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Lens</a:t>
            </a:r>
            <a:endParaRPr lang="en-US" sz="185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5332" y="4283913"/>
            <a:ext cx="1000595" cy="24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Cornea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8236" y="4715713"/>
            <a:ext cx="17235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Ciliary zonule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(suspensory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ligament)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53386" y="1172255"/>
            <a:ext cx="193085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Vitreous humor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 posterior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segment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50072" y="2153569"/>
            <a:ext cx="907621" cy="24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Retina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8160" y="2631193"/>
            <a:ext cx="1091966" cy="190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Choroid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43860" y="3105805"/>
            <a:ext cx="896399" cy="24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Sclera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51659" y="3650854"/>
            <a:ext cx="1906291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Fovea centralis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52923" y="4224531"/>
            <a:ext cx="1486304" cy="24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nerve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53386" y="4739039"/>
            <a:ext cx="1327608" cy="24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disc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71997" y="5573166"/>
            <a:ext cx="4100353" cy="250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5" b="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</a:t>
            </a:r>
            <a:r>
              <a:rPr lang="en-US" sz="184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hotograph of the human eye.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518150" y="2222500"/>
            <a:ext cx="1476375" cy="2584450"/>
            <a:chOff x="5518150" y="2222500"/>
            <a:chExt cx="1476375" cy="2584450"/>
          </a:xfrm>
        </p:grpSpPr>
        <p:sp>
          <p:nvSpPr>
            <p:cNvPr id="55" name="Freeform 54"/>
            <p:cNvSpPr/>
            <p:nvPr/>
          </p:nvSpPr>
          <p:spPr>
            <a:xfrm>
              <a:off x="5518150" y="2222500"/>
              <a:ext cx="1466850" cy="215900"/>
            </a:xfrm>
            <a:custGeom>
              <a:avLst/>
              <a:gdLst>
                <a:gd name="connsiteX0" fmla="*/ 1466850 w 1466850"/>
                <a:gd name="connsiteY0" fmla="*/ 0 h 215900"/>
                <a:gd name="connsiteX1" fmla="*/ 555625 w 1466850"/>
                <a:gd name="connsiteY1" fmla="*/ 0 h 215900"/>
                <a:gd name="connsiteX2" fmla="*/ 0 w 1466850"/>
                <a:gd name="connsiteY2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6850" h="215900">
                  <a:moveTo>
                    <a:pt x="1466850" y="0"/>
                  </a:moveTo>
                  <a:lnTo>
                    <a:pt x="555625" y="0"/>
                  </a:lnTo>
                  <a:lnTo>
                    <a:pt x="0" y="2159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651500" y="2663825"/>
              <a:ext cx="1333500" cy="31750"/>
            </a:xfrm>
            <a:custGeom>
              <a:avLst/>
              <a:gdLst>
                <a:gd name="connsiteX0" fmla="*/ 1333500 w 1333500"/>
                <a:gd name="connsiteY0" fmla="*/ 31750 h 31750"/>
                <a:gd name="connsiteX1" fmla="*/ 504825 w 1333500"/>
                <a:gd name="connsiteY1" fmla="*/ 25400 h 31750"/>
                <a:gd name="connsiteX2" fmla="*/ 0 w 1333500"/>
                <a:gd name="connsiteY2" fmla="*/ 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0" h="31750">
                  <a:moveTo>
                    <a:pt x="1333500" y="31750"/>
                  </a:moveTo>
                  <a:lnTo>
                    <a:pt x="504825" y="254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845175" y="2898775"/>
              <a:ext cx="1133475" cy="266700"/>
            </a:xfrm>
            <a:custGeom>
              <a:avLst/>
              <a:gdLst>
                <a:gd name="connsiteX0" fmla="*/ 1133475 w 1133475"/>
                <a:gd name="connsiteY0" fmla="*/ 266700 h 266700"/>
                <a:gd name="connsiteX1" fmla="*/ 384175 w 1133475"/>
                <a:gd name="connsiteY1" fmla="*/ 266700 h 266700"/>
                <a:gd name="connsiteX2" fmla="*/ 0 w 1133475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66700">
                  <a:moveTo>
                    <a:pt x="1133475" y="266700"/>
                  </a:moveTo>
                  <a:lnTo>
                    <a:pt x="384175" y="2667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5730875" y="3086100"/>
              <a:ext cx="1254125" cy="625475"/>
            </a:xfrm>
            <a:custGeom>
              <a:avLst/>
              <a:gdLst>
                <a:gd name="connsiteX0" fmla="*/ 1254125 w 1254125"/>
                <a:gd name="connsiteY0" fmla="*/ 625475 h 625475"/>
                <a:gd name="connsiteX1" fmla="*/ 454025 w 1254125"/>
                <a:gd name="connsiteY1" fmla="*/ 625475 h 625475"/>
                <a:gd name="connsiteX2" fmla="*/ 0 w 1254125"/>
                <a:gd name="connsiteY2" fmla="*/ 0 h 62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25" h="625475">
                  <a:moveTo>
                    <a:pt x="1254125" y="625475"/>
                  </a:moveTo>
                  <a:lnTo>
                    <a:pt x="454025" y="62547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051550" y="3790950"/>
              <a:ext cx="936625" cy="495300"/>
            </a:xfrm>
            <a:custGeom>
              <a:avLst/>
              <a:gdLst>
                <a:gd name="connsiteX0" fmla="*/ 936625 w 936625"/>
                <a:gd name="connsiteY0" fmla="*/ 495300 h 495300"/>
                <a:gd name="connsiteX1" fmla="*/ 415925 w 936625"/>
                <a:gd name="connsiteY1" fmla="*/ 495300 h 495300"/>
                <a:gd name="connsiteX2" fmla="*/ 0 w 936625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6625" h="495300">
                  <a:moveTo>
                    <a:pt x="936625" y="495300"/>
                  </a:moveTo>
                  <a:lnTo>
                    <a:pt x="415925" y="4953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708650" y="3663950"/>
              <a:ext cx="1285875" cy="1143000"/>
            </a:xfrm>
            <a:custGeom>
              <a:avLst/>
              <a:gdLst>
                <a:gd name="connsiteX0" fmla="*/ 1285875 w 1285875"/>
                <a:gd name="connsiteY0" fmla="*/ 1143000 h 1143000"/>
                <a:gd name="connsiteX1" fmla="*/ 746125 w 1285875"/>
                <a:gd name="connsiteY1" fmla="*/ 1143000 h 1143000"/>
                <a:gd name="connsiteX2" fmla="*/ 0 w 1285875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875" h="1143000">
                  <a:moveTo>
                    <a:pt x="1285875" y="1143000"/>
                  </a:moveTo>
                  <a:lnTo>
                    <a:pt x="746125" y="11430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780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8" y="1453896"/>
            <a:ext cx="6699504" cy="395020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2235200" y="3543300"/>
            <a:ext cx="0" cy="844550"/>
          </a:xfrm>
          <a:custGeom>
            <a:avLst/>
            <a:gdLst>
              <a:gd name="connsiteX0" fmla="*/ 0 w 0"/>
              <a:gd name="connsiteY0" fmla="*/ 0 h 844550"/>
              <a:gd name="connsiteX1" fmla="*/ 0 w 0"/>
              <a:gd name="connsiteY1" fmla="*/ 84455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79850" y="3670300"/>
            <a:ext cx="425450" cy="692150"/>
          </a:xfrm>
          <a:custGeom>
            <a:avLst/>
            <a:gdLst>
              <a:gd name="connsiteX0" fmla="*/ 0 w 425450"/>
              <a:gd name="connsiteY0" fmla="*/ 692150 h 692150"/>
              <a:gd name="connsiteX1" fmla="*/ 0 w 425450"/>
              <a:gd name="connsiteY1" fmla="*/ 0 h 692150"/>
              <a:gd name="connsiteX2" fmla="*/ 425450 w 425450"/>
              <a:gd name="connsiteY2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" h="692150">
                <a:moveTo>
                  <a:pt x="0" y="692150"/>
                </a:moveTo>
                <a:lnTo>
                  <a:pt x="0" y="0"/>
                </a:lnTo>
                <a:lnTo>
                  <a:pt x="4254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305300" y="3409950"/>
            <a:ext cx="114300" cy="539750"/>
          </a:xfrm>
          <a:custGeom>
            <a:avLst/>
            <a:gdLst>
              <a:gd name="connsiteX0" fmla="*/ 114300 w 114300"/>
              <a:gd name="connsiteY0" fmla="*/ 0 h 539750"/>
              <a:gd name="connsiteX1" fmla="*/ 0 w 114300"/>
              <a:gd name="connsiteY1" fmla="*/ 0 h 539750"/>
              <a:gd name="connsiteX2" fmla="*/ 0 w 114300"/>
              <a:gd name="connsiteY2" fmla="*/ 539750 h 539750"/>
              <a:gd name="connsiteX3" fmla="*/ 107950 w 114300"/>
              <a:gd name="connsiteY3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539750">
                <a:moveTo>
                  <a:pt x="114300" y="0"/>
                </a:moveTo>
                <a:lnTo>
                  <a:pt x="0" y="0"/>
                </a:lnTo>
                <a:lnTo>
                  <a:pt x="0" y="539750"/>
                </a:lnTo>
                <a:lnTo>
                  <a:pt x="107950" y="5397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69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15.5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Pupil constriction and dilation.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7011" y="1528513"/>
            <a:ext cx="21120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spc="-1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Parasympathetic </a:t>
            </a:r>
            <a:r>
              <a:rPr lang="en-US" sz="1500" b="1" spc="-10" smtClean="0">
                <a:solidFill>
                  <a:prstClr val="white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500" b="1" spc="-10" dirty="0">
              <a:solidFill>
                <a:prstClr val="white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9665" y="1531855"/>
            <a:ext cx="16962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Sympathetic </a:t>
            </a:r>
            <a:r>
              <a:rPr lang="en-US" sz="1500" b="1" spc="-10" dirty="0" smtClean="0">
                <a:solidFill>
                  <a:prstClr val="white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500" dirty="0">
              <a:solidFill>
                <a:prstClr val="white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832600" y="3917950"/>
            <a:ext cx="0" cy="463550"/>
          </a:xfrm>
          <a:custGeom>
            <a:avLst/>
            <a:gdLst>
              <a:gd name="connsiteX0" fmla="*/ 0 w 0"/>
              <a:gd name="connsiteY0" fmla="*/ 0 h 463550"/>
              <a:gd name="connsiteX1" fmla="*/ 0 w 0"/>
              <a:gd name="connsiteY1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3919" y="4343400"/>
            <a:ext cx="1999265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Sphincter pupillae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 contracts: 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Pupil constricts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(size decreases).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4928" y="4352926"/>
            <a:ext cx="2093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Iris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(two muscles)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•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Sphincter pupillae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•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Dilator pupillae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7374" y="4367213"/>
            <a:ext cx="1999265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Dilator pupillae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 contracts: 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Pupil dilates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(size increases).</a:t>
            </a:r>
          </a:p>
        </p:txBody>
      </p:sp>
    </p:spTree>
    <p:extLst>
      <p:ext uri="{BB962C8B-B14F-4D97-AF65-F5344CB8AC3E}">
        <p14:creationId xmlns:p14="http://schemas.microsoft.com/office/powerpoint/2010/main" val="1825525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the Eyeball (cont.)</a:t>
            </a:r>
            <a:endParaRPr lang="en-US"/>
          </a:p>
        </p:txBody>
      </p:sp>
      <p:sp>
        <p:nvSpPr>
          <p:cNvPr id="52226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Inner layer </a:t>
            </a:r>
            <a:r>
              <a:rPr lang="en-US" dirty="0" smtClean="0"/>
              <a:t>(</a:t>
            </a:r>
            <a:r>
              <a:rPr lang="en-US" b="1" dirty="0" smtClean="0"/>
              <a:t>retina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Retina</a:t>
            </a:r>
            <a:r>
              <a:rPr lang="en-US" dirty="0" smtClean="0"/>
              <a:t> originates as an </a:t>
            </a:r>
            <a:r>
              <a:rPr lang="en-US" dirty="0" err="1" smtClean="0"/>
              <a:t>outpocketing</a:t>
            </a:r>
            <a:r>
              <a:rPr lang="en-US" dirty="0" smtClean="0"/>
              <a:t> of brain</a:t>
            </a:r>
          </a:p>
          <a:p>
            <a:pPr lvl="1"/>
            <a:r>
              <a:rPr lang="en-US" dirty="0" smtClean="0"/>
              <a:t>Contains:</a:t>
            </a:r>
          </a:p>
          <a:p>
            <a:pPr lvl="2"/>
            <a:r>
              <a:rPr lang="en-US" dirty="0" smtClean="0"/>
              <a:t>Millions of photoreceptor cells that transduce light energy</a:t>
            </a:r>
          </a:p>
          <a:p>
            <a:pPr lvl="2"/>
            <a:r>
              <a:rPr lang="en-US" dirty="0" smtClean="0"/>
              <a:t>Neurons</a:t>
            </a:r>
          </a:p>
          <a:p>
            <a:pPr lvl="2"/>
            <a:r>
              <a:rPr lang="en-US" dirty="0" smtClean="0"/>
              <a:t>Glial cells</a:t>
            </a:r>
          </a:p>
          <a:p>
            <a:pPr lvl="1"/>
            <a:r>
              <a:rPr lang="en-US" dirty="0" smtClean="0"/>
              <a:t>Delicate two-layered membrane</a:t>
            </a:r>
          </a:p>
          <a:p>
            <a:pPr lvl="2"/>
            <a:r>
              <a:rPr lang="en-US" dirty="0" smtClean="0"/>
              <a:t>Outer </a:t>
            </a:r>
            <a:r>
              <a:rPr lang="en-US" b="1" dirty="0" smtClean="0"/>
              <a:t>pigmented layer</a:t>
            </a:r>
          </a:p>
          <a:p>
            <a:pPr lvl="2"/>
            <a:r>
              <a:rPr lang="en-US" dirty="0" smtClean="0"/>
              <a:t>Inner </a:t>
            </a:r>
            <a:r>
              <a:rPr lang="en-US" b="1" dirty="0" smtClean="0"/>
              <a:t>neural layer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762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54274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Inner layer </a:t>
            </a:r>
            <a:r>
              <a:rPr lang="en-US" dirty="0"/>
              <a:t>(</a:t>
            </a:r>
            <a:r>
              <a:rPr lang="en-US" b="1" dirty="0"/>
              <a:t>retina</a:t>
            </a:r>
            <a:r>
              <a:rPr lang="en-US" dirty="0" smtClean="0"/>
              <a:t>) (</a:t>
            </a:r>
            <a:r>
              <a:rPr lang="en-US" b="1" dirty="0" smtClean="0"/>
              <a:t>cont</a:t>
            </a:r>
            <a:r>
              <a:rPr lang="en-US" dirty="0" smtClean="0"/>
              <a:t>.)</a:t>
            </a:r>
            <a:endParaRPr lang="en-US" dirty="0"/>
          </a:p>
          <a:p>
            <a:pPr lvl="1"/>
            <a:r>
              <a:rPr lang="en-US" b="1" dirty="0" smtClean="0"/>
              <a:t>Pigmented layer of the retina</a:t>
            </a:r>
          </a:p>
          <a:p>
            <a:pPr lvl="2"/>
            <a:r>
              <a:rPr lang="en-US" dirty="0" smtClean="0"/>
              <a:t>Single-cell-thick lining next to choroid</a:t>
            </a:r>
          </a:p>
          <a:p>
            <a:pPr lvl="2"/>
            <a:r>
              <a:rPr lang="en-US" dirty="0" smtClean="0"/>
              <a:t>Extends anteriorly, covering </a:t>
            </a:r>
            <a:r>
              <a:rPr lang="en-US" dirty="0" err="1" smtClean="0"/>
              <a:t>ciliary</a:t>
            </a:r>
            <a:r>
              <a:rPr lang="en-US" dirty="0" smtClean="0"/>
              <a:t> body and iris</a:t>
            </a:r>
          </a:p>
          <a:p>
            <a:pPr lvl="2"/>
            <a:r>
              <a:rPr lang="en-US" dirty="0" smtClean="0"/>
              <a:t>Functions:</a:t>
            </a:r>
          </a:p>
          <a:p>
            <a:pPr lvl="3"/>
            <a:r>
              <a:rPr lang="en-US" dirty="0" smtClean="0"/>
              <a:t>Absorbs light and prevents its scattering</a:t>
            </a:r>
          </a:p>
          <a:p>
            <a:pPr lvl="3"/>
            <a:r>
              <a:rPr lang="en-US" dirty="0" smtClean="0"/>
              <a:t>Phagocytizes photoreceptor cell fragments</a:t>
            </a:r>
          </a:p>
          <a:p>
            <a:pPr lvl="3"/>
            <a:r>
              <a:rPr lang="en-US" dirty="0" smtClean="0"/>
              <a:t>Stores vitamin A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06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552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Inner layer </a:t>
            </a:r>
            <a:r>
              <a:rPr lang="en-US" dirty="0"/>
              <a:t>(</a:t>
            </a:r>
            <a:r>
              <a:rPr lang="en-US" b="1" dirty="0"/>
              <a:t>retina</a:t>
            </a:r>
            <a:r>
              <a:rPr lang="en-US" dirty="0"/>
              <a:t>) (</a:t>
            </a:r>
            <a:r>
              <a:rPr lang="en-US" b="1" dirty="0"/>
              <a:t>cont</a:t>
            </a:r>
            <a:r>
              <a:rPr lang="en-US" dirty="0"/>
              <a:t>.)</a:t>
            </a:r>
          </a:p>
          <a:p>
            <a:pPr lvl="1"/>
            <a:r>
              <a:rPr lang="en-US" b="1" dirty="0" smtClean="0"/>
              <a:t>Neural layer of the retina</a:t>
            </a:r>
          </a:p>
          <a:p>
            <a:pPr lvl="2"/>
            <a:r>
              <a:rPr lang="en-US" dirty="0" smtClean="0"/>
              <a:t>Transparent layer that runs anteriorly to margin of </a:t>
            </a:r>
            <a:r>
              <a:rPr lang="en-US" dirty="0" err="1" smtClean="0"/>
              <a:t>ciliary</a:t>
            </a:r>
            <a:r>
              <a:rPr lang="en-US" dirty="0" smtClean="0"/>
              <a:t> body</a:t>
            </a:r>
          </a:p>
          <a:p>
            <a:pPr lvl="3"/>
            <a:r>
              <a:rPr lang="en-US" dirty="0" smtClean="0"/>
              <a:t>Anterior end has serrated edges called </a:t>
            </a:r>
            <a:r>
              <a:rPr lang="en-US" b="1" dirty="0" err="1" smtClean="0"/>
              <a:t>ora</a:t>
            </a:r>
            <a:r>
              <a:rPr lang="en-US" b="1" dirty="0" smtClean="0"/>
              <a:t> </a:t>
            </a:r>
            <a:r>
              <a:rPr lang="en-US" b="1" dirty="0" err="1" smtClean="0"/>
              <a:t>serrata</a:t>
            </a:r>
            <a:endParaRPr lang="en-US" b="1" dirty="0" smtClean="0"/>
          </a:p>
          <a:p>
            <a:pPr lvl="2"/>
            <a:r>
              <a:rPr lang="en-US" dirty="0" smtClean="0"/>
              <a:t>Composed of three main types of neurons</a:t>
            </a:r>
          </a:p>
          <a:p>
            <a:pPr lvl="3"/>
            <a:r>
              <a:rPr lang="en-US" b="1" dirty="0" smtClean="0"/>
              <a:t>Photoreceptors, bipolar cells, ganglion cells</a:t>
            </a:r>
          </a:p>
          <a:p>
            <a:pPr lvl="2"/>
            <a:r>
              <a:rPr lang="en-US" dirty="0" smtClean="0"/>
              <a:t>Signals spread from photoreceptors to bipolar cells to ganglion cells</a:t>
            </a:r>
          </a:p>
          <a:p>
            <a:pPr lvl="2"/>
            <a:r>
              <a:rPr lang="en-US" dirty="0" smtClean="0"/>
              <a:t>Ganglion cell axons exit eye as optic nerve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64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56322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Inner layer </a:t>
            </a:r>
            <a:r>
              <a:rPr lang="en-US" dirty="0"/>
              <a:t>(</a:t>
            </a:r>
            <a:r>
              <a:rPr lang="en-US" b="1" dirty="0"/>
              <a:t>retina</a:t>
            </a:r>
            <a:r>
              <a:rPr lang="en-US" dirty="0"/>
              <a:t>) (</a:t>
            </a:r>
            <a:r>
              <a:rPr lang="en-US" b="1" dirty="0"/>
              <a:t>cont</a:t>
            </a:r>
            <a:r>
              <a:rPr lang="en-US" dirty="0"/>
              <a:t>.)</a:t>
            </a:r>
          </a:p>
          <a:p>
            <a:pPr lvl="1"/>
            <a:r>
              <a:rPr lang="en-US" b="1" dirty="0" smtClean="0"/>
              <a:t>Neural </a:t>
            </a:r>
            <a:r>
              <a:rPr lang="en-US" b="1" dirty="0"/>
              <a:t>layer of the </a:t>
            </a:r>
            <a:r>
              <a:rPr lang="en-US" b="1" dirty="0" smtClean="0"/>
              <a:t>retina (cont.)</a:t>
            </a:r>
            <a:endParaRPr lang="en-US" b="1" dirty="0"/>
          </a:p>
          <a:p>
            <a:pPr lvl="2"/>
            <a:r>
              <a:rPr lang="en-US" b="1" dirty="0" smtClean="0"/>
              <a:t>Optic disc</a:t>
            </a:r>
          </a:p>
          <a:p>
            <a:pPr lvl="3"/>
            <a:r>
              <a:rPr lang="en-US" dirty="0" smtClean="0"/>
              <a:t>Site where optic nerve leaves eye</a:t>
            </a:r>
          </a:p>
          <a:p>
            <a:pPr lvl="3"/>
            <a:r>
              <a:rPr lang="en-US" dirty="0" smtClean="0"/>
              <a:t>Lacks photoreceptors, so referred to as </a:t>
            </a:r>
            <a:r>
              <a:rPr lang="en-US" b="1" dirty="0" smtClean="0"/>
              <a:t>blind spot</a:t>
            </a:r>
          </a:p>
          <a:p>
            <a:pPr lvl="2"/>
            <a:r>
              <a:rPr lang="en-US" dirty="0" smtClean="0"/>
              <a:t>Retina has quarter-billion photoreceptors that are one of two types:</a:t>
            </a:r>
          </a:p>
          <a:p>
            <a:pPr lvl="3"/>
            <a:r>
              <a:rPr lang="en-US" b="1" dirty="0" smtClean="0"/>
              <a:t>Rods</a:t>
            </a:r>
          </a:p>
          <a:p>
            <a:pPr lvl="3"/>
            <a:r>
              <a:rPr lang="en-US" b="1" dirty="0" smtClean="0"/>
              <a:t>Cones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91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49680"/>
            <a:ext cx="8546592" cy="43586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28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15.6a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Microscopic anatomy of the retina.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>
          <a:xfrm rot="20590270">
            <a:off x="5293898" y="3293920"/>
            <a:ext cx="242205" cy="321521"/>
          </a:xfrm>
          <a:custGeom>
            <a:avLst/>
            <a:gdLst>
              <a:gd name="connsiteX0" fmla="*/ 14302 w 104790"/>
              <a:gd name="connsiteY0" fmla="*/ 233438 h 233438"/>
              <a:gd name="connsiteX1" fmla="*/ 15 w 104790"/>
              <a:gd name="connsiteY1" fmla="*/ 171526 h 233438"/>
              <a:gd name="connsiteX2" fmla="*/ 16684 w 104790"/>
              <a:gd name="connsiteY2" fmla="*/ 76276 h 233438"/>
              <a:gd name="connsiteX3" fmla="*/ 50021 w 104790"/>
              <a:gd name="connsiteY3" fmla="*/ 19126 h 233438"/>
              <a:gd name="connsiteX4" fmla="*/ 88121 w 104790"/>
              <a:gd name="connsiteY4" fmla="*/ 76 h 233438"/>
              <a:gd name="connsiteX5" fmla="*/ 104790 w 104790"/>
              <a:gd name="connsiteY5" fmla="*/ 11982 h 233438"/>
              <a:gd name="connsiteX6" fmla="*/ 104790 w 104790"/>
              <a:gd name="connsiteY6" fmla="*/ 11982 h 233438"/>
              <a:gd name="connsiteX0" fmla="*/ 14433 w 104921"/>
              <a:gd name="connsiteY0" fmla="*/ 233438 h 233438"/>
              <a:gd name="connsiteX1" fmla="*/ 146 w 104921"/>
              <a:gd name="connsiteY1" fmla="*/ 171526 h 233438"/>
              <a:gd name="connsiteX2" fmla="*/ 22556 w 104921"/>
              <a:gd name="connsiteY2" fmla="*/ 79374 h 233438"/>
              <a:gd name="connsiteX3" fmla="*/ 50152 w 104921"/>
              <a:gd name="connsiteY3" fmla="*/ 19126 h 233438"/>
              <a:gd name="connsiteX4" fmla="*/ 88252 w 104921"/>
              <a:gd name="connsiteY4" fmla="*/ 76 h 233438"/>
              <a:gd name="connsiteX5" fmla="*/ 104921 w 104921"/>
              <a:gd name="connsiteY5" fmla="*/ 11982 h 233438"/>
              <a:gd name="connsiteX6" fmla="*/ 104921 w 104921"/>
              <a:gd name="connsiteY6" fmla="*/ 11982 h 233438"/>
              <a:gd name="connsiteX0" fmla="*/ 14433 w 104921"/>
              <a:gd name="connsiteY0" fmla="*/ 233445 h 233445"/>
              <a:gd name="connsiteX1" fmla="*/ 146 w 104921"/>
              <a:gd name="connsiteY1" fmla="*/ 171533 h 233445"/>
              <a:gd name="connsiteX2" fmla="*/ 22556 w 104921"/>
              <a:gd name="connsiteY2" fmla="*/ 79381 h 233445"/>
              <a:gd name="connsiteX3" fmla="*/ 54269 w 104921"/>
              <a:gd name="connsiteY3" fmla="*/ 19491 h 233445"/>
              <a:gd name="connsiteX4" fmla="*/ 88252 w 104921"/>
              <a:gd name="connsiteY4" fmla="*/ 83 h 233445"/>
              <a:gd name="connsiteX5" fmla="*/ 104921 w 104921"/>
              <a:gd name="connsiteY5" fmla="*/ 11989 h 233445"/>
              <a:gd name="connsiteX6" fmla="*/ 104921 w 104921"/>
              <a:gd name="connsiteY6" fmla="*/ 11989 h 233445"/>
              <a:gd name="connsiteX0" fmla="*/ 10231 w 100719"/>
              <a:gd name="connsiteY0" fmla="*/ 233445 h 233445"/>
              <a:gd name="connsiteX1" fmla="*/ 262 w 100719"/>
              <a:gd name="connsiteY1" fmla="*/ 164548 h 233445"/>
              <a:gd name="connsiteX2" fmla="*/ 18354 w 100719"/>
              <a:gd name="connsiteY2" fmla="*/ 79381 h 233445"/>
              <a:gd name="connsiteX3" fmla="*/ 50067 w 100719"/>
              <a:gd name="connsiteY3" fmla="*/ 19491 h 233445"/>
              <a:gd name="connsiteX4" fmla="*/ 84050 w 100719"/>
              <a:gd name="connsiteY4" fmla="*/ 83 h 233445"/>
              <a:gd name="connsiteX5" fmla="*/ 100719 w 100719"/>
              <a:gd name="connsiteY5" fmla="*/ 11989 h 233445"/>
              <a:gd name="connsiteX6" fmla="*/ 100719 w 100719"/>
              <a:gd name="connsiteY6" fmla="*/ 11989 h 233445"/>
              <a:gd name="connsiteX0" fmla="*/ 10231 w 100719"/>
              <a:gd name="connsiteY0" fmla="*/ 240769 h 240769"/>
              <a:gd name="connsiteX1" fmla="*/ 262 w 100719"/>
              <a:gd name="connsiteY1" fmla="*/ 171872 h 240769"/>
              <a:gd name="connsiteX2" fmla="*/ 18354 w 100719"/>
              <a:gd name="connsiteY2" fmla="*/ 86705 h 240769"/>
              <a:gd name="connsiteX3" fmla="*/ 50067 w 100719"/>
              <a:gd name="connsiteY3" fmla="*/ 26815 h 240769"/>
              <a:gd name="connsiteX4" fmla="*/ 84251 w 100719"/>
              <a:gd name="connsiteY4" fmla="*/ 64 h 240769"/>
              <a:gd name="connsiteX5" fmla="*/ 100719 w 100719"/>
              <a:gd name="connsiteY5" fmla="*/ 19313 h 240769"/>
              <a:gd name="connsiteX6" fmla="*/ 100719 w 100719"/>
              <a:gd name="connsiteY6" fmla="*/ 19313 h 240769"/>
              <a:gd name="connsiteX0" fmla="*/ 10231 w 101679"/>
              <a:gd name="connsiteY0" fmla="*/ 240764 h 240764"/>
              <a:gd name="connsiteX1" fmla="*/ 262 w 101679"/>
              <a:gd name="connsiteY1" fmla="*/ 171867 h 240764"/>
              <a:gd name="connsiteX2" fmla="*/ 18354 w 101679"/>
              <a:gd name="connsiteY2" fmla="*/ 86700 h 240764"/>
              <a:gd name="connsiteX3" fmla="*/ 50067 w 101679"/>
              <a:gd name="connsiteY3" fmla="*/ 26810 h 240764"/>
              <a:gd name="connsiteX4" fmla="*/ 84251 w 101679"/>
              <a:gd name="connsiteY4" fmla="*/ 59 h 240764"/>
              <a:gd name="connsiteX5" fmla="*/ 100719 w 101679"/>
              <a:gd name="connsiteY5" fmla="*/ 19308 h 240764"/>
              <a:gd name="connsiteX6" fmla="*/ 99585 w 101679"/>
              <a:gd name="connsiteY6" fmla="*/ 7518 h 2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79" h="240764">
                <a:moveTo>
                  <a:pt x="10231" y="240764"/>
                </a:moveTo>
                <a:cubicBezTo>
                  <a:pt x="2889" y="222905"/>
                  <a:pt x="-1092" y="197544"/>
                  <a:pt x="262" y="171867"/>
                </a:cubicBezTo>
                <a:cubicBezTo>
                  <a:pt x="1616" y="146190"/>
                  <a:pt x="10053" y="110876"/>
                  <a:pt x="18354" y="86700"/>
                </a:cubicBezTo>
                <a:cubicBezTo>
                  <a:pt x="26655" y="62524"/>
                  <a:pt x="39084" y="41250"/>
                  <a:pt x="50067" y="26810"/>
                </a:cubicBezTo>
                <a:cubicBezTo>
                  <a:pt x="61050" y="12370"/>
                  <a:pt x="75809" y="1309"/>
                  <a:pt x="84251" y="59"/>
                </a:cubicBezTo>
                <a:cubicBezTo>
                  <a:pt x="92693" y="-1191"/>
                  <a:pt x="98163" y="18065"/>
                  <a:pt x="100719" y="19308"/>
                </a:cubicBezTo>
                <a:cubicBezTo>
                  <a:pt x="103275" y="20551"/>
                  <a:pt x="99963" y="11448"/>
                  <a:pt x="99585" y="7518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657600" y="2926556"/>
            <a:ext cx="1693069" cy="476250"/>
          </a:xfrm>
          <a:custGeom>
            <a:avLst/>
            <a:gdLst>
              <a:gd name="connsiteX0" fmla="*/ 1693069 w 1693069"/>
              <a:gd name="connsiteY0" fmla="*/ 476250 h 476250"/>
              <a:gd name="connsiteX1" fmla="*/ 1235869 w 1693069"/>
              <a:gd name="connsiteY1" fmla="*/ 0 h 476250"/>
              <a:gd name="connsiteX2" fmla="*/ 0 w 1693069"/>
              <a:gd name="connsiteY2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069" h="476250">
                <a:moveTo>
                  <a:pt x="1693069" y="476250"/>
                </a:moveTo>
                <a:lnTo>
                  <a:pt x="1235869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26619" y="3562350"/>
            <a:ext cx="2286000" cy="161925"/>
          </a:xfrm>
          <a:custGeom>
            <a:avLst/>
            <a:gdLst>
              <a:gd name="connsiteX0" fmla="*/ 2286000 w 2286000"/>
              <a:gd name="connsiteY0" fmla="*/ 0 h 161925"/>
              <a:gd name="connsiteX1" fmla="*/ 2097881 w 2286000"/>
              <a:gd name="connsiteY1" fmla="*/ 161925 h 161925"/>
              <a:gd name="connsiteX2" fmla="*/ 0 w 2286000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161925">
                <a:moveTo>
                  <a:pt x="2286000" y="0"/>
                </a:moveTo>
                <a:lnTo>
                  <a:pt x="2097881" y="161925"/>
                </a:lnTo>
                <a:lnTo>
                  <a:pt x="0" y="1619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22119" y="3474244"/>
            <a:ext cx="66675" cy="252412"/>
          </a:xfrm>
          <a:custGeom>
            <a:avLst/>
            <a:gdLst>
              <a:gd name="connsiteX0" fmla="*/ 66675 w 66675"/>
              <a:gd name="connsiteY0" fmla="*/ 0 h 252412"/>
              <a:gd name="connsiteX1" fmla="*/ 0 w 66675"/>
              <a:gd name="connsiteY1" fmla="*/ 252412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" h="252412">
                <a:moveTo>
                  <a:pt x="66675" y="0"/>
                </a:moveTo>
                <a:lnTo>
                  <a:pt x="0" y="25241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443538" y="1543050"/>
            <a:ext cx="538162" cy="123825"/>
          </a:xfrm>
          <a:custGeom>
            <a:avLst/>
            <a:gdLst>
              <a:gd name="connsiteX0" fmla="*/ 0 w 538162"/>
              <a:gd name="connsiteY0" fmla="*/ 123825 h 123825"/>
              <a:gd name="connsiteX1" fmla="*/ 0 w 538162"/>
              <a:gd name="connsiteY1" fmla="*/ 0 h 123825"/>
              <a:gd name="connsiteX2" fmla="*/ 538162 w 538162"/>
              <a:gd name="connsiteY2" fmla="*/ 0 h 123825"/>
              <a:gd name="connsiteX3" fmla="*/ 538162 w 538162"/>
              <a:gd name="connsiteY3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162" h="123825">
                <a:moveTo>
                  <a:pt x="0" y="123825"/>
                </a:moveTo>
                <a:lnTo>
                  <a:pt x="0" y="0"/>
                </a:lnTo>
                <a:lnTo>
                  <a:pt x="538162" y="0"/>
                </a:lnTo>
                <a:lnTo>
                  <a:pt x="538162" y="1238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34050" y="1462088"/>
            <a:ext cx="0" cy="90487"/>
          </a:xfrm>
          <a:custGeom>
            <a:avLst/>
            <a:gdLst>
              <a:gd name="connsiteX0" fmla="*/ 0 w 0"/>
              <a:gd name="connsiteY0" fmla="*/ 90487 h 90487"/>
              <a:gd name="connsiteX1" fmla="*/ 0 w 0"/>
              <a:gd name="connsiteY1" fmla="*/ 0 h 9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0487">
                <a:moveTo>
                  <a:pt x="0" y="90487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43613" y="1795463"/>
            <a:ext cx="1800225" cy="0"/>
          </a:xfrm>
          <a:custGeom>
            <a:avLst/>
            <a:gdLst>
              <a:gd name="connsiteX0" fmla="*/ 0 w 1800225"/>
              <a:gd name="connsiteY0" fmla="*/ 0 h 0"/>
              <a:gd name="connsiteX1" fmla="*/ 1800225 w 1800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0225">
                <a:moveTo>
                  <a:pt x="0" y="0"/>
                </a:moveTo>
                <a:lnTo>
                  <a:pt x="18002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159500" y="2355850"/>
            <a:ext cx="1689100" cy="155575"/>
          </a:xfrm>
          <a:custGeom>
            <a:avLst/>
            <a:gdLst>
              <a:gd name="connsiteX0" fmla="*/ 0 w 1689100"/>
              <a:gd name="connsiteY0" fmla="*/ 0 h 155575"/>
              <a:gd name="connsiteX1" fmla="*/ 450850 w 1689100"/>
              <a:gd name="connsiteY1" fmla="*/ 155575 h 155575"/>
              <a:gd name="connsiteX2" fmla="*/ 1689100 w 1689100"/>
              <a:gd name="connsiteY2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9100" h="155575">
                <a:moveTo>
                  <a:pt x="0" y="0"/>
                </a:moveTo>
                <a:lnTo>
                  <a:pt x="450850" y="155575"/>
                </a:lnTo>
                <a:lnTo>
                  <a:pt x="1689100" y="1555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372225" y="2625725"/>
            <a:ext cx="1470025" cy="241300"/>
          </a:xfrm>
          <a:custGeom>
            <a:avLst/>
            <a:gdLst>
              <a:gd name="connsiteX0" fmla="*/ 0 w 1470025"/>
              <a:gd name="connsiteY0" fmla="*/ 0 h 241300"/>
              <a:gd name="connsiteX1" fmla="*/ 250825 w 1470025"/>
              <a:gd name="connsiteY1" fmla="*/ 241300 h 241300"/>
              <a:gd name="connsiteX2" fmla="*/ 1470025 w 1470025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025" h="241300">
                <a:moveTo>
                  <a:pt x="0" y="0"/>
                </a:moveTo>
                <a:lnTo>
                  <a:pt x="250825" y="241300"/>
                </a:lnTo>
                <a:lnTo>
                  <a:pt x="1470025" y="2413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667625" y="3448050"/>
            <a:ext cx="114300" cy="1162050"/>
          </a:xfrm>
          <a:custGeom>
            <a:avLst/>
            <a:gdLst>
              <a:gd name="connsiteX0" fmla="*/ 0 w 114300"/>
              <a:gd name="connsiteY0" fmla="*/ 0 h 1162050"/>
              <a:gd name="connsiteX1" fmla="*/ 114300 w 114300"/>
              <a:gd name="connsiteY1" fmla="*/ 0 h 1162050"/>
              <a:gd name="connsiteX2" fmla="*/ 114300 w 114300"/>
              <a:gd name="connsiteY2" fmla="*/ 1162050 h 1162050"/>
              <a:gd name="connsiteX3" fmla="*/ 6350 w 114300"/>
              <a:gd name="connsiteY3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1162050">
                <a:moveTo>
                  <a:pt x="0" y="0"/>
                </a:moveTo>
                <a:lnTo>
                  <a:pt x="114300" y="0"/>
                </a:lnTo>
                <a:lnTo>
                  <a:pt x="114300" y="1162050"/>
                </a:lnTo>
                <a:lnTo>
                  <a:pt x="6350" y="11620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788275" y="4006850"/>
            <a:ext cx="152400" cy="0"/>
          </a:xfrm>
          <a:custGeom>
            <a:avLst/>
            <a:gdLst>
              <a:gd name="connsiteX0" fmla="*/ 0 w 152400"/>
              <a:gd name="connsiteY0" fmla="*/ 0 h 0"/>
              <a:gd name="connsiteX1" fmla="*/ 152400 w 152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108" y="1839958"/>
            <a:ext cx="93006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Pathway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lang="en-US" sz="142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light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5186" y="2841733"/>
            <a:ext cx="107433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disc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9179" y="1286572"/>
            <a:ext cx="2013693" cy="22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Neural layer of retina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1531" y="3566845"/>
            <a:ext cx="17075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58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Central artery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vein of retina</a:t>
            </a:r>
            <a:endParaRPr lang="en-US" sz="1429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7800" y="1664211"/>
            <a:ext cx="112402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Pigmented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layer of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retina</a:t>
            </a:r>
            <a:endParaRPr lang="en-US" sz="1429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94625" y="2445949"/>
            <a:ext cx="8883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Choroid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91450" y="2801252"/>
            <a:ext cx="73609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Sclera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0350" y="3883367"/>
            <a:ext cx="67518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30900" y="5390909"/>
            <a:ext cx="32666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Posterior aspect of the eyeball</a:t>
            </a:r>
          </a:p>
        </p:txBody>
      </p:sp>
    </p:spTree>
    <p:extLst>
      <p:ext uri="{BB962C8B-B14F-4D97-AF65-F5344CB8AC3E}">
        <p14:creationId xmlns:p14="http://schemas.microsoft.com/office/powerpoint/2010/main" val="389294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 The Eye and Vision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70% of body’s sensory receptors are in eye</a:t>
            </a:r>
          </a:p>
          <a:p>
            <a:r>
              <a:rPr lang="en-CA" dirty="0" smtClean="0"/>
              <a:t>Half of cerebral cortex is involved in visual processing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89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5837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1" dirty="0" smtClean="0"/>
              <a:t>Inner layer </a:t>
            </a:r>
            <a:r>
              <a:rPr lang="en-US" dirty="0" smtClean="0"/>
              <a:t>(</a:t>
            </a:r>
            <a:r>
              <a:rPr lang="en-US" b="1" dirty="0" smtClean="0"/>
              <a:t>retina</a:t>
            </a:r>
            <a:r>
              <a:rPr lang="en-US" dirty="0" smtClean="0"/>
              <a:t>) (</a:t>
            </a:r>
            <a:r>
              <a:rPr lang="en-US" b="1" dirty="0" smtClean="0"/>
              <a:t>cont.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Rods</a:t>
            </a:r>
          </a:p>
          <a:p>
            <a:pPr lvl="2"/>
            <a:r>
              <a:rPr lang="en-US" dirty="0" smtClean="0"/>
              <a:t>Dim light, peripheral vision receptors</a:t>
            </a:r>
          </a:p>
          <a:p>
            <a:pPr lvl="2"/>
            <a:r>
              <a:rPr lang="en-US" dirty="0" smtClean="0"/>
              <a:t>More numerous and more sensitive to light than cones</a:t>
            </a:r>
          </a:p>
          <a:p>
            <a:pPr lvl="2"/>
            <a:r>
              <a:rPr lang="en-US" dirty="0" smtClean="0"/>
              <a:t>No color vision or sharp images</a:t>
            </a:r>
          </a:p>
          <a:p>
            <a:pPr lvl="2"/>
            <a:r>
              <a:rPr lang="en-US" dirty="0" smtClean="0"/>
              <a:t>Numbers greatest at periphery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86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5939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Inner layer </a:t>
            </a:r>
            <a:r>
              <a:rPr lang="en-US" dirty="0"/>
              <a:t>(</a:t>
            </a:r>
            <a:r>
              <a:rPr lang="en-US" b="1" dirty="0"/>
              <a:t>retina</a:t>
            </a:r>
            <a:r>
              <a:rPr lang="en-US" dirty="0"/>
              <a:t>) (</a:t>
            </a:r>
            <a:r>
              <a:rPr lang="en-US" b="1" dirty="0"/>
              <a:t>cont.</a:t>
            </a:r>
            <a:r>
              <a:rPr lang="en-US" dirty="0"/>
              <a:t>)</a:t>
            </a:r>
          </a:p>
          <a:p>
            <a:pPr lvl="1"/>
            <a:r>
              <a:rPr lang="en-US" b="1" dirty="0" smtClean="0"/>
              <a:t>Cones</a:t>
            </a:r>
          </a:p>
          <a:p>
            <a:pPr lvl="2"/>
            <a:r>
              <a:rPr lang="en-US" dirty="0" smtClean="0"/>
              <a:t>Vision receptors for bright light</a:t>
            </a:r>
          </a:p>
          <a:p>
            <a:pPr lvl="2"/>
            <a:r>
              <a:rPr lang="en-US" dirty="0" smtClean="0"/>
              <a:t>High-resolution color vision</a:t>
            </a:r>
          </a:p>
          <a:p>
            <a:pPr lvl="2"/>
            <a:r>
              <a:rPr lang="en-US" b="1" dirty="0" smtClean="0"/>
              <a:t>Macula </a:t>
            </a:r>
            <a:r>
              <a:rPr lang="en-US" b="1" dirty="0" err="1" smtClean="0"/>
              <a:t>lutea</a:t>
            </a:r>
            <a:r>
              <a:rPr lang="en-US" b="1" dirty="0" smtClean="0"/>
              <a:t> </a:t>
            </a:r>
            <a:r>
              <a:rPr lang="en-US" dirty="0" smtClean="0"/>
              <a:t>area at posterior pole lateral to blind spot</a:t>
            </a:r>
          </a:p>
          <a:p>
            <a:pPr lvl="3"/>
            <a:r>
              <a:rPr lang="en-US" dirty="0" smtClean="0"/>
              <a:t>Contains mostly cones</a:t>
            </a:r>
          </a:p>
          <a:p>
            <a:pPr lvl="2"/>
            <a:r>
              <a:rPr lang="en-US" b="1" dirty="0" smtClean="0"/>
              <a:t>Fovea </a:t>
            </a:r>
            <a:r>
              <a:rPr lang="en-US" b="1" dirty="0" err="1" smtClean="0"/>
              <a:t>centralis</a:t>
            </a:r>
            <a:r>
              <a:rPr lang="en-US" dirty="0"/>
              <a:t>:</a:t>
            </a:r>
            <a:r>
              <a:rPr lang="en-US" dirty="0" smtClean="0"/>
              <a:t> tiny pit in center of macula </a:t>
            </a:r>
            <a:r>
              <a:rPr lang="en-US" dirty="0" err="1" smtClean="0"/>
              <a:t>lutea</a:t>
            </a:r>
            <a:r>
              <a:rPr lang="en-US" dirty="0" smtClean="0"/>
              <a:t> that contains all cones, so is region with best visual acuity</a:t>
            </a:r>
          </a:p>
          <a:p>
            <a:pPr lvl="3"/>
            <a:r>
              <a:rPr lang="en-US" dirty="0" smtClean="0"/>
              <a:t>Eye movement allows us to focus in on object so that fovea can pick it up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20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16" y="207264"/>
            <a:ext cx="6449568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53468" y="274638"/>
            <a:ext cx="1636850" cy="218704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15.6b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Microscopic anatomy of the retina.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2187575" y="1663700"/>
            <a:ext cx="339725" cy="146050"/>
          </a:xfrm>
          <a:custGeom>
            <a:avLst/>
            <a:gdLst>
              <a:gd name="connsiteX0" fmla="*/ 0 w 339725"/>
              <a:gd name="connsiteY0" fmla="*/ 146050 h 146050"/>
              <a:gd name="connsiteX1" fmla="*/ 0 w 339725"/>
              <a:gd name="connsiteY1" fmla="*/ 0 h 146050"/>
              <a:gd name="connsiteX2" fmla="*/ 339725 w 339725"/>
              <a:gd name="connsiteY2" fmla="*/ 0 h 146050"/>
              <a:gd name="connsiteX3" fmla="*/ 339725 w 339725"/>
              <a:gd name="connsiteY3" fmla="*/ 698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25" h="146050">
                <a:moveTo>
                  <a:pt x="0" y="146050"/>
                </a:moveTo>
                <a:lnTo>
                  <a:pt x="0" y="0"/>
                </a:lnTo>
                <a:lnTo>
                  <a:pt x="339725" y="0"/>
                </a:lnTo>
                <a:lnTo>
                  <a:pt x="339725" y="698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108200" y="1016000"/>
            <a:ext cx="307975" cy="647700"/>
          </a:xfrm>
          <a:custGeom>
            <a:avLst/>
            <a:gdLst>
              <a:gd name="connsiteX0" fmla="*/ 307975 w 307975"/>
              <a:gd name="connsiteY0" fmla="*/ 647700 h 647700"/>
              <a:gd name="connsiteX1" fmla="*/ 269875 w 307975"/>
              <a:gd name="connsiteY1" fmla="*/ 0 h 647700"/>
              <a:gd name="connsiteX2" fmla="*/ 0 w 307975"/>
              <a:gd name="connsiteY2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975" h="647700">
                <a:moveTo>
                  <a:pt x="307975" y="647700"/>
                </a:moveTo>
                <a:lnTo>
                  <a:pt x="269875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49524" y="358774"/>
            <a:ext cx="428625" cy="2613025"/>
          </a:xfrm>
          <a:custGeom>
            <a:avLst/>
            <a:gdLst>
              <a:gd name="connsiteX0" fmla="*/ 425450 w 425450"/>
              <a:gd name="connsiteY0" fmla="*/ 2603500 h 2603500"/>
              <a:gd name="connsiteX1" fmla="*/ 133350 w 425450"/>
              <a:gd name="connsiteY1" fmla="*/ 0 h 2603500"/>
              <a:gd name="connsiteX2" fmla="*/ 0 w 425450"/>
              <a:gd name="connsiteY2" fmla="*/ 0 h 2603500"/>
              <a:gd name="connsiteX0" fmla="*/ 425450 w 425450"/>
              <a:gd name="connsiteY0" fmla="*/ 2613025 h 2613025"/>
              <a:gd name="connsiteX1" fmla="*/ 123825 w 425450"/>
              <a:gd name="connsiteY1" fmla="*/ 0 h 2613025"/>
              <a:gd name="connsiteX2" fmla="*/ 0 w 425450"/>
              <a:gd name="connsiteY2" fmla="*/ 9525 h 2613025"/>
              <a:gd name="connsiteX0" fmla="*/ 428625 w 428625"/>
              <a:gd name="connsiteY0" fmla="*/ 2613025 h 2613025"/>
              <a:gd name="connsiteX1" fmla="*/ 127000 w 428625"/>
              <a:gd name="connsiteY1" fmla="*/ 0 h 2613025"/>
              <a:gd name="connsiteX2" fmla="*/ 0 w 428625"/>
              <a:gd name="connsiteY2" fmla="*/ 0 h 26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2613025">
                <a:moveTo>
                  <a:pt x="428625" y="2613025"/>
                </a:moveTo>
                <a:lnTo>
                  <a:pt x="127000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51149" y="1860550"/>
            <a:ext cx="212725" cy="304800"/>
          </a:xfrm>
          <a:custGeom>
            <a:avLst/>
            <a:gdLst>
              <a:gd name="connsiteX0" fmla="*/ 190500 w 190500"/>
              <a:gd name="connsiteY0" fmla="*/ 304800 h 304800"/>
              <a:gd name="connsiteX1" fmla="*/ 0 w 1905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304800">
                <a:moveTo>
                  <a:pt x="190500" y="3048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663950" y="717550"/>
            <a:ext cx="660400" cy="2209800"/>
          </a:xfrm>
          <a:custGeom>
            <a:avLst/>
            <a:gdLst>
              <a:gd name="connsiteX0" fmla="*/ 660400 w 660400"/>
              <a:gd name="connsiteY0" fmla="*/ 2209800 h 2209800"/>
              <a:gd name="connsiteX1" fmla="*/ 146050 w 660400"/>
              <a:gd name="connsiteY1" fmla="*/ 831850 h 2209800"/>
              <a:gd name="connsiteX2" fmla="*/ 88900 w 660400"/>
              <a:gd name="connsiteY2" fmla="*/ 0 h 2209800"/>
              <a:gd name="connsiteX3" fmla="*/ 0 w 660400"/>
              <a:gd name="connsiteY3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400" h="2209800">
                <a:moveTo>
                  <a:pt x="660400" y="2209800"/>
                </a:moveTo>
                <a:lnTo>
                  <a:pt x="146050" y="831850"/>
                </a:lnTo>
                <a:lnTo>
                  <a:pt x="88900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819525" y="1574800"/>
            <a:ext cx="387350" cy="581025"/>
          </a:xfrm>
          <a:custGeom>
            <a:avLst/>
            <a:gdLst>
              <a:gd name="connsiteX0" fmla="*/ 387350 w 387350"/>
              <a:gd name="connsiteY0" fmla="*/ 603250 h 603250"/>
              <a:gd name="connsiteX1" fmla="*/ 0 w 387350"/>
              <a:gd name="connsiteY1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350" h="603250">
                <a:moveTo>
                  <a:pt x="387350" y="60325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743450" y="1035050"/>
            <a:ext cx="730250" cy="1320800"/>
          </a:xfrm>
          <a:custGeom>
            <a:avLst/>
            <a:gdLst>
              <a:gd name="connsiteX0" fmla="*/ 730250 w 730250"/>
              <a:gd name="connsiteY0" fmla="*/ 1320800 h 1320800"/>
              <a:gd name="connsiteX1" fmla="*/ 57150 w 730250"/>
              <a:gd name="connsiteY1" fmla="*/ 0 h 1320800"/>
              <a:gd name="connsiteX2" fmla="*/ 0 w 730250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0" h="1320800">
                <a:moveTo>
                  <a:pt x="730250" y="1320800"/>
                </a:moveTo>
                <a:lnTo>
                  <a:pt x="57150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660900" y="787400"/>
            <a:ext cx="939800" cy="1289050"/>
          </a:xfrm>
          <a:custGeom>
            <a:avLst/>
            <a:gdLst>
              <a:gd name="connsiteX0" fmla="*/ 939800 w 939800"/>
              <a:gd name="connsiteY0" fmla="*/ 1289050 h 1289050"/>
              <a:gd name="connsiteX1" fmla="*/ 247650 w 939800"/>
              <a:gd name="connsiteY1" fmla="*/ 0 h 1289050"/>
              <a:gd name="connsiteX2" fmla="*/ 0 w 939800"/>
              <a:gd name="connsiteY2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1289050">
                <a:moveTo>
                  <a:pt x="939800" y="1289050"/>
                </a:moveTo>
                <a:lnTo>
                  <a:pt x="247650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660900" y="4070350"/>
            <a:ext cx="1968500" cy="0"/>
          </a:xfrm>
          <a:custGeom>
            <a:avLst/>
            <a:gdLst>
              <a:gd name="connsiteX0" fmla="*/ 0 w 1968500"/>
              <a:gd name="connsiteY0" fmla="*/ 0 h 0"/>
              <a:gd name="connsiteX1" fmla="*/ 1968500 w 1968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8500">
                <a:moveTo>
                  <a:pt x="0" y="0"/>
                </a:moveTo>
                <a:lnTo>
                  <a:pt x="19685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638550" y="4375150"/>
            <a:ext cx="361950" cy="889000"/>
          </a:xfrm>
          <a:custGeom>
            <a:avLst/>
            <a:gdLst>
              <a:gd name="connsiteX0" fmla="*/ 361950 w 361950"/>
              <a:gd name="connsiteY0" fmla="*/ 0 h 889000"/>
              <a:gd name="connsiteX1" fmla="*/ 184150 w 361950"/>
              <a:gd name="connsiteY1" fmla="*/ 889000 h 889000"/>
              <a:gd name="connsiteX2" fmla="*/ 0 w 361950"/>
              <a:gd name="connsiteY2" fmla="*/ 8890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889000">
                <a:moveTo>
                  <a:pt x="361950" y="0"/>
                </a:moveTo>
                <a:lnTo>
                  <a:pt x="184150" y="889000"/>
                </a:lnTo>
                <a:lnTo>
                  <a:pt x="0" y="8890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57900" y="5461000"/>
            <a:ext cx="285750" cy="165100"/>
          </a:xfrm>
          <a:custGeom>
            <a:avLst/>
            <a:gdLst>
              <a:gd name="connsiteX0" fmla="*/ 0 w 285750"/>
              <a:gd name="connsiteY0" fmla="*/ 0 h 165100"/>
              <a:gd name="connsiteX1" fmla="*/ 0 w 285750"/>
              <a:gd name="connsiteY1" fmla="*/ 165100 h 165100"/>
              <a:gd name="connsiteX2" fmla="*/ 285750 w 285750"/>
              <a:gd name="connsiteY2" fmla="*/ 165100 h 165100"/>
              <a:gd name="connsiteX3" fmla="*/ 285750 w 285750"/>
              <a:gd name="connsiteY3" fmla="*/ 508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" h="165100">
                <a:moveTo>
                  <a:pt x="0" y="0"/>
                </a:moveTo>
                <a:lnTo>
                  <a:pt x="0" y="165100"/>
                </a:lnTo>
                <a:lnTo>
                  <a:pt x="285750" y="165100"/>
                </a:lnTo>
                <a:lnTo>
                  <a:pt x="285750" y="508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210300" y="5632450"/>
            <a:ext cx="0" cy="127000"/>
          </a:xfrm>
          <a:custGeom>
            <a:avLst/>
            <a:gdLst>
              <a:gd name="connsiteX0" fmla="*/ 0 w 0"/>
              <a:gd name="connsiteY0" fmla="*/ 0 h 127000"/>
              <a:gd name="connsiteX1" fmla="*/ 0 w 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1856" y="200882"/>
            <a:ext cx="1138453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Ganglion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cells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9711" y="547907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Bipolar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cells</a:t>
            </a:r>
            <a:endParaRPr lang="en-US" sz="1719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0303" y="853111"/>
            <a:ext cx="1101584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Axons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ganglion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cells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08947" y="476954"/>
            <a:ext cx="2057999" cy="246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Photoreceptors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1479" y="714034"/>
            <a:ext cx="7505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•</a:t>
            </a: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Rod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13197" y="958696"/>
            <a:ext cx="872355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•</a:t>
            </a: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Cone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7175" y="3896286"/>
            <a:ext cx="1261884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Horizontal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098" y="5686424"/>
            <a:ext cx="1627369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Pigmented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layer of retina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7397" y="5191967"/>
            <a:ext cx="1612942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Amacrine cell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67405" y="5598415"/>
            <a:ext cx="278954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Pathway of signal output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9838" y="5965799"/>
            <a:ext cx="1872629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1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Pathway of light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5963" y="6415882"/>
            <a:ext cx="4628383" cy="246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Cells of the neural layer of the retina</a:t>
            </a:r>
          </a:p>
        </p:txBody>
      </p:sp>
    </p:spTree>
    <p:extLst>
      <p:ext uri="{BB962C8B-B14F-4D97-AF65-F5344CB8AC3E}">
        <p14:creationId xmlns:p14="http://schemas.microsoft.com/office/powerpoint/2010/main" val="3860034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76" y="207264"/>
            <a:ext cx="6480048" cy="6443472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4219575" y="4233863"/>
            <a:ext cx="9525" cy="933450"/>
          </a:xfrm>
          <a:custGeom>
            <a:avLst/>
            <a:gdLst>
              <a:gd name="connsiteX0" fmla="*/ 0 w 9525"/>
              <a:gd name="connsiteY0" fmla="*/ 0 h 933450"/>
              <a:gd name="connsiteX1" fmla="*/ 4763 w 9525"/>
              <a:gd name="connsiteY1" fmla="*/ 842962 h 933450"/>
              <a:gd name="connsiteX2" fmla="*/ 9525 w 9525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" h="933450">
                <a:moveTo>
                  <a:pt x="0" y="0"/>
                </a:moveTo>
                <a:cubicBezTo>
                  <a:pt x="1588" y="280987"/>
                  <a:pt x="3175" y="561975"/>
                  <a:pt x="4763" y="842962"/>
                </a:cubicBezTo>
                <a:lnTo>
                  <a:pt x="9525" y="9334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225925" y="4371975"/>
            <a:ext cx="79375" cy="650875"/>
          </a:xfrm>
          <a:custGeom>
            <a:avLst/>
            <a:gdLst>
              <a:gd name="connsiteX0" fmla="*/ 79375 w 79375"/>
              <a:gd name="connsiteY0" fmla="*/ 0 h 650875"/>
              <a:gd name="connsiteX1" fmla="*/ 0 w 79375"/>
              <a:gd name="connsiteY1" fmla="*/ 650875 h 650875"/>
              <a:gd name="connsiteX2" fmla="*/ 79375 w 79375"/>
              <a:gd name="connsiteY2" fmla="*/ 0 h 6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5" h="650875">
                <a:moveTo>
                  <a:pt x="79375" y="0"/>
                </a:moveTo>
                <a:lnTo>
                  <a:pt x="0" y="650875"/>
                </a:lnTo>
                <a:lnTo>
                  <a:pt x="79375" y="0"/>
                </a:lnTo>
                <a:close/>
              </a:path>
            </a:pathLst>
          </a:cu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225925" y="4822825"/>
            <a:ext cx="111125" cy="266700"/>
          </a:xfrm>
          <a:custGeom>
            <a:avLst/>
            <a:gdLst>
              <a:gd name="connsiteX0" fmla="*/ 111125 w 111125"/>
              <a:gd name="connsiteY0" fmla="*/ 0 h 266700"/>
              <a:gd name="connsiteX1" fmla="*/ 0 w 111125"/>
              <a:gd name="connsiteY1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125" h="266700">
                <a:moveTo>
                  <a:pt x="111125" y="0"/>
                </a:moveTo>
                <a:lnTo>
                  <a:pt x="0" y="26670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832350" y="4454525"/>
            <a:ext cx="298450" cy="1143000"/>
          </a:xfrm>
          <a:custGeom>
            <a:avLst/>
            <a:gdLst>
              <a:gd name="connsiteX0" fmla="*/ 0 w 298450"/>
              <a:gd name="connsiteY0" fmla="*/ 0 h 1143000"/>
              <a:gd name="connsiteX1" fmla="*/ 298450 w 298450"/>
              <a:gd name="connsiteY1" fmla="*/ 927100 h 1143000"/>
              <a:gd name="connsiteX2" fmla="*/ 298450 w 29845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50" h="1143000">
                <a:moveTo>
                  <a:pt x="0" y="0"/>
                </a:moveTo>
                <a:lnTo>
                  <a:pt x="298450" y="927100"/>
                </a:lnTo>
                <a:lnTo>
                  <a:pt x="298450" y="114300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029200" y="4448175"/>
            <a:ext cx="104775" cy="930275"/>
          </a:xfrm>
          <a:custGeom>
            <a:avLst/>
            <a:gdLst>
              <a:gd name="connsiteX0" fmla="*/ 0 w 104775"/>
              <a:gd name="connsiteY0" fmla="*/ 0 h 930275"/>
              <a:gd name="connsiteX1" fmla="*/ 104775 w 104775"/>
              <a:gd name="connsiteY1" fmla="*/ 930275 h 93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75" h="930275">
                <a:moveTo>
                  <a:pt x="0" y="0"/>
                </a:moveTo>
                <a:lnTo>
                  <a:pt x="104775" y="930275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130800" y="4492625"/>
            <a:ext cx="85725" cy="901700"/>
          </a:xfrm>
          <a:custGeom>
            <a:avLst/>
            <a:gdLst>
              <a:gd name="connsiteX0" fmla="*/ 85725 w 85725"/>
              <a:gd name="connsiteY0" fmla="*/ 0 h 901700"/>
              <a:gd name="connsiteX1" fmla="*/ 0 w 85725"/>
              <a:gd name="connsiteY1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01700">
                <a:moveTo>
                  <a:pt x="85725" y="0"/>
                </a:moveTo>
                <a:lnTo>
                  <a:pt x="0" y="90170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89277" y="852488"/>
            <a:ext cx="1799748" cy="172874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15.6c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Microscopic anatomy of the retina.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2390775" y="852488"/>
            <a:ext cx="723900" cy="681037"/>
          </a:xfrm>
          <a:custGeom>
            <a:avLst/>
            <a:gdLst>
              <a:gd name="connsiteX0" fmla="*/ 0 w 723900"/>
              <a:gd name="connsiteY0" fmla="*/ 0 h 681037"/>
              <a:gd name="connsiteX1" fmla="*/ 209550 w 723900"/>
              <a:gd name="connsiteY1" fmla="*/ 0 h 681037"/>
              <a:gd name="connsiteX2" fmla="*/ 723900 w 723900"/>
              <a:gd name="connsiteY2" fmla="*/ 681037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681037">
                <a:moveTo>
                  <a:pt x="0" y="0"/>
                </a:moveTo>
                <a:lnTo>
                  <a:pt x="209550" y="0"/>
                </a:lnTo>
                <a:lnTo>
                  <a:pt x="723900" y="68103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590800" y="847725"/>
            <a:ext cx="485775" cy="1409700"/>
          </a:xfrm>
          <a:custGeom>
            <a:avLst/>
            <a:gdLst>
              <a:gd name="connsiteX0" fmla="*/ 0 w 485775"/>
              <a:gd name="connsiteY0" fmla="*/ 0 h 1409700"/>
              <a:gd name="connsiteX1" fmla="*/ 485775 w 485775"/>
              <a:gd name="connsiteY1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775" h="1409700">
                <a:moveTo>
                  <a:pt x="0" y="0"/>
                </a:moveTo>
                <a:lnTo>
                  <a:pt x="485775" y="14097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00588" y="461963"/>
            <a:ext cx="804862" cy="628650"/>
          </a:xfrm>
          <a:custGeom>
            <a:avLst/>
            <a:gdLst>
              <a:gd name="connsiteX0" fmla="*/ 0 w 804862"/>
              <a:gd name="connsiteY0" fmla="*/ 0 h 628650"/>
              <a:gd name="connsiteX1" fmla="*/ 276225 w 804862"/>
              <a:gd name="connsiteY1" fmla="*/ 0 h 628650"/>
              <a:gd name="connsiteX2" fmla="*/ 804862 w 804862"/>
              <a:gd name="connsiteY2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862" h="628650">
                <a:moveTo>
                  <a:pt x="0" y="0"/>
                </a:moveTo>
                <a:lnTo>
                  <a:pt x="276225" y="0"/>
                </a:lnTo>
                <a:lnTo>
                  <a:pt x="804862" y="6286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81575" y="447675"/>
            <a:ext cx="400050" cy="1181100"/>
          </a:xfrm>
          <a:custGeom>
            <a:avLst/>
            <a:gdLst>
              <a:gd name="connsiteX0" fmla="*/ 0 w 400050"/>
              <a:gd name="connsiteY0" fmla="*/ 0 h 1181100"/>
              <a:gd name="connsiteX1" fmla="*/ 400050 w 400050"/>
              <a:gd name="connsiteY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 h="1181100">
                <a:moveTo>
                  <a:pt x="0" y="0"/>
                </a:moveTo>
                <a:lnTo>
                  <a:pt x="400050" y="11811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57863" y="481013"/>
            <a:ext cx="785812" cy="233362"/>
          </a:xfrm>
          <a:custGeom>
            <a:avLst/>
            <a:gdLst>
              <a:gd name="connsiteX0" fmla="*/ 0 w 785812"/>
              <a:gd name="connsiteY0" fmla="*/ 233362 h 233362"/>
              <a:gd name="connsiteX1" fmla="*/ 0 w 785812"/>
              <a:gd name="connsiteY1" fmla="*/ 0 h 233362"/>
              <a:gd name="connsiteX2" fmla="*/ 785812 w 785812"/>
              <a:gd name="connsiteY2" fmla="*/ 4762 h 233362"/>
              <a:gd name="connsiteX3" fmla="*/ 781050 w 785812"/>
              <a:gd name="connsiteY3" fmla="*/ 80962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812" h="233362">
                <a:moveTo>
                  <a:pt x="0" y="233362"/>
                </a:moveTo>
                <a:lnTo>
                  <a:pt x="0" y="0"/>
                </a:lnTo>
                <a:lnTo>
                  <a:pt x="785812" y="4762"/>
                </a:lnTo>
                <a:lnTo>
                  <a:pt x="781050" y="8096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196013" y="352425"/>
            <a:ext cx="366712" cy="133350"/>
          </a:xfrm>
          <a:custGeom>
            <a:avLst/>
            <a:gdLst>
              <a:gd name="connsiteX0" fmla="*/ 0 w 366712"/>
              <a:gd name="connsiteY0" fmla="*/ 133350 h 133350"/>
              <a:gd name="connsiteX1" fmla="*/ 0 w 366712"/>
              <a:gd name="connsiteY1" fmla="*/ 0 h 133350"/>
              <a:gd name="connsiteX2" fmla="*/ 366712 w 366712"/>
              <a:gd name="connsiteY2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12" h="133350">
                <a:moveTo>
                  <a:pt x="0" y="133350"/>
                </a:moveTo>
                <a:lnTo>
                  <a:pt x="0" y="0"/>
                </a:lnTo>
                <a:lnTo>
                  <a:pt x="366712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28875" y="4638675"/>
            <a:ext cx="809625" cy="228600"/>
          </a:xfrm>
          <a:custGeom>
            <a:avLst/>
            <a:gdLst>
              <a:gd name="connsiteX0" fmla="*/ 0 w 809625"/>
              <a:gd name="connsiteY0" fmla="*/ 0 h 228600"/>
              <a:gd name="connsiteX1" fmla="*/ 0 w 809625"/>
              <a:gd name="connsiteY1" fmla="*/ 228600 h 228600"/>
              <a:gd name="connsiteX2" fmla="*/ 809625 w 809625"/>
              <a:gd name="connsiteY2" fmla="*/ 228600 h 228600"/>
              <a:gd name="connsiteX3" fmla="*/ 809625 w 809625"/>
              <a:gd name="connsiteY3" fmla="*/ 1524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5" h="228600">
                <a:moveTo>
                  <a:pt x="0" y="0"/>
                </a:moveTo>
                <a:lnTo>
                  <a:pt x="0" y="228600"/>
                </a:lnTo>
                <a:lnTo>
                  <a:pt x="809625" y="228600"/>
                </a:lnTo>
                <a:lnTo>
                  <a:pt x="809625" y="1524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33663" y="4867275"/>
            <a:ext cx="204787" cy="404813"/>
          </a:xfrm>
          <a:custGeom>
            <a:avLst/>
            <a:gdLst>
              <a:gd name="connsiteX0" fmla="*/ 204787 w 204787"/>
              <a:gd name="connsiteY0" fmla="*/ 0 h 404813"/>
              <a:gd name="connsiteX1" fmla="*/ 204787 w 204787"/>
              <a:gd name="connsiteY1" fmla="*/ 404813 h 404813"/>
              <a:gd name="connsiteX2" fmla="*/ 0 w 204787"/>
              <a:gd name="connsiteY2" fmla="*/ 404813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87" h="404813">
                <a:moveTo>
                  <a:pt x="204787" y="0"/>
                </a:moveTo>
                <a:lnTo>
                  <a:pt x="204787" y="404813"/>
                </a:lnTo>
                <a:lnTo>
                  <a:pt x="0" y="40481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219575" y="4233863"/>
            <a:ext cx="9525" cy="933450"/>
          </a:xfrm>
          <a:custGeom>
            <a:avLst/>
            <a:gdLst>
              <a:gd name="connsiteX0" fmla="*/ 0 w 9525"/>
              <a:gd name="connsiteY0" fmla="*/ 0 h 933450"/>
              <a:gd name="connsiteX1" fmla="*/ 4763 w 9525"/>
              <a:gd name="connsiteY1" fmla="*/ 842962 h 933450"/>
              <a:gd name="connsiteX2" fmla="*/ 9525 w 9525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" h="933450">
                <a:moveTo>
                  <a:pt x="0" y="0"/>
                </a:moveTo>
                <a:cubicBezTo>
                  <a:pt x="1588" y="280987"/>
                  <a:pt x="3175" y="561975"/>
                  <a:pt x="4763" y="842962"/>
                </a:cubicBezTo>
                <a:lnTo>
                  <a:pt x="9525" y="9334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225925" y="4371975"/>
            <a:ext cx="79375" cy="650875"/>
          </a:xfrm>
          <a:custGeom>
            <a:avLst/>
            <a:gdLst>
              <a:gd name="connsiteX0" fmla="*/ 79375 w 79375"/>
              <a:gd name="connsiteY0" fmla="*/ 0 h 650875"/>
              <a:gd name="connsiteX1" fmla="*/ 0 w 79375"/>
              <a:gd name="connsiteY1" fmla="*/ 650875 h 650875"/>
              <a:gd name="connsiteX2" fmla="*/ 79375 w 79375"/>
              <a:gd name="connsiteY2" fmla="*/ 0 h 6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5" h="650875">
                <a:moveTo>
                  <a:pt x="79375" y="0"/>
                </a:moveTo>
                <a:lnTo>
                  <a:pt x="0" y="650875"/>
                </a:lnTo>
                <a:lnTo>
                  <a:pt x="79375" y="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225925" y="4822825"/>
            <a:ext cx="111125" cy="266700"/>
          </a:xfrm>
          <a:custGeom>
            <a:avLst/>
            <a:gdLst>
              <a:gd name="connsiteX0" fmla="*/ 111125 w 111125"/>
              <a:gd name="connsiteY0" fmla="*/ 0 h 266700"/>
              <a:gd name="connsiteX1" fmla="*/ 0 w 111125"/>
              <a:gd name="connsiteY1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125" h="266700">
                <a:moveTo>
                  <a:pt x="111125" y="0"/>
                </a:moveTo>
                <a:lnTo>
                  <a:pt x="0" y="2667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832350" y="4454525"/>
            <a:ext cx="298450" cy="1143000"/>
          </a:xfrm>
          <a:custGeom>
            <a:avLst/>
            <a:gdLst>
              <a:gd name="connsiteX0" fmla="*/ 0 w 298450"/>
              <a:gd name="connsiteY0" fmla="*/ 0 h 1143000"/>
              <a:gd name="connsiteX1" fmla="*/ 298450 w 298450"/>
              <a:gd name="connsiteY1" fmla="*/ 927100 h 1143000"/>
              <a:gd name="connsiteX2" fmla="*/ 298450 w 29845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50" h="1143000">
                <a:moveTo>
                  <a:pt x="0" y="0"/>
                </a:moveTo>
                <a:lnTo>
                  <a:pt x="298450" y="927100"/>
                </a:lnTo>
                <a:lnTo>
                  <a:pt x="298450" y="11430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029200" y="4448175"/>
            <a:ext cx="104775" cy="930275"/>
          </a:xfrm>
          <a:custGeom>
            <a:avLst/>
            <a:gdLst>
              <a:gd name="connsiteX0" fmla="*/ 0 w 104775"/>
              <a:gd name="connsiteY0" fmla="*/ 0 h 930275"/>
              <a:gd name="connsiteX1" fmla="*/ 104775 w 104775"/>
              <a:gd name="connsiteY1" fmla="*/ 930275 h 93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75" h="930275">
                <a:moveTo>
                  <a:pt x="0" y="0"/>
                </a:moveTo>
                <a:lnTo>
                  <a:pt x="104775" y="9302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130800" y="4492625"/>
            <a:ext cx="85725" cy="901700"/>
          </a:xfrm>
          <a:custGeom>
            <a:avLst/>
            <a:gdLst>
              <a:gd name="connsiteX0" fmla="*/ 85725 w 85725"/>
              <a:gd name="connsiteY0" fmla="*/ 0 h 901700"/>
              <a:gd name="connsiteX1" fmla="*/ 0 w 85725"/>
              <a:gd name="connsiteY1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01700">
                <a:moveTo>
                  <a:pt x="85725" y="0"/>
                </a:moveTo>
                <a:lnTo>
                  <a:pt x="0" y="9017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83250" y="5213350"/>
            <a:ext cx="117475" cy="123825"/>
          </a:xfrm>
          <a:custGeom>
            <a:avLst/>
            <a:gdLst>
              <a:gd name="connsiteX0" fmla="*/ 0 w 117475"/>
              <a:gd name="connsiteY0" fmla="*/ 0 h 123825"/>
              <a:gd name="connsiteX1" fmla="*/ 0 w 117475"/>
              <a:gd name="connsiteY1" fmla="*/ 123825 h 123825"/>
              <a:gd name="connsiteX2" fmla="*/ 117475 w 117475"/>
              <a:gd name="connsiteY2" fmla="*/ 123825 h 123825"/>
              <a:gd name="connsiteX3" fmla="*/ 117475 w 117475"/>
              <a:gd name="connsiteY3" fmla="*/ 1587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" h="123825">
                <a:moveTo>
                  <a:pt x="0" y="0"/>
                </a:moveTo>
                <a:lnTo>
                  <a:pt x="0" y="123825"/>
                </a:lnTo>
                <a:lnTo>
                  <a:pt x="117475" y="123825"/>
                </a:lnTo>
                <a:lnTo>
                  <a:pt x="117475" y="158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749925" y="5340350"/>
            <a:ext cx="479425" cy="301625"/>
          </a:xfrm>
          <a:custGeom>
            <a:avLst/>
            <a:gdLst>
              <a:gd name="connsiteX0" fmla="*/ 0 w 479425"/>
              <a:gd name="connsiteY0" fmla="*/ 0 h 301625"/>
              <a:gd name="connsiteX1" fmla="*/ 361950 w 479425"/>
              <a:gd name="connsiteY1" fmla="*/ 301625 h 301625"/>
              <a:gd name="connsiteX2" fmla="*/ 479425 w 479425"/>
              <a:gd name="connsiteY2" fmla="*/ 301625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425" h="301625">
                <a:moveTo>
                  <a:pt x="0" y="0"/>
                </a:moveTo>
                <a:lnTo>
                  <a:pt x="361950" y="301625"/>
                </a:lnTo>
                <a:lnTo>
                  <a:pt x="479425" y="3016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1969" y="695633"/>
            <a:ext cx="1159292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Nuclei of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ganglion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cells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1566" y="295388"/>
            <a:ext cx="2172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Outer segments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rods and cones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5807" y="273515"/>
            <a:ext cx="1069524" cy="240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Choroid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0675" y="5119241"/>
            <a:ext cx="1723549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Axons of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ganglion cells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80032" y="5133665"/>
            <a:ext cx="1236236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Nuclei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bipolar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cells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11505" y="5555317"/>
            <a:ext cx="11592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Nuclei of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rods and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91250" y="5494471"/>
            <a:ext cx="1697901" cy="566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Pigmented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layer of retina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67062" y="6410624"/>
            <a:ext cx="3459858" cy="248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8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 of retina</a:t>
            </a:r>
          </a:p>
        </p:txBody>
      </p:sp>
    </p:spTree>
    <p:extLst>
      <p:ext uri="{BB962C8B-B14F-4D97-AF65-F5344CB8AC3E}">
        <p14:creationId xmlns:p14="http://schemas.microsoft.com/office/powerpoint/2010/main" val="293133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6246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Inner layer </a:t>
            </a:r>
            <a:r>
              <a:rPr lang="en-US" dirty="0"/>
              <a:t>(</a:t>
            </a:r>
            <a:r>
              <a:rPr lang="en-US" b="1" dirty="0"/>
              <a:t>retina</a:t>
            </a:r>
            <a:r>
              <a:rPr lang="en-US" dirty="0"/>
              <a:t>) (</a:t>
            </a:r>
            <a:r>
              <a:rPr lang="en-US" b="1" dirty="0"/>
              <a:t>cont.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Two sources of blood supply to retina</a:t>
            </a:r>
          </a:p>
          <a:p>
            <a:pPr lvl="2"/>
            <a:r>
              <a:rPr lang="en-US" dirty="0" smtClean="0"/>
              <a:t>Choroid supplies outer third (photoreceptors)</a:t>
            </a:r>
          </a:p>
          <a:p>
            <a:pPr lvl="2"/>
            <a:r>
              <a:rPr lang="en-US" dirty="0" smtClean="0"/>
              <a:t>Central artery and vein of retina supply inner </a:t>
            </a:r>
            <a:br>
              <a:rPr lang="en-US" dirty="0" smtClean="0"/>
            </a:br>
            <a:r>
              <a:rPr lang="en-US" dirty="0" smtClean="0"/>
              <a:t>two-thirds</a:t>
            </a:r>
          </a:p>
          <a:p>
            <a:pPr lvl="3"/>
            <a:r>
              <a:rPr lang="en-US" dirty="0" smtClean="0"/>
              <a:t>Enter/exit eye in center of optic nerve</a:t>
            </a:r>
          </a:p>
          <a:p>
            <a:pPr lvl="3"/>
            <a:r>
              <a:rPr lang="en-US" dirty="0" smtClean="0"/>
              <a:t>Vessels are visible in living person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94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6" y="1280160"/>
            <a:ext cx="6662928" cy="429768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4578350" y="3378200"/>
            <a:ext cx="2133600" cy="6350"/>
          </a:xfrm>
          <a:custGeom>
            <a:avLst/>
            <a:gdLst>
              <a:gd name="connsiteX0" fmla="*/ 0 w 2133600"/>
              <a:gd name="connsiteY0" fmla="*/ 6350 h 6350"/>
              <a:gd name="connsiteX1" fmla="*/ 2133600 w 213360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0" h="6350">
                <a:moveTo>
                  <a:pt x="0" y="6350"/>
                </a:moveTo>
                <a:lnTo>
                  <a:pt x="2133600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019425" y="3490913"/>
            <a:ext cx="3705225" cy="590550"/>
          </a:xfrm>
          <a:custGeom>
            <a:avLst/>
            <a:gdLst>
              <a:gd name="connsiteX0" fmla="*/ 0 w 3705225"/>
              <a:gd name="connsiteY0" fmla="*/ 0 h 590550"/>
              <a:gd name="connsiteX1" fmla="*/ 3533775 w 3705225"/>
              <a:gd name="connsiteY1" fmla="*/ 590550 h 590550"/>
              <a:gd name="connsiteX2" fmla="*/ 3705225 w 370522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5225" h="590550">
                <a:moveTo>
                  <a:pt x="0" y="0"/>
                </a:moveTo>
                <a:lnTo>
                  <a:pt x="3533775" y="590550"/>
                </a:lnTo>
                <a:lnTo>
                  <a:pt x="3705225" y="5905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648200" y="4981575"/>
            <a:ext cx="2066925" cy="4763"/>
          </a:xfrm>
          <a:custGeom>
            <a:avLst/>
            <a:gdLst>
              <a:gd name="connsiteX0" fmla="*/ 0 w 2066925"/>
              <a:gd name="connsiteY0" fmla="*/ 0 h 4763"/>
              <a:gd name="connsiteX1" fmla="*/ 2066925 w 2066925"/>
              <a:gd name="connsiteY1" fmla="*/ 4763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925" h="4763">
                <a:moveTo>
                  <a:pt x="0" y="0"/>
                </a:moveTo>
                <a:lnTo>
                  <a:pt x="2066925" y="4763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267200" y="1511300"/>
            <a:ext cx="2266950" cy="1016000"/>
          </a:xfrm>
          <a:custGeom>
            <a:avLst/>
            <a:gdLst>
              <a:gd name="connsiteX0" fmla="*/ 0 w 2266950"/>
              <a:gd name="connsiteY0" fmla="*/ 1016000 h 1016000"/>
              <a:gd name="connsiteX1" fmla="*/ 2266950 w 2266950"/>
              <a:gd name="connsiteY1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6950" h="1016000">
                <a:moveTo>
                  <a:pt x="0" y="1016000"/>
                </a:moveTo>
                <a:lnTo>
                  <a:pt x="2266950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956050" y="1504950"/>
            <a:ext cx="2755900" cy="698500"/>
          </a:xfrm>
          <a:custGeom>
            <a:avLst/>
            <a:gdLst>
              <a:gd name="connsiteX0" fmla="*/ 0 w 2755900"/>
              <a:gd name="connsiteY0" fmla="*/ 698500 h 698500"/>
              <a:gd name="connsiteX1" fmla="*/ 2571750 w 2755900"/>
              <a:gd name="connsiteY1" fmla="*/ 0 h 698500"/>
              <a:gd name="connsiteX2" fmla="*/ 2755900 w 2755900"/>
              <a:gd name="connsiteY2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698500">
                <a:moveTo>
                  <a:pt x="0" y="698500"/>
                </a:moveTo>
                <a:lnTo>
                  <a:pt x="2571750" y="0"/>
                </a:lnTo>
                <a:lnTo>
                  <a:pt x="2755900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35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15.7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Part of the posterior wall (fundus) 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right eye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 seen with an ophthalmoscope.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3956050" y="1504950"/>
            <a:ext cx="2755900" cy="698500"/>
          </a:xfrm>
          <a:custGeom>
            <a:avLst/>
            <a:gdLst>
              <a:gd name="connsiteX0" fmla="*/ 0 w 2755900"/>
              <a:gd name="connsiteY0" fmla="*/ 698500 h 698500"/>
              <a:gd name="connsiteX1" fmla="*/ 2571750 w 2755900"/>
              <a:gd name="connsiteY1" fmla="*/ 0 h 698500"/>
              <a:gd name="connsiteX2" fmla="*/ 2755900 w 2755900"/>
              <a:gd name="connsiteY2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698500">
                <a:moveTo>
                  <a:pt x="0" y="698500"/>
                </a:moveTo>
                <a:lnTo>
                  <a:pt x="2571750" y="0"/>
                </a:lnTo>
                <a:lnTo>
                  <a:pt x="27559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267200" y="1511300"/>
            <a:ext cx="2266950" cy="1016000"/>
          </a:xfrm>
          <a:custGeom>
            <a:avLst/>
            <a:gdLst>
              <a:gd name="connsiteX0" fmla="*/ 0 w 2266950"/>
              <a:gd name="connsiteY0" fmla="*/ 1016000 h 1016000"/>
              <a:gd name="connsiteX1" fmla="*/ 2266950 w 2266950"/>
              <a:gd name="connsiteY1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6950" h="1016000">
                <a:moveTo>
                  <a:pt x="0" y="1016000"/>
                </a:moveTo>
                <a:lnTo>
                  <a:pt x="22669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8350" y="3378200"/>
            <a:ext cx="2133600" cy="6350"/>
          </a:xfrm>
          <a:custGeom>
            <a:avLst/>
            <a:gdLst>
              <a:gd name="connsiteX0" fmla="*/ 0 w 2133600"/>
              <a:gd name="connsiteY0" fmla="*/ 6350 h 6350"/>
              <a:gd name="connsiteX1" fmla="*/ 2133600 w 213360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0" h="6350">
                <a:moveTo>
                  <a:pt x="0" y="6350"/>
                </a:moveTo>
                <a:lnTo>
                  <a:pt x="21336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19425" y="3490913"/>
            <a:ext cx="3705225" cy="590550"/>
          </a:xfrm>
          <a:custGeom>
            <a:avLst/>
            <a:gdLst>
              <a:gd name="connsiteX0" fmla="*/ 0 w 3705225"/>
              <a:gd name="connsiteY0" fmla="*/ 0 h 590550"/>
              <a:gd name="connsiteX1" fmla="*/ 3533775 w 3705225"/>
              <a:gd name="connsiteY1" fmla="*/ 590550 h 590550"/>
              <a:gd name="connsiteX2" fmla="*/ 3705225 w 370522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5225" h="590550">
                <a:moveTo>
                  <a:pt x="0" y="0"/>
                </a:moveTo>
                <a:lnTo>
                  <a:pt x="3533775" y="590550"/>
                </a:lnTo>
                <a:lnTo>
                  <a:pt x="3705225" y="5905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48200" y="4981575"/>
            <a:ext cx="2066925" cy="4763"/>
          </a:xfrm>
          <a:custGeom>
            <a:avLst/>
            <a:gdLst>
              <a:gd name="connsiteX0" fmla="*/ 0 w 2066925"/>
              <a:gd name="connsiteY0" fmla="*/ 0 h 4763"/>
              <a:gd name="connsiteX1" fmla="*/ 2066925 w 2066925"/>
              <a:gd name="connsiteY1" fmla="*/ 4763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925" h="4763">
                <a:moveTo>
                  <a:pt x="0" y="0"/>
                </a:moveTo>
                <a:lnTo>
                  <a:pt x="2066925" y="476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8135" y="1346200"/>
            <a:ext cx="12618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Central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artery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vein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emerging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from the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disc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5125" y="3221255"/>
            <a:ext cx="130035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disc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2744" y="3919233"/>
            <a:ext cx="966931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Macula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lutea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363" y="4815900"/>
            <a:ext cx="88998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Retina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9874" y="5202961"/>
            <a:ext cx="90281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Medial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8636" y="5202961"/>
            <a:ext cx="94128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</p:txBody>
      </p:sp>
    </p:spTree>
    <p:extLst>
      <p:ext uri="{BB962C8B-B14F-4D97-AF65-F5344CB8AC3E}">
        <p14:creationId xmlns:p14="http://schemas.microsoft.com/office/powerpoint/2010/main" val="1091759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15.5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Retinal detachment</a:t>
            </a:r>
            <a:r>
              <a:rPr lang="en-US" dirty="0" smtClean="0"/>
              <a:t>: condition where pigmented and neural layers separate (detach), allowing jellylike vitreous humor to seep between them</a:t>
            </a:r>
          </a:p>
          <a:p>
            <a:r>
              <a:rPr lang="en-US" dirty="0" smtClean="0"/>
              <a:t>Can lead to permanent blindness</a:t>
            </a:r>
          </a:p>
          <a:p>
            <a:r>
              <a:rPr lang="en-US" dirty="0" smtClean="0"/>
              <a:t>Usually happens when retina is torn during traumatic blow to head or sudden stopping of head during movement (example: bungee jumping)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2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15.5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 described by victims as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curtain being drawn across the eye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and/or </a:t>
            </a:r>
            <a:r>
              <a:rPr lang="en-US" altLang="ja-JP" dirty="0" err="1" smtClean="0"/>
              <a:t>sootlike</a:t>
            </a:r>
            <a:r>
              <a:rPr lang="en-US" altLang="ja-JP" dirty="0" smtClean="0"/>
              <a:t> spots or light flashes</a:t>
            </a:r>
          </a:p>
          <a:p>
            <a:r>
              <a:rPr lang="en-US" dirty="0" smtClean="0"/>
              <a:t>Treatment: reattachment of retina with laser surgery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72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Internal Structure of the Eye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9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Eyeball (cont.)</a:t>
            </a:r>
            <a:endParaRPr lang="en-US" dirty="0"/>
          </a:p>
        </p:txBody>
      </p:sp>
      <p:sp>
        <p:nvSpPr>
          <p:cNvPr id="65538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Internal chambers and fluids</a:t>
            </a:r>
          </a:p>
          <a:p>
            <a:pPr lvl="1"/>
            <a:r>
              <a:rPr lang="en-US" dirty="0" smtClean="0"/>
              <a:t>The lens and </a:t>
            </a:r>
            <a:r>
              <a:rPr lang="en-US" dirty="0" err="1" smtClean="0"/>
              <a:t>ciliary</a:t>
            </a:r>
            <a:r>
              <a:rPr lang="en-US" dirty="0" smtClean="0"/>
              <a:t> </a:t>
            </a:r>
            <a:r>
              <a:rPr lang="en-US" dirty="0" err="1" smtClean="0"/>
              <a:t>zonule</a:t>
            </a:r>
            <a:r>
              <a:rPr lang="en-US" dirty="0" smtClean="0"/>
              <a:t> separate eye into two segments</a:t>
            </a:r>
          </a:p>
          <a:p>
            <a:pPr marL="1260475" lvl="2" indent="-346075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Posterior segment</a:t>
            </a:r>
          </a:p>
          <a:p>
            <a:pPr marL="1260475" lvl="2" indent="-346075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Anterior segment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2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15.1 The Eye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sphere; only one-sixth of surface visible</a:t>
            </a:r>
          </a:p>
          <a:p>
            <a:r>
              <a:rPr lang="en-US" dirty="0" smtClean="0"/>
              <a:t>Most of eye enclosed and protected by fat cushion and bony orbit</a:t>
            </a:r>
          </a:p>
          <a:p>
            <a:r>
              <a:rPr lang="en-US" dirty="0" smtClean="0"/>
              <a:t>Consists of </a:t>
            </a:r>
            <a:r>
              <a:rPr lang="en-US" b="1" dirty="0" smtClean="0"/>
              <a:t>accessory</a:t>
            </a:r>
            <a:r>
              <a:rPr lang="en-US" dirty="0" smtClean="0"/>
              <a:t> </a:t>
            </a:r>
            <a:r>
              <a:rPr lang="en-US" b="1" dirty="0" smtClean="0"/>
              <a:t>structures</a:t>
            </a:r>
            <a:r>
              <a:rPr lang="en-US" dirty="0" smtClean="0"/>
              <a:t> and the </a:t>
            </a:r>
            <a:r>
              <a:rPr lang="en-US" b="1" dirty="0" smtClean="0"/>
              <a:t>eyeball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331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6656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Internal chambers and </a:t>
            </a:r>
            <a:r>
              <a:rPr lang="en-US" b="1" dirty="0" smtClean="0"/>
              <a:t>fluids (cont.)</a:t>
            </a:r>
            <a:endParaRPr lang="en-US" b="1" dirty="0"/>
          </a:p>
          <a:p>
            <a:pPr lvl="1"/>
            <a:r>
              <a:rPr lang="en-US" b="1" dirty="0" smtClean="0"/>
              <a:t>Posterior segment  </a:t>
            </a:r>
          </a:p>
          <a:p>
            <a:pPr lvl="2"/>
            <a:r>
              <a:rPr lang="en-US" dirty="0" smtClean="0"/>
              <a:t>Contains </a:t>
            </a:r>
            <a:r>
              <a:rPr lang="en-US" b="1" dirty="0" smtClean="0"/>
              <a:t>vitreous humor</a:t>
            </a:r>
            <a:r>
              <a:rPr lang="en-US" dirty="0" smtClean="0"/>
              <a:t>, a fluid that:</a:t>
            </a:r>
          </a:p>
          <a:p>
            <a:pPr lvl="3"/>
            <a:r>
              <a:rPr lang="en-US" dirty="0" smtClean="0"/>
              <a:t>Transmits light</a:t>
            </a:r>
          </a:p>
          <a:p>
            <a:pPr lvl="3"/>
            <a:r>
              <a:rPr lang="en-US" dirty="0" smtClean="0"/>
              <a:t>Supports posterior surface of lens </a:t>
            </a:r>
          </a:p>
          <a:p>
            <a:pPr lvl="3"/>
            <a:r>
              <a:rPr lang="en-US" dirty="0" smtClean="0"/>
              <a:t>Holds neural layer of retina firmly against pigmented layer</a:t>
            </a:r>
          </a:p>
          <a:p>
            <a:pPr lvl="3"/>
            <a:r>
              <a:rPr lang="en-US" dirty="0" smtClean="0"/>
              <a:t>Contributes to intraocular pressure</a:t>
            </a:r>
          </a:p>
          <a:p>
            <a:pPr lvl="2"/>
            <a:r>
              <a:rPr lang="en-US" dirty="0" smtClean="0"/>
              <a:t>Vitreous humor forms in embryo and lasts whole lifetime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71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Eyeball (cont.)</a:t>
            </a:r>
          </a:p>
        </p:txBody>
      </p:sp>
      <p:sp>
        <p:nvSpPr>
          <p:cNvPr id="67586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Internal chambers and fluids (cont.)</a:t>
            </a:r>
          </a:p>
          <a:p>
            <a:pPr lvl="1"/>
            <a:r>
              <a:rPr lang="en-US" b="1" dirty="0" smtClean="0"/>
              <a:t>Anterior segment </a:t>
            </a:r>
          </a:p>
          <a:p>
            <a:pPr lvl="2"/>
            <a:r>
              <a:rPr lang="en-US" dirty="0" smtClean="0"/>
              <a:t>Iris divides anterior segment into two chambers:</a:t>
            </a:r>
          </a:p>
          <a:p>
            <a:pPr lvl="3"/>
            <a:r>
              <a:rPr lang="en-US" dirty="0" smtClean="0"/>
              <a:t>Anterior chamber—between cornea and iris</a:t>
            </a:r>
          </a:p>
          <a:p>
            <a:pPr lvl="3"/>
            <a:r>
              <a:rPr lang="en-US" dirty="0" smtClean="0"/>
              <a:t>Posterior chamber—between iris and lens</a:t>
            </a:r>
          </a:p>
          <a:p>
            <a:pPr lvl="2"/>
            <a:r>
              <a:rPr lang="en-US" dirty="0" smtClean="0"/>
              <a:t>Entire segment contains </a:t>
            </a:r>
            <a:r>
              <a:rPr lang="en-US" b="1" dirty="0" smtClean="0"/>
              <a:t>aqueous humor</a:t>
            </a:r>
            <a:r>
              <a:rPr lang="en-US" dirty="0" smtClean="0"/>
              <a:t>, a plasma like fluid </a:t>
            </a:r>
            <a:r>
              <a:rPr lang="en-US" i="1" dirty="0" smtClean="0"/>
              <a:t>continuously formed </a:t>
            </a:r>
            <a:r>
              <a:rPr lang="en-US" dirty="0" smtClean="0"/>
              <a:t>(unlike vitreous humor) by capillaries of </a:t>
            </a:r>
            <a:r>
              <a:rPr lang="en-US" dirty="0" err="1" smtClean="0"/>
              <a:t>ciliary</a:t>
            </a:r>
            <a:r>
              <a:rPr lang="en-US" dirty="0" smtClean="0"/>
              <a:t> processes</a:t>
            </a:r>
          </a:p>
          <a:p>
            <a:pPr lvl="3"/>
            <a:r>
              <a:rPr lang="en-US" dirty="0" smtClean="0"/>
              <a:t>Drains via scleral venous sinus (canal of </a:t>
            </a:r>
            <a:r>
              <a:rPr lang="en-US" dirty="0" err="1" smtClean="0"/>
              <a:t>Schlemm</a:t>
            </a:r>
            <a:r>
              <a:rPr lang="en-US" dirty="0" smtClean="0"/>
              <a:t>) at sclera-cornea junction</a:t>
            </a:r>
          </a:p>
          <a:p>
            <a:pPr lvl="3"/>
            <a:r>
              <a:rPr lang="en-US" dirty="0" smtClean="0"/>
              <a:t>Supplies nutrients and oxygen mainly to lens and cornea but also to retina, and removes wastes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45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15.6</a:t>
            </a:r>
            <a:endParaRPr lang="en-US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Glaucoma</a:t>
            </a:r>
            <a:r>
              <a:rPr lang="en-US" dirty="0" smtClean="0"/>
              <a:t>: condition in which drainage of aqueous humor is blocked, causing fluid to back up and increase pressure within eye</a:t>
            </a:r>
          </a:p>
          <a:p>
            <a:r>
              <a:rPr lang="en-US" dirty="0" smtClean="0"/>
              <a:t>Pressures may increase to dangerous levels and compress retina and optic nerve, leading to blindness</a:t>
            </a:r>
          </a:p>
          <a:p>
            <a:r>
              <a:rPr lang="en-US" dirty="0" smtClean="0"/>
              <a:t>Symptoms: few early signs, but late signs include seeing halos around lights and blurred vision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762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15.6</a:t>
            </a:r>
            <a:endParaRPr lang="en-US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Detection: intraocular pressure determined by directing puff of air at cornea and measuring amount of corneal deformation</a:t>
            </a:r>
          </a:p>
          <a:p>
            <a:pPr lvl="1"/>
            <a:r>
              <a:rPr lang="en-US" dirty="0" smtClean="0"/>
              <a:t>Test should be done yearly after age 40</a:t>
            </a:r>
          </a:p>
          <a:p>
            <a:r>
              <a:rPr lang="en-US" dirty="0" smtClean="0"/>
              <a:t>Treatment: eye drops that increase rate of aqueous humor drainage or decrease its production; laser therapy or surgery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78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the Eyeball (cont.)</a:t>
            </a:r>
            <a:endParaRPr lang="en-US"/>
          </a:p>
        </p:txBody>
      </p:sp>
      <p:sp>
        <p:nvSpPr>
          <p:cNvPr id="72706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Lens</a:t>
            </a:r>
          </a:p>
          <a:p>
            <a:pPr lvl="1"/>
            <a:r>
              <a:rPr lang="en-US" dirty="0" smtClean="0"/>
              <a:t>Biconvex, transparent, flexible, and avascular</a:t>
            </a:r>
          </a:p>
          <a:p>
            <a:pPr lvl="1"/>
            <a:r>
              <a:rPr lang="en-US" dirty="0" smtClean="0"/>
              <a:t>Changes shape to precisely focus light on retina</a:t>
            </a:r>
          </a:p>
          <a:p>
            <a:pPr lvl="1"/>
            <a:r>
              <a:rPr lang="en-US" dirty="0" smtClean="0"/>
              <a:t>Two regions:</a:t>
            </a:r>
          </a:p>
          <a:p>
            <a:pPr marL="1260475" lvl="2" indent="-346075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 smtClean="0"/>
              <a:t>Lens epithelium</a:t>
            </a:r>
            <a:r>
              <a:rPr lang="en-US" dirty="0" smtClean="0"/>
              <a:t>: anterior region of cuboidal cells </a:t>
            </a:r>
            <a:br>
              <a:rPr lang="en-US" dirty="0" smtClean="0"/>
            </a:br>
            <a:r>
              <a:rPr lang="en-US" dirty="0" smtClean="0"/>
              <a:t> that differentiate into lens fiber cells</a:t>
            </a:r>
          </a:p>
          <a:p>
            <a:pPr marL="1260475" lvl="2" indent="-346075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Lens fibers</a:t>
            </a:r>
            <a:r>
              <a:rPr lang="en-US" dirty="0" smtClean="0"/>
              <a:t>: form bulk of lens and are filled with </a:t>
            </a:r>
            <a:br>
              <a:rPr lang="en-US" dirty="0" smtClean="0"/>
            </a:br>
            <a:r>
              <a:rPr lang="en-US" dirty="0" smtClean="0"/>
              <a:t> transparent protein </a:t>
            </a:r>
            <a:r>
              <a:rPr lang="en-US" b="1" dirty="0" err="1" smtClean="0"/>
              <a:t>crystallin</a:t>
            </a:r>
            <a:endParaRPr lang="en-US" b="1" dirty="0" smtClean="0"/>
          </a:p>
          <a:p>
            <a:pPr lvl="1"/>
            <a:r>
              <a:rPr lang="en-US" dirty="0" smtClean="0"/>
              <a:t>Lens fibers are continually added, so lens becomes more dense, convex, and less elastic with age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71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15.7</a:t>
            </a:r>
            <a:endParaRPr lang="en-US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Clouding of lens</a:t>
            </a:r>
          </a:p>
          <a:p>
            <a:pPr lvl="1"/>
            <a:r>
              <a:rPr lang="en-US" dirty="0" smtClean="0"/>
              <a:t>Consequence of aging, diabetes mellitus, heavy smoking, frequent exposure to intense sunlight</a:t>
            </a:r>
          </a:p>
          <a:p>
            <a:pPr lvl="1"/>
            <a:r>
              <a:rPr lang="en-US" dirty="0" smtClean="0"/>
              <a:t>Some congenital</a:t>
            </a:r>
          </a:p>
          <a:p>
            <a:pPr lvl="1"/>
            <a:r>
              <a:rPr lang="en-US" dirty="0" err="1" smtClean="0"/>
              <a:t>Crystallin</a:t>
            </a:r>
            <a:r>
              <a:rPr lang="en-US" dirty="0" smtClean="0"/>
              <a:t> proteins clump</a:t>
            </a:r>
          </a:p>
          <a:p>
            <a:pPr lvl="1"/>
            <a:r>
              <a:rPr lang="en-US" dirty="0" smtClean="0"/>
              <a:t>Vitamin C increases cataract formation</a:t>
            </a:r>
          </a:p>
          <a:p>
            <a:pPr lvl="1"/>
            <a:r>
              <a:rPr lang="en-US" dirty="0" smtClean="0"/>
              <a:t>Lens can be replaced surgically with artificial lens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73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935736"/>
            <a:ext cx="6638544" cy="49865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15.9 </a:t>
            </a:r>
            <a:r>
              <a:rPr lang="en-US" dirty="0">
                <a:latin typeface="Arial" pitchFamily="34" charset="0"/>
                <a:cs typeface="Arial" pitchFamily="34" charset="0"/>
              </a:rPr>
              <a:t>Photograph of a cataract.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73619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 and Optics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52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498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Overview: Light </a:t>
            </a:r>
            <a:r>
              <a:rPr lang="en-US" b="1" dirty="0" smtClean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000000"/>
                </a:solidFill>
              </a:rPr>
              <a:t>Optics</a:t>
            </a:r>
          </a:p>
          <a:p>
            <a:r>
              <a:rPr lang="en-US" b="1" dirty="0" smtClean="0"/>
              <a:t>Wavelength and color</a:t>
            </a:r>
          </a:p>
          <a:p>
            <a:pPr lvl="1"/>
            <a:r>
              <a:rPr lang="en-US" b="1" dirty="0" smtClean="0"/>
              <a:t>Electromagnetic radiation</a:t>
            </a:r>
            <a:r>
              <a:rPr lang="en-US" dirty="0" smtClean="0"/>
              <a:t>: all energy waves, from long radio waves to short X rays; visible light occupies a small portion in the middle of the spectrum</a:t>
            </a:r>
          </a:p>
          <a:p>
            <a:pPr lvl="2"/>
            <a:r>
              <a:rPr lang="en-US" dirty="0" smtClean="0"/>
              <a:t>Light has wavelengths between 400 and 700 nm </a:t>
            </a:r>
          </a:p>
          <a:p>
            <a:pPr lvl="1"/>
            <a:r>
              <a:rPr lang="en-US" dirty="0" smtClean="0"/>
              <a:t>Eyes respond only to visible light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15.2  Focusing and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7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Light and Optics</a:t>
            </a:r>
            <a:endParaRPr lang="en-US" dirty="0"/>
          </a:p>
        </p:txBody>
      </p:sp>
      <p:sp>
        <p:nvSpPr>
          <p:cNvPr id="2252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Wavelength and </a:t>
            </a:r>
            <a:r>
              <a:rPr lang="en-US" b="1" dirty="0" smtClean="0"/>
              <a:t>color (cont.)</a:t>
            </a:r>
            <a:endParaRPr lang="en-US" b="1" dirty="0"/>
          </a:p>
          <a:p>
            <a:pPr lvl="1"/>
            <a:r>
              <a:rPr lang="en-US" dirty="0" smtClean="0"/>
              <a:t>Light: packets of energy (</a:t>
            </a:r>
            <a:r>
              <a:rPr lang="en-US" b="1" dirty="0" smtClean="0"/>
              <a:t>photons</a:t>
            </a:r>
            <a:r>
              <a:rPr lang="en-US" dirty="0" smtClean="0"/>
              <a:t> or </a:t>
            </a:r>
            <a:r>
              <a:rPr lang="en-US" b="1" dirty="0" smtClean="0"/>
              <a:t>quanta</a:t>
            </a:r>
            <a:r>
              <a:rPr lang="en-US" dirty="0" smtClean="0"/>
              <a:t>) that travel in wavelike fashion at high speeds </a:t>
            </a:r>
          </a:p>
          <a:p>
            <a:pPr lvl="1"/>
            <a:r>
              <a:rPr lang="en-US" dirty="0" smtClean="0"/>
              <a:t>When visible light passes through spectrum, it is broken up into bands of colors (rainbow)</a:t>
            </a:r>
          </a:p>
          <a:p>
            <a:pPr lvl="2"/>
            <a:r>
              <a:rPr lang="en-US" dirty="0" smtClean="0"/>
              <a:t>Red wavelengths are longest and have lowest energy, and violet are shortest and have most energy</a:t>
            </a:r>
          </a:p>
          <a:p>
            <a:pPr lvl="1"/>
            <a:r>
              <a:rPr lang="en-US" dirty="0" smtClean="0"/>
              <a:t>Color that eye perceives is a reflection of that wavelength</a:t>
            </a:r>
          </a:p>
          <a:p>
            <a:pPr lvl="2"/>
            <a:r>
              <a:rPr lang="en-US" dirty="0" smtClean="0"/>
              <a:t>Grass is green because it absorbs all colors except green</a:t>
            </a:r>
          </a:p>
          <a:p>
            <a:pPr lvl="2"/>
            <a:r>
              <a:rPr lang="en-US" dirty="0" smtClean="0"/>
              <a:t>White reflects all colors, and black absorbs all colors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0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50" y="710471"/>
            <a:ext cx="7601712" cy="6096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39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15.1a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eye and accessory structures.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7" name="Freeform 6"/>
          <p:cNvSpPr/>
          <p:nvPr/>
        </p:nvSpPr>
        <p:spPr>
          <a:xfrm>
            <a:off x="1489075" y="1111250"/>
            <a:ext cx="3136900" cy="1050925"/>
          </a:xfrm>
          <a:custGeom>
            <a:avLst/>
            <a:gdLst>
              <a:gd name="connsiteX0" fmla="*/ 0 w 3136900"/>
              <a:gd name="connsiteY0" fmla="*/ 0 h 1050925"/>
              <a:gd name="connsiteX1" fmla="*/ 1079500 w 3136900"/>
              <a:gd name="connsiteY1" fmla="*/ 0 h 1050925"/>
              <a:gd name="connsiteX2" fmla="*/ 3136900 w 3136900"/>
              <a:gd name="connsiteY2" fmla="*/ 1050925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1050925">
                <a:moveTo>
                  <a:pt x="0" y="0"/>
                </a:moveTo>
                <a:lnTo>
                  <a:pt x="1079500" y="0"/>
                </a:lnTo>
                <a:lnTo>
                  <a:pt x="3136900" y="10509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60550" y="1644650"/>
            <a:ext cx="2898775" cy="860425"/>
          </a:xfrm>
          <a:custGeom>
            <a:avLst/>
            <a:gdLst>
              <a:gd name="connsiteX0" fmla="*/ 0 w 2898775"/>
              <a:gd name="connsiteY0" fmla="*/ 0 h 860425"/>
              <a:gd name="connsiteX1" fmla="*/ 701675 w 2898775"/>
              <a:gd name="connsiteY1" fmla="*/ 0 h 860425"/>
              <a:gd name="connsiteX2" fmla="*/ 2898775 w 2898775"/>
              <a:gd name="connsiteY2" fmla="*/ 860425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8775" h="860425">
                <a:moveTo>
                  <a:pt x="0" y="0"/>
                </a:moveTo>
                <a:lnTo>
                  <a:pt x="701675" y="0"/>
                </a:lnTo>
                <a:lnTo>
                  <a:pt x="2898775" y="8604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76425" y="2139950"/>
            <a:ext cx="2797175" cy="755650"/>
          </a:xfrm>
          <a:custGeom>
            <a:avLst/>
            <a:gdLst>
              <a:gd name="connsiteX0" fmla="*/ 0 w 2797175"/>
              <a:gd name="connsiteY0" fmla="*/ 0 h 755650"/>
              <a:gd name="connsiteX1" fmla="*/ 682625 w 2797175"/>
              <a:gd name="connsiteY1" fmla="*/ 0 h 755650"/>
              <a:gd name="connsiteX2" fmla="*/ 2797175 w 2797175"/>
              <a:gd name="connsiteY2" fmla="*/ 7556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7175" h="755650">
                <a:moveTo>
                  <a:pt x="0" y="0"/>
                </a:moveTo>
                <a:lnTo>
                  <a:pt x="682625" y="0"/>
                </a:lnTo>
                <a:lnTo>
                  <a:pt x="2797175" y="7556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81175" y="3292475"/>
            <a:ext cx="2057400" cy="209550"/>
          </a:xfrm>
          <a:custGeom>
            <a:avLst/>
            <a:gdLst>
              <a:gd name="connsiteX0" fmla="*/ 0 w 2057400"/>
              <a:gd name="connsiteY0" fmla="*/ 0 h 209550"/>
              <a:gd name="connsiteX1" fmla="*/ 784225 w 2057400"/>
              <a:gd name="connsiteY1" fmla="*/ 0 h 209550"/>
              <a:gd name="connsiteX2" fmla="*/ 2057400 w 2057400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209550">
                <a:moveTo>
                  <a:pt x="0" y="0"/>
                </a:moveTo>
                <a:lnTo>
                  <a:pt x="784225" y="0"/>
                </a:lnTo>
                <a:lnTo>
                  <a:pt x="2057400" y="2095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848100" y="2946400"/>
            <a:ext cx="158750" cy="1028700"/>
          </a:xfrm>
          <a:custGeom>
            <a:avLst/>
            <a:gdLst>
              <a:gd name="connsiteX0" fmla="*/ 158750 w 158750"/>
              <a:gd name="connsiteY0" fmla="*/ 0 h 1028700"/>
              <a:gd name="connsiteX1" fmla="*/ 0 w 158750"/>
              <a:gd name="connsiteY1" fmla="*/ 0 h 1028700"/>
              <a:gd name="connsiteX2" fmla="*/ 0 w 158750"/>
              <a:gd name="connsiteY2" fmla="*/ 1028700 h 1028700"/>
              <a:gd name="connsiteX3" fmla="*/ 149225 w 158750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50" h="1028700">
                <a:moveTo>
                  <a:pt x="158750" y="0"/>
                </a:moveTo>
                <a:lnTo>
                  <a:pt x="0" y="0"/>
                </a:lnTo>
                <a:lnTo>
                  <a:pt x="0" y="1028700"/>
                </a:lnTo>
                <a:lnTo>
                  <a:pt x="149225" y="10287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33525" y="3622675"/>
            <a:ext cx="2047875" cy="387350"/>
          </a:xfrm>
          <a:custGeom>
            <a:avLst/>
            <a:gdLst>
              <a:gd name="connsiteX0" fmla="*/ 0 w 2047875"/>
              <a:gd name="connsiteY0" fmla="*/ 387350 h 387350"/>
              <a:gd name="connsiteX1" fmla="*/ 1562100 w 2047875"/>
              <a:gd name="connsiteY1" fmla="*/ 387350 h 387350"/>
              <a:gd name="connsiteX2" fmla="*/ 2047875 w 2047875"/>
              <a:gd name="connsiteY2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875" h="387350">
                <a:moveTo>
                  <a:pt x="0" y="387350"/>
                </a:moveTo>
                <a:lnTo>
                  <a:pt x="1562100" y="387350"/>
                </a:lnTo>
                <a:lnTo>
                  <a:pt x="20478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185863" y="3643313"/>
            <a:ext cx="3667125" cy="1333500"/>
          </a:xfrm>
          <a:custGeom>
            <a:avLst/>
            <a:gdLst>
              <a:gd name="connsiteX0" fmla="*/ 0 w 3667125"/>
              <a:gd name="connsiteY0" fmla="*/ 1333500 h 1333500"/>
              <a:gd name="connsiteX1" fmla="*/ 1909762 w 3667125"/>
              <a:gd name="connsiteY1" fmla="*/ 1333500 h 1333500"/>
              <a:gd name="connsiteX2" fmla="*/ 3667125 w 3667125"/>
              <a:gd name="connsiteY2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125" h="1333500">
                <a:moveTo>
                  <a:pt x="0" y="1333500"/>
                </a:moveTo>
                <a:lnTo>
                  <a:pt x="1909762" y="1333500"/>
                </a:lnTo>
                <a:lnTo>
                  <a:pt x="36671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476375" y="4210050"/>
            <a:ext cx="3000375" cy="1271588"/>
          </a:xfrm>
          <a:custGeom>
            <a:avLst/>
            <a:gdLst>
              <a:gd name="connsiteX0" fmla="*/ 0 w 3000375"/>
              <a:gd name="connsiteY0" fmla="*/ 1271588 h 1271588"/>
              <a:gd name="connsiteX1" fmla="*/ 1647825 w 3000375"/>
              <a:gd name="connsiteY1" fmla="*/ 1271588 h 1271588"/>
              <a:gd name="connsiteX2" fmla="*/ 3000375 w 3000375"/>
              <a:gd name="connsiteY2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375" h="1271588">
                <a:moveTo>
                  <a:pt x="0" y="1271588"/>
                </a:moveTo>
                <a:lnTo>
                  <a:pt x="1647825" y="1271588"/>
                </a:lnTo>
                <a:lnTo>
                  <a:pt x="30003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014788" y="3419475"/>
            <a:ext cx="1262062" cy="1919288"/>
          </a:xfrm>
          <a:custGeom>
            <a:avLst/>
            <a:gdLst>
              <a:gd name="connsiteX0" fmla="*/ 0 w 1262062"/>
              <a:gd name="connsiteY0" fmla="*/ 1919288 h 1919288"/>
              <a:gd name="connsiteX1" fmla="*/ 0 w 1262062"/>
              <a:gd name="connsiteY1" fmla="*/ 1571625 h 1919288"/>
              <a:gd name="connsiteX2" fmla="*/ 1262062 w 1262062"/>
              <a:gd name="connsiteY2" fmla="*/ 0 h 19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062" h="1919288">
                <a:moveTo>
                  <a:pt x="0" y="1919288"/>
                </a:moveTo>
                <a:lnTo>
                  <a:pt x="0" y="1571625"/>
                </a:lnTo>
                <a:lnTo>
                  <a:pt x="1262062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29200" y="3833813"/>
            <a:ext cx="1304925" cy="1500187"/>
          </a:xfrm>
          <a:custGeom>
            <a:avLst/>
            <a:gdLst>
              <a:gd name="connsiteX0" fmla="*/ 4763 w 1304925"/>
              <a:gd name="connsiteY0" fmla="*/ 1500187 h 1500187"/>
              <a:gd name="connsiteX1" fmla="*/ 0 w 1304925"/>
              <a:gd name="connsiteY1" fmla="*/ 1157287 h 1500187"/>
              <a:gd name="connsiteX2" fmla="*/ 1304925 w 1304925"/>
              <a:gd name="connsiteY2" fmla="*/ 0 h 15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1500187">
                <a:moveTo>
                  <a:pt x="4763" y="1500187"/>
                </a:moveTo>
                <a:cubicBezTo>
                  <a:pt x="3175" y="1385887"/>
                  <a:pt x="1588" y="1271587"/>
                  <a:pt x="0" y="1157287"/>
                </a:cubicBezTo>
                <a:lnTo>
                  <a:pt x="13049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343650" y="3690938"/>
            <a:ext cx="876300" cy="1662112"/>
          </a:xfrm>
          <a:custGeom>
            <a:avLst/>
            <a:gdLst>
              <a:gd name="connsiteX0" fmla="*/ 0 w 876300"/>
              <a:gd name="connsiteY0" fmla="*/ 1662112 h 1662112"/>
              <a:gd name="connsiteX1" fmla="*/ 0 w 876300"/>
              <a:gd name="connsiteY1" fmla="*/ 1304925 h 1662112"/>
              <a:gd name="connsiteX2" fmla="*/ 876300 w 876300"/>
              <a:gd name="connsiteY2" fmla="*/ 0 h 166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1662112">
                <a:moveTo>
                  <a:pt x="0" y="1662112"/>
                </a:moveTo>
                <a:lnTo>
                  <a:pt x="0" y="1304925"/>
                </a:lnTo>
                <a:lnTo>
                  <a:pt x="8763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381875" y="3681413"/>
            <a:ext cx="0" cy="1657350"/>
          </a:xfrm>
          <a:custGeom>
            <a:avLst/>
            <a:gdLst>
              <a:gd name="connsiteX0" fmla="*/ 0 w 0"/>
              <a:gd name="connsiteY0" fmla="*/ 1657350 h 1657350"/>
              <a:gd name="connsiteX1" fmla="*/ 0 w 0"/>
              <a:gd name="connsiteY1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57350">
                <a:moveTo>
                  <a:pt x="0" y="165735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709738" y="614363"/>
            <a:ext cx="885825" cy="0"/>
          </a:xfrm>
          <a:custGeom>
            <a:avLst/>
            <a:gdLst>
              <a:gd name="connsiteX0" fmla="*/ 0 w 885825"/>
              <a:gd name="connsiteY0" fmla="*/ 0 h 0"/>
              <a:gd name="connsiteX1" fmla="*/ 885825 w 885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825">
                <a:moveTo>
                  <a:pt x="0" y="0"/>
                </a:moveTo>
                <a:lnTo>
                  <a:pt x="8858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533" y="42603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Eyebrow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5326" y="93879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Eyelid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543" y="1465848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Eyelashes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8831" y="1971987"/>
            <a:ext cx="1383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Site where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conjunctiva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merges with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cornea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454" y="3140781"/>
            <a:ext cx="1107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Palpebral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fissure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9707" y="3854870"/>
            <a:ext cx="1451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commissure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3994" y="4899819"/>
            <a:ext cx="494046" cy="235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Iris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938" y="5419558"/>
            <a:ext cx="788999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Eyelid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12861" y="5417137"/>
            <a:ext cx="68640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Pupil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7004" y="6249943"/>
            <a:ext cx="3864841" cy="242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Surface anatomy of the right eye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79131" y="5316601"/>
            <a:ext cx="13933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Sclera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(covered by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conjunctiva)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73885" y="5319240"/>
            <a:ext cx="10294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Lacrimal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caruncle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41432" y="5321621"/>
            <a:ext cx="13933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commissure</a:t>
            </a:r>
          </a:p>
        </p:txBody>
      </p:sp>
    </p:spTree>
    <p:extLst>
      <p:ext uri="{BB962C8B-B14F-4D97-AF65-F5344CB8AC3E}">
        <p14:creationId xmlns:p14="http://schemas.microsoft.com/office/powerpoint/2010/main" val="42781126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Light and </a:t>
            </a:r>
            <a:r>
              <a:rPr lang="en-US" dirty="0" smtClean="0"/>
              <a:t>Optics (cont.)</a:t>
            </a:r>
            <a:endParaRPr lang="en-US" dirty="0"/>
          </a:p>
        </p:txBody>
      </p:sp>
      <p:sp>
        <p:nvSpPr>
          <p:cNvPr id="24578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Refraction and lenses</a:t>
            </a:r>
          </a:p>
          <a:p>
            <a:pPr lvl="1"/>
            <a:r>
              <a:rPr lang="en-US" dirty="0" smtClean="0"/>
              <a:t>Refraction: bending of light rays </a:t>
            </a:r>
          </a:p>
          <a:p>
            <a:pPr lvl="2"/>
            <a:r>
              <a:rPr lang="en-US" dirty="0" smtClean="0"/>
              <a:t>Due to change in speed of light when it passes from one transparent medium to another and path of light is at an oblique angle</a:t>
            </a:r>
          </a:p>
          <a:p>
            <a:pPr lvl="3"/>
            <a:r>
              <a:rPr lang="en-US" dirty="0" smtClean="0"/>
              <a:t>Example: from liquid to air</a:t>
            </a:r>
          </a:p>
          <a:p>
            <a:pPr lvl="2"/>
            <a:r>
              <a:rPr lang="en-US" dirty="0" smtClean="0"/>
              <a:t>Lenses of eyes can also refract light because they are curved on both sides</a:t>
            </a:r>
          </a:p>
          <a:p>
            <a:pPr lvl="3"/>
            <a:r>
              <a:rPr lang="en-US" i="1" dirty="0" smtClean="0"/>
              <a:t>Convex</a:t>
            </a:r>
            <a:r>
              <a:rPr lang="en-US" dirty="0" smtClean="0"/>
              <a:t>: thicker in center than at edges</a:t>
            </a:r>
          </a:p>
          <a:p>
            <a:pPr lvl="3"/>
            <a:r>
              <a:rPr lang="en-US" i="1" dirty="0" smtClean="0"/>
              <a:t>Concave</a:t>
            </a:r>
            <a:r>
              <a:rPr lang="en-US" dirty="0" smtClean="0"/>
              <a:t>: thicker at edges than in center</a:t>
            </a:r>
          </a:p>
          <a:p>
            <a:pPr lvl="3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022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621792"/>
            <a:ext cx="5596128" cy="5614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691896"/>
            <a:ext cx="5596128" cy="54742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87217" y="3993343"/>
            <a:ext cx="3724458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15.11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Refraction.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942911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Light and Optics (cont.)</a:t>
            </a:r>
          </a:p>
        </p:txBody>
      </p:sp>
      <p:sp>
        <p:nvSpPr>
          <p:cNvPr id="2662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Refraction and </a:t>
            </a:r>
            <a:r>
              <a:rPr lang="en-US" b="1" dirty="0" smtClean="0"/>
              <a:t>lenses (cont.)</a:t>
            </a:r>
            <a:endParaRPr lang="en-US" b="1" dirty="0"/>
          </a:p>
          <a:p>
            <a:pPr lvl="1"/>
            <a:r>
              <a:rPr lang="en-US" dirty="0" smtClean="0"/>
              <a:t>Convex lenses bend light passing through it, so that rays converge at </a:t>
            </a:r>
            <a:r>
              <a:rPr lang="en-US" b="1" dirty="0" smtClean="0"/>
              <a:t>focal point</a:t>
            </a:r>
          </a:p>
          <a:p>
            <a:pPr lvl="2"/>
            <a:r>
              <a:rPr lang="en-US" dirty="0" smtClean="0"/>
              <a:t>Image formed at focal point is upside-down and reversed from left to right</a:t>
            </a:r>
          </a:p>
          <a:p>
            <a:pPr lvl="1"/>
            <a:r>
              <a:rPr lang="en-US" dirty="0" smtClean="0"/>
              <a:t>Concave lenses disperse light, preventing light from being focused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711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17448"/>
            <a:ext cx="8546592" cy="502310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72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15.13c </a:t>
            </a:r>
            <a:r>
              <a:rPr lang="en-US" sz="2800" dirty="0"/>
              <a:t>Focusing for distant and close vision.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586" y="1009859"/>
            <a:ext cx="7324762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7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The lens bulges for close vision.</a:t>
            </a:r>
          </a:p>
          <a:p>
            <a:pPr eaLnBrk="1" fontAlgn="auto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8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Parasympathetic input contracts the ciliary muscle. </a:t>
            </a:r>
            <a:r>
              <a:rPr lang="en-US" sz="2090" b="1" spc="1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This</a:t>
            </a:r>
          </a:p>
          <a:p>
            <a:pPr eaLnBrk="1" fontAlgn="auto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8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loosens the ciliary zonule and allows the lens to bulge.</a:t>
            </a:r>
            <a:endParaRPr lang="en-US" sz="208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573" y="2210572"/>
            <a:ext cx="3416320" cy="411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7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Contracted ciliary muscle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373" y="2623899"/>
            <a:ext cx="3191899" cy="411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7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Loosened ciliary zonule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862" y="3056376"/>
            <a:ext cx="1776448" cy="411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7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Bulging lens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6626" y="4973923"/>
            <a:ext cx="2382383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7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Divergent rays</a:t>
            </a:r>
          </a:p>
          <a:p>
            <a:pPr eaLnBrk="1" fontAlgn="auto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7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from </a:t>
            </a:r>
            <a:r>
              <a:rPr lang="en-US" sz="2074" b="1" spc="-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close object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6174" y="4984482"/>
            <a:ext cx="952505" cy="411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7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Image</a:t>
            </a:r>
            <a:endParaRPr lang="en-US" sz="207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210050" y="2444750"/>
            <a:ext cx="552450" cy="730250"/>
          </a:xfrm>
          <a:custGeom>
            <a:avLst/>
            <a:gdLst>
              <a:gd name="connsiteX0" fmla="*/ 0 w 552450"/>
              <a:gd name="connsiteY0" fmla="*/ 0 h 730250"/>
              <a:gd name="connsiteX1" fmla="*/ 158750 w 552450"/>
              <a:gd name="connsiteY1" fmla="*/ 0 h 730250"/>
              <a:gd name="connsiteX2" fmla="*/ 552450 w 552450"/>
              <a:gd name="connsiteY2" fmla="*/ 73025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730250">
                <a:moveTo>
                  <a:pt x="0" y="0"/>
                </a:moveTo>
                <a:lnTo>
                  <a:pt x="158750" y="0"/>
                </a:lnTo>
                <a:lnTo>
                  <a:pt x="552450" y="7302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994150" y="2857500"/>
            <a:ext cx="717550" cy="520700"/>
          </a:xfrm>
          <a:custGeom>
            <a:avLst/>
            <a:gdLst>
              <a:gd name="connsiteX0" fmla="*/ 0 w 717550"/>
              <a:gd name="connsiteY0" fmla="*/ 0 h 520700"/>
              <a:gd name="connsiteX1" fmla="*/ 260350 w 717550"/>
              <a:gd name="connsiteY1" fmla="*/ 0 h 520700"/>
              <a:gd name="connsiteX2" fmla="*/ 717550 w 717550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550" h="520700">
                <a:moveTo>
                  <a:pt x="0" y="0"/>
                </a:moveTo>
                <a:lnTo>
                  <a:pt x="260350" y="0"/>
                </a:lnTo>
                <a:lnTo>
                  <a:pt x="717550" y="5207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97150" y="3282950"/>
            <a:ext cx="2114550" cy="298450"/>
          </a:xfrm>
          <a:custGeom>
            <a:avLst/>
            <a:gdLst>
              <a:gd name="connsiteX0" fmla="*/ 0 w 2114550"/>
              <a:gd name="connsiteY0" fmla="*/ 0 h 298450"/>
              <a:gd name="connsiteX1" fmla="*/ 1250950 w 2114550"/>
              <a:gd name="connsiteY1" fmla="*/ 0 h 298450"/>
              <a:gd name="connsiteX2" fmla="*/ 2114550 w 2114550"/>
              <a:gd name="connsiteY2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4550" h="298450">
                <a:moveTo>
                  <a:pt x="0" y="0"/>
                </a:moveTo>
                <a:lnTo>
                  <a:pt x="1250950" y="0"/>
                </a:lnTo>
                <a:lnTo>
                  <a:pt x="2114550" y="2984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870200" y="4476750"/>
            <a:ext cx="946150" cy="711200"/>
          </a:xfrm>
          <a:custGeom>
            <a:avLst/>
            <a:gdLst>
              <a:gd name="connsiteX0" fmla="*/ 0 w 946150"/>
              <a:gd name="connsiteY0" fmla="*/ 711200 h 711200"/>
              <a:gd name="connsiteX1" fmla="*/ 234950 w 946150"/>
              <a:gd name="connsiteY1" fmla="*/ 711200 h 711200"/>
              <a:gd name="connsiteX2" fmla="*/ 946150 w 94615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150" h="711200">
                <a:moveTo>
                  <a:pt x="0" y="711200"/>
                </a:moveTo>
                <a:lnTo>
                  <a:pt x="234950" y="711200"/>
                </a:lnTo>
                <a:lnTo>
                  <a:pt x="9461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902450" y="4248150"/>
            <a:ext cx="450850" cy="946150"/>
          </a:xfrm>
          <a:custGeom>
            <a:avLst/>
            <a:gdLst>
              <a:gd name="connsiteX0" fmla="*/ 0 w 450850"/>
              <a:gd name="connsiteY0" fmla="*/ 0 h 946150"/>
              <a:gd name="connsiteX1" fmla="*/ 190500 w 450850"/>
              <a:gd name="connsiteY1" fmla="*/ 946150 h 946150"/>
              <a:gd name="connsiteX2" fmla="*/ 450850 w 450850"/>
              <a:gd name="connsiteY2" fmla="*/ 94615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850" h="946150">
                <a:moveTo>
                  <a:pt x="0" y="0"/>
                </a:moveTo>
                <a:lnTo>
                  <a:pt x="190500" y="946150"/>
                </a:lnTo>
                <a:lnTo>
                  <a:pt x="450850" y="9461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3832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15.8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 smtClean="0"/>
              <a:t>Problems associated with refraction related to eyeball shape:</a:t>
            </a:r>
          </a:p>
          <a:p>
            <a:pPr lvl="1">
              <a:spcBef>
                <a:spcPts val="400"/>
              </a:spcBef>
            </a:pPr>
            <a:r>
              <a:rPr lang="en-US" b="1" dirty="0" smtClean="0"/>
              <a:t>Myopia</a:t>
            </a:r>
            <a:r>
              <a:rPr lang="en-US" dirty="0" smtClean="0"/>
              <a:t> (nearsightedness)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Eyeball is too long, so focal point is in front of retina  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Corrected with a concave lens</a:t>
            </a:r>
          </a:p>
          <a:p>
            <a:pPr lvl="1">
              <a:spcBef>
                <a:spcPts val="400"/>
              </a:spcBef>
            </a:pPr>
            <a:r>
              <a:rPr lang="en-US" b="1" dirty="0" smtClean="0"/>
              <a:t>Hyperopia</a:t>
            </a:r>
            <a:r>
              <a:rPr lang="en-US" dirty="0" smtClean="0"/>
              <a:t> (farsightedness)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Eyeball is too short, so focal point is behind retina 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Corrected with a convex lens</a:t>
            </a:r>
          </a:p>
          <a:p>
            <a:pPr lvl="1">
              <a:spcBef>
                <a:spcPts val="400"/>
              </a:spcBef>
            </a:pPr>
            <a:r>
              <a:rPr lang="en-US" b="1" dirty="0" smtClean="0"/>
              <a:t>Astigmatism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Unequal curvatures in different parts of cornea or lens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Corrected with cylindrically ground lenses or laser procedures</a:t>
            </a:r>
          </a:p>
          <a:p>
            <a:pPr>
              <a:spcBef>
                <a:spcPts val="40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10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207264"/>
            <a:ext cx="5340096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9800" y="3648075"/>
            <a:ext cx="2951956" cy="22263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15.14-1 </a:t>
            </a:r>
            <a:r>
              <a:rPr lang="en-US" sz="2800" dirty="0"/>
              <a:t>Problems of refraction.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477000" y="758825"/>
            <a:ext cx="66675" cy="0"/>
          </a:xfrm>
          <a:custGeom>
            <a:avLst/>
            <a:gdLst>
              <a:gd name="connsiteX0" fmla="*/ 0 w 66675"/>
              <a:gd name="connsiteY0" fmla="*/ 0 h 0"/>
              <a:gd name="connsiteX1" fmla="*/ 66675 w 666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491038" y="3648075"/>
            <a:ext cx="200025" cy="92869"/>
          </a:xfrm>
          <a:custGeom>
            <a:avLst/>
            <a:gdLst>
              <a:gd name="connsiteX0" fmla="*/ 0 w 200025"/>
              <a:gd name="connsiteY0" fmla="*/ 92869 h 92869"/>
              <a:gd name="connsiteX1" fmla="*/ 0 w 200025"/>
              <a:gd name="connsiteY1" fmla="*/ 0 h 92869"/>
              <a:gd name="connsiteX2" fmla="*/ 200025 w 200025"/>
              <a:gd name="connsiteY2" fmla="*/ 0 h 92869"/>
              <a:gd name="connsiteX3" fmla="*/ 200025 w 200025"/>
              <a:gd name="connsiteY3" fmla="*/ 73819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92869">
                <a:moveTo>
                  <a:pt x="0" y="92869"/>
                </a:moveTo>
                <a:lnTo>
                  <a:pt x="0" y="0"/>
                </a:lnTo>
                <a:lnTo>
                  <a:pt x="200025" y="0"/>
                </a:lnTo>
                <a:lnTo>
                  <a:pt x="200025" y="7381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02956" y="3569494"/>
            <a:ext cx="280988" cy="83344"/>
          </a:xfrm>
          <a:custGeom>
            <a:avLst/>
            <a:gdLst>
              <a:gd name="connsiteX0" fmla="*/ 0 w 280988"/>
              <a:gd name="connsiteY0" fmla="*/ 83344 h 83344"/>
              <a:gd name="connsiteX1" fmla="*/ 0 w 280988"/>
              <a:gd name="connsiteY1" fmla="*/ 0 h 83344"/>
              <a:gd name="connsiteX2" fmla="*/ 280988 w 280988"/>
              <a:gd name="connsiteY2" fmla="*/ 0 h 8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988" h="83344">
                <a:moveTo>
                  <a:pt x="0" y="83344"/>
                </a:moveTo>
                <a:lnTo>
                  <a:pt x="0" y="0"/>
                </a:lnTo>
                <a:lnTo>
                  <a:pt x="28098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74925" y="5159375"/>
            <a:ext cx="301625" cy="365125"/>
          </a:xfrm>
          <a:custGeom>
            <a:avLst/>
            <a:gdLst>
              <a:gd name="connsiteX0" fmla="*/ 0 w 301625"/>
              <a:gd name="connsiteY0" fmla="*/ 0 h 365125"/>
              <a:gd name="connsiteX1" fmla="*/ 0 w 301625"/>
              <a:gd name="connsiteY1" fmla="*/ 171450 h 365125"/>
              <a:gd name="connsiteX2" fmla="*/ 301625 w 301625"/>
              <a:gd name="connsiteY2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625" h="365125">
                <a:moveTo>
                  <a:pt x="0" y="0"/>
                </a:moveTo>
                <a:lnTo>
                  <a:pt x="0" y="171450"/>
                </a:lnTo>
                <a:lnTo>
                  <a:pt x="301625" y="3651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1851" y="223929"/>
            <a:ext cx="2132187" cy="278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9" dirty="0" err="1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Emmetropic</a:t>
            </a:r>
            <a:r>
              <a:rPr lang="en-US" sz="1209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sz="1209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eye</a:t>
            </a:r>
            <a:r>
              <a:rPr lang="en-US" sz="10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sz="99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(normal</a:t>
            </a: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2058" y="524934"/>
            <a:ext cx="1656223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Focal point is on retina.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6447" y="623337"/>
            <a:ext cx="521297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Focal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plane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1011" y="2700525"/>
            <a:ext cx="3056799" cy="278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9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Myopic eye</a:t>
            </a:r>
            <a:r>
              <a:rPr lang="en-US" sz="10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sz="10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(nearsighted: eyeball too long)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8276" y="2997012"/>
            <a:ext cx="1498167" cy="525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0" spc="1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Uncorrected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Focal point is in </a:t>
            </a:r>
            <a:r>
              <a:rPr lang="en-US" sz="980" b="1" spc="1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front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spc="1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lang="en-US" sz="980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retina.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2514" y="3447222"/>
            <a:ext cx="691215" cy="38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Eyeball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too long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4925" y="4642226"/>
            <a:ext cx="17976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spc="1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Corrected</a:t>
            </a:r>
          </a:p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spc="1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Concave lens moves focal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5" b="1" spc="1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point further back.</a:t>
            </a:r>
            <a:endParaRPr lang="en-US" sz="985" b="1" spc="1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699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12" y="207264"/>
            <a:ext cx="5370576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6809" y="3693770"/>
            <a:ext cx="2917391" cy="191206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15.14-2 </a:t>
            </a:r>
            <a:r>
              <a:rPr lang="en-US" sz="2800" dirty="0"/>
              <a:t>Problems of refraction.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7351" y="221449"/>
            <a:ext cx="2132187" cy="278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9" dirty="0" err="1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Emmetropic</a:t>
            </a:r>
            <a:r>
              <a:rPr lang="en-US" sz="1209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sz="1209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eye</a:t>
            </a:r>
            <a:r>
              <a:rPr lang="en-US" sz="10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sz="99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(normal</a:t>
            </a: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1898" y="527209"/>
            <a:ext cx="1656223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Focal point is on retina.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9513" y="625622"/>
            <a:ext cx="521297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Focal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plane</a:t>
            </a:r>
          </a:p>
        </p:txBody>
      </p:sp>
      <p:sp>
        <p:nvSpPr>
          <p:cNvPr id="2" name="Freeform 1"/>
          <p:cNvSpPr/>
          <p:nvPr/>
        </p:nvSpPr>
        <p:spPr>
          <a:xfrm>
            <a:off x="4605338" y="759619"/>
            <a:ext cx="64293" cy="0"/>
          </a:xfrm>
          <a:custGeom>
            <a:avLst/>
            <a:gdLst>
              <a:gd name="connsiteX0" fmla="*/ 0 w 64293"/>
              <a:gd name="connsiteY0" fmla="*/ 0 h 0"/>
              <a:gd name="connsiteX1" fmla="*/ 64293 w 6429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">
                <a:moveTo>
                  <a:pt x="0" y="0"/>
                </a:moveTo>
                <a:lnTo>
                  <a:pt x="6429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41231" y="3648075"/>
            <a:ext cx="176213" cy="76200"/>
          </a:xfrm>
          <a:custGeom>
            <a:avLst/>
            <a:gdLst>
              <a:gd name="connsiteX0" fmla="*/ 0 w 176213"/>
              <a:gd name="connsiteY0" fmla="*/ 76200 h 76200"/>
              <a:gd name="connsiteX1" fmla="*/ 0 w 176213"/>
              <a:gd name="connsiteY1" fmla="*/ 0 h 76200"/>
              <a:gd name="connsiteX2" fmla="*/ 176213 w 176213"/>
              <a:gd name="connsiteY2" fmla="*/ 0 h 76200"/>
              <a:gd name="connsiteX3" fmla="*/ 176213 w 176213"/>
              <a:gd name="connsiteY3" fmla="*/ 71438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13" h="76200">
                <a:moveTo>
                  <a:pt x="0" y="76200"/>
                </a:moveTo>
                <a:lnTo>
                  <a:pt x="0" y="0"/>
                </a:lnTo>
                <a:lnTo>
                  <a:pt x="176213" y="0"/>
                </a:lnTo>
                <a:lnTo>
                  <a:pt x="176213" y="7143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29338" y="3569494"/>
            <a:ext cx="335756" cy="80962"/>
          </a:xfrm>
          <a:custGeom>
            <a:avLst/>
            <a:gdLst>
              <a:gd name="connsiteX0" fmla="*/ 0 w 335756"/>
              <a:gd name="connsiteY0" fmla="*/ 80962 h 80962"/>
              <a:gd name="connsiteX1" fmla="*/ 0 w 335756"/>
              <a:gd name="connsiteY1" fmla="*/ 0 h 80962"/>
              <a:gd name="connsiteX2" fmla="*/ 335756 w 335756"/>
              <a:gd name="connsiteY2" fmla="*/ 0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56" h="80962">
                <a:moveTo>
                  <a:pt x="0" y="80962"/>
                </a:moveTo>
                <a:lnTo>
                  <a:pt x="0" y="0"/>
                </a:lnTo>
                <a:lnTo>
                  <a:pt x="335756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171950" y="5162550"/>
            <a:ext cx="422275" cy="361950"/>
          </a:xfrm>
          <a:custGeom>
            <a:avLst/>
            <a:gdLst>
              <a:gd name="connsiteX0" fmla="*/ 0 w 422275"/>
              <a:gd name="connsiteY0" fmla="*/ 0 h 361950"/>
              <a:gd name="connsiteX1" fmla="*/ 0 w 422275"/>
              <a:gd name="connsiteY1" fmla="*/ 171450 h 361950"/>
              <a:gd name="connsiteX2" fmla="*/ 422275 w 422275"/>
              <a:gd name="connsiteY2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275" h="361950">
                <a:moveTo>
                  <a:pt x="0" y="0"/>
                </a:moveTo>
                <a:lnTo>
                  <a:pt x="0" y="171450"/>
                </a:lnTo>
                <a:lnTo>
                  <a:pt x="422275" y="3619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7074" y="2697138"/>
            <a:ext cx="3323217" cy="278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9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Hyperopic eye</a:t>
            </a:r>
            <a:r>
              <a:rPr lang="en-US" sz="10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sz="1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(farsighted: eyeball too 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short)</a:t>
            </a:r>
            <a:endParaRPr lang="en-US" sz="10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6190" y="2995171"/>
            <a:ext cx="1474763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0" spc="1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Uncorrected</a:t>
            </a:r>
          </a:p>
          <a:p>
            <a:pPr eaLnBrk="1" fontAlgn="auto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spc="1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Focal point is behind</a:t>
            </a:r>
          </a:p>
          <a:p>
            <a:pPr eaLnBrk="1" fontAlgn="auto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spc="1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retina.</a:t>
            </a:r>
            <a:endParaRPr lang="en-US" sz="980" b="1" spc="1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7" y="3444098"/>
            <a:ext cx="742511" cy="40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Eyeball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too short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6207" y="4649803"/>
            <a:ext cx="1725793" cy="538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75" spc="1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Corrected</a:t>
            </a:r>
          </a:p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75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Convex lens moves focal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75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point forward.</a:t>
            </a:r>
          </a:p>
        </p:txBody>
      </p:sp>
    </p:spTree>
    <p:extLst>
      <p:ext uri="{BB962C8B-B14F-4D97-AF65-F5344CB8AC3E}">
        <p14:creationId xmlns:p14="http://schemas.microsoft.com/office/powerpoint/2010/main" val="7990280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Rod and Cone Vision</a:t>
            </a:r>
            <a:endParaRPr lang="en-US" dirty="0"/>
          </a:p>
        </p:txBody>
      </p:sp>
      <p:sp>
        <p:nvSpPr>
          <p:cNvPr id="4301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Rods are very sensitive to light, making them best suited for night vision and peripheral vision</a:t>
            </a:r>
          </a:p>
          <a:p>
            <a:pPr lvl="1"/>
            <a:r>
              <a:rPr lang="en-US" dirty="0" smtClean="0"/>
              <a:t>Contain a single pigment, so vision is perceived in gray tones only</a:t>
            </a:r>
          </a:p>
          <a:p>
            <a:pPr lvl="1"/>
            <a:r>
              <a:rPr lang="en-US" dirty="0" smtClean="0"/>
              <a:t>Pathways converge, causing fuzzy, indistinct images</a:t>
            </a:r>
          </a:p>
          <a:p>
            <a:pPr lvl="2"/>
            <a:r>
              <a:rPr lang="en-US" dirty="0" smtClean="0"/>
              <a:t>As many as 100 rods may converge into one ganglion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924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Rod and Cone </a:t>
            </a:r>
            <a:r>
              <a:rPr lang="en-US" dirty="0" smtClean="0"/>
              <a:t>Vision (cont.)</a:t>
            </a:r>
            <a:endParaRPr lang="en-US" dirty="0"/>
          </a:p>
        </p:txBody>
      </p:sp>
      <p:sp>
        <p:nvSpPr>
          <p:cNvPr id="44034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Cones have low sensitivity, so require bright light for activation</a:t>
            </a:r>
          </a:p>
          <a:p>
            <a:pPr lvl="1"/>
            <a:r>
              <a:rPr lang="en-US" dirty="0" smtClean="0"/>
              <a:t>React more quickly than rods</a:t>
            </a:r>
          </a:p>
          <a:p>
            <a:pPr lvl="1"/>
            <a:r>
              <a:rPr lang="en-US" dirty="0" smtClean="0"/>
              <a:t>Have one of three pigments, which allow for vividly colored sight</a:t>
            </a:r>
          </a:p>
          <a:p>
            <a:pPr lvl="1"/>
            <a:r>
              <a:rPr lang="en-US" dirty="0" err="1" smtClean="0"/>
              <a:t>Nonconverging</a:t>
            </a:r>
            <a:r>
              <a:rPr lang="en-US" dirty="0" smtClean="0"/>
              <a:t> pathways result in detailed, </a:t>
            </a:r>
            <a:br>
              <a:rPr lang="en-US" dirty="0" smtClean="0"/>
            </a:br>
            <a:r>
              <a:rPr lang="en-US" dirty="0" smtClean="0"/>
              <a:t>high-resolution vision</a:t>
            </a:r>
          </a:p>
          <a:p>
            <a:pPr lvl="2"/>
            <a:r>
              <a:rPr lang="en-US" dirty="0" smtClean="0"/>
              <a:t>Some cones have their own ganglion cell, so brain can put together accurate, high-acuity resolution images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495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978408"/>
            <a:ext cx="7949184" cy="49011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7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15.1 </a:t>
            </a:r>
            <a:r>
              <a:rPr lang="en-US" sz="3200" dirty="0"/>
              <a:t>Comparison of Rods and </a:t>
            </a:r>
            <a:r>
              <a:rPr lang="en-US" sz="3200" dirty="0" smtClean="0"/>
              <a:t>Cones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85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Structures of the Eye</a:t>
            </a:r>
            <a:endParaRPr lang="en-US" dirty="0"/>
          </a:p>
        </p:txBody>
      </p:sp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Accessory structures protect the eye and aid eye function</a:t>
            </a:r>
          </a:p>
          <a:p>
            <a:r>
              <a:rPr lang="en-US" dirty="0" smtClean="0"/>
              <a:t>Structures include: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Eyebrows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Eyelids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Conjunctiva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Lacrimal apparatus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Extrinsic eye muscles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362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15.9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Color blindness</a:t>
            </a:r>
            <a:r>
              <a:rPr lang="en-US" dirty="0" smtClean="0"/>
              <a:t>: lack of one or more cone pigments</a:t>
            </a:r>
          </a:p>
          <a:p>
            <a:r>
              <a:rPr lang="en-US" dirty="0" smtClean="0"/>
              <a:t>Inherited as an X-linked condition, so more common in males</a:t>
            </a:r>
          </a:p>
          <a:p>
            <a:pPr marL="795338" lvl="1" indent="-339725"/>
            <a:r>
              <a:rPr lang="en-US" dirty="0" smtClean="0"/>
              <a:t>As many as 8–10% of males have some form</a:t>
            </a:r>
          </a:p>
          <a:p>
            <a:r>
              <a:rPr lang="en-US" dirty="0" smtClean="0"/>
              <a:t>The most common type is red-green, in which either red cones or green cones are absent</a:t>
            </a:r>
          </a:p>
          <a:p>
            <a:pPr lvl="1"/>
            <a:r>
              <a:rPr lang="en-US" dirty="0" smtClean="0"/>
              <a:t>Depending on which cone is missing, red can appear green, or vice versa</a:t>
            </a:r>
          </a:p>
          <a:p>
            <a:pPr lvl="1"/>
            <a:r>
              <a:rPr lang="en-US" dirty="0" smtClean="0"/>
              <a:t>Rely on different shades to get cues of color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9181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and Dark </a:t>
            </a:r>
            <a:r>
              <a:rPr lang="en-US" dirty="0" smtClean="0"/>
              <a:t>Adaptation (cont.)</a:t>
            </a:r>
            <a:endParaRPr lang="en-US" dirty="0"/>
          </a:p>
        </p:txBody>
      </p:sp>
      <p:sp>
        <p:nvSpPr>
          <p:cNvPr id="78850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Dark adaptation</a:t>
            </a:r>
          </a:p>
          <a:p>
            <a:pPr lvl="1"/>
            <a:r>
              <a:rPr lang="en-US" dirty="0" smtClean="0"/>
              <a:t>When moving from bright light into darkness, we see blackness because:</a:t>
            </a:r>
          </a:p>
          <a:p>
            <a:pPr lvl="2"/>
            <a:r>
              <a:rPr lang="en-US" dirty="0" smtClean="0"/>
              <a:t>Cones stop functioning in low-intensity light</a:t>
            </a:r>
          </a:p>
          <a:p>
            <a:pPr lvl="2"/>
            <a:r>
              <a:rPr lang="en-US" dirty="0" smtClean="0"/>
              <a:t>Bright light bleached rod pigments, so they are still turned off</a:t>
            </a:r>
          </a:p>
          <a:p>
            <a:pPr lvl="2"/>
            <a:r>
              <a:rPr lang="en-US" dirty="0" smtClean="0"/>
              <a:t>Pupils dilate</a:t>
            </a:r>
          </a:p>
          <a:p>
            <a:pPr lvl="1"/>
            <a:r>
              <a:rPr lang="en-US" dirty="0" smtClean="0"/>
              <a:t>Rhodopsin accumulates in dark, so retinal sensitivity starts to increase</a:t>
            </a:r>
          </a:p>
          <a:p>
            <a:pPr lvl="2"/>
            <a:r>
              <a:rPr lang="en-US" dirty="0" err="1" smtClean="0"/>
              <a:t>Transducin</a:t>
            </a:r>
            <a:r>
              <a:rPr lang="en-US" dirty="0" smtClean="0"/>
              <a:t> returns to outer segments</a:t>
            </a:r>
          </a:p>
          <a:p>
            <a:pPr lvl="2"/>
            <a:r>
              <a:rPr lang="en-US" dirty="0" smtClean="0"/>
              <a:t> Sensitivity increases within 20–30 minutes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526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207264"/>
            <a:ext cx="7376160" cy="6443472"/>
          </a:xfrm>
          <a:prstGeom prst="rect">
            <a:avLst/>
          </a:prstGeom>
        </p:spPr>
      </p:pic>
      <p:sp>
        <p:nvSpPr>
          <p:cNvPr id="65" name="Freeform 64"/>
          <p:cNvSpPr/>
          <p:nvPr/>
        </p:nvSpPr>
        <p:spPr>
          <a:xfrm>
            <a:off x="5073650" y="4470400"/>
            <a:ext cx="1133475" cy="1082675"/>
          </a:xfrm>
          <a:custGeom>
            <a:avLst/>
            <a:gdLst>
              <a:gd name="connsiteX0" fmla="*/ 0 w 1133475"/>
              <a:gd name="connsiteY0" fmla="*/ 1082675 h 1082675"/>
              <a:gd name="connsiteX1" fmla="*/ 698500 w 1133475"/>
              <a:gd name="connsiteY1" fmla="*/ 1082675 h 1082675"/>
              <a:gd name="connsiteX2" fmla="*/ 1133475 w 1133475"/>
              <a:gd name="connsiteY2" fmla="*/ 0 h 10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1082675">
                <a:moveTo>
                  <a:pt x="0" y="1082675"/>
                </a:moveTo>
                <a:lnTo>
                  <a:pt x="698500" y="1082675"/>
                </a:lnTo>
                <a:lnTo>
                  <a:pt x="1133475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6781800" y="4403725"/>
            <a:ext cx="0" cy="1250950"/>
          </a:xfrm>
          <a:custGeom>
            <a:avLst/>
            <a:gdLst>
              <a:gd name="connsiteX0" fmla="*/ 0 w 0"/>
              <a:gd name="connsiteY0" fmla="*/ 0 h 1250950"/>
              <a:gd name="connsiteX1" fmla="*/ 0 w 0"/>
              <a:gd name="connsiteY1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50950">
                <a:moveTo>
                  <a:pt x="0" y="0"/>
                </a:moveTo>
                <a:lnTo>
                  <a:pt x="0" y="12509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137150" y="4191000"/>
            <a:ext cx="1676400" cy="28575"/>
          </a:xfrm>
          <a:custGeom>
            <a:avLst/>
            <a:gdLst>
              <a:gd name="connsiteX0" fmla="*/ 0 w 1676400"/>
              <a:gd name="connsiteY0" fmla="*/ 0 h 28575"/>
              <a:gd name="connsiteX1" fmla="*/ 1676400 w 1676400"/>
              <a:gd name="connsiteY1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76400" h="28575">
                <a:moveTo>
                  <a:pt x="0" y="0"/>
                </a:moveTo>
                <a:lnTo>
                  <a:pt x="1676400" y="28575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5105400" y="3673475"/>
            <a:ext cx="1377950" cy="247650"/>
          </a:xfrm>
          <a:custGeom>
            <a:avLst/>
            <a:gdLst>
              <a:gd name="connsiteX0" fmla="*/ 0 w 1377950"/>
              <a:gd name="connsiteY0" fmla="*/ 0 h 247650"/>
              <a:gd name="connsiteX1" fmla="*/ 1035050 w 1377950"/>
              <a:gd name="connsiteY1" fmla="*/ 3175 h 247650"/>
              <a:gd name="connsiteX2" fmla="*/ 1377950 w 137795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950" h="247650">
                <a:moveTo>
                  <a:pt x="0" y="0"/>
                </a:moveTo>
                <a:lnTo>
                  <a:pt x="1035050" y="3175"/>
                </a:lnTo>
                <a:lnTo>
                  <a:pt x="1377950" y="2476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324475" y="3441700"/>
            <a:ext cx="1311275" cy="149225"/>
          </a:xfrm>
          <a:custGeom>
            <a:avLst/>
            <a:gdLst>
              <a:gd name="connsiteX0" fmla="*/ 0 w 1311275"/>
              <a:gd name="connsiteY0" fmla="*/ 0 h 149225"/>
              <a:gd name="connsiteX1" fmla="*/ 307975 w 1311275"/>
              <a:gd name="connsiteY1" fmla="*/ 0 h 149225"/>
              <a:gd name="connsiteX2" fmla="*/ 1311275 w 1311275"/>
              <a:gd name="connsiteY2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1275" h="149225">
                <a:moveTo>
                  <a:pt x="0" y="0"/>
                </a:moveTo>
                <a:lnTo>
                  <a:pt x="307975" y="0"/>
                </a:lnTo>
                <a:lnTo>
                  <a:pt x="1311275" y="149225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5359400" y="2770877"/>
            <a:ext cx="1390650" cy="569223"/>
          </a:xfrm>
          <a:custGeom>
            <a:avLst/>
            <a:gdLst>
              <a:gd name="connsiteX0" fmla="*/ 0 w 1390650"/>
              <a:gd name="connsiteY0" fmla="*/ 0 h 574675"/>
              <a:gd name="connsiteX1" fmla="*/ 469900 w 1390650"/>
              <a:gd name="connsiteY1" fmla="*/ 0 h 574675"/>
              <a:gd name="connsiteX2" fmla="*/ 1390650 w 1390650"/>
              <a:gd name="connsiteY2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650" h="574675">
                <a:moveTo>
                  <a:pt x="0" y="0"/>
                </a:moveTo>
                <a:lnTo>
                  <a:pt x="469900" y="0"/>
                </a:lnTo>
                <a:lnTo>
                  <a:pt x="1390650" y="574675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5568950" y="3140075"/>
            <a:ext cx="1292225" cy="282575"/>
          </a:xfrm>
          <a:custGeom>
            <a:avLst/>
            <a:gdLst>
              <a:gd name="connsiteX0" fmla="*/ 0 w 1292225"/>
              <a:gd name="connsiteY0" fmla="*/ 0 h 282575"/>
              <a:gd name="connsiteX1" fmla="*/ 342900 w 1292225"/>
              <a:gd name="connsiteY1" fmla="*/ 0 h 282575"/>
              <a:gd name="connsiteX2" fmla="*/ 1292225 w 1292225"/>
              <a:gd name="connsiteY2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2225" h="282575">
                <a:moveTo>
                  <a:pt x="0" y="0"/>
                </a:moveTo>
                <a:lnTo>
                  <a:pt x="342900" y="0"/>
                </a:lnTo>
                <a:lnTo>
                  <a:pt x="1292225" y="282575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24622" y="274638"/>
            <a:ext cx="3262177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Figure 15.19 </a:t>
            </a:r>
            <a:r>
              <a:rPr lang="en-US" sz="2400" dirty="0"/>
              <a:t>Visual pathway to the brain and visual fields, inferior view.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584450" y="3155950"/>
            <a:ext cx="273050" cy="85725"/>
          </a:xfrm>
          <a:custGeom>
            <a:avLst/>
            <a:gdLst>
              <a:gd name="connsiteX0" fmla="*/ 0 w 273050"/>
              <a:gd name="connsiteY0" fmla="*/ 85725 h 85725"/>
              <a:gd name="connsiteX1" fmla="*/ 0 w 273050"/>
              <a:gd name="connsiteY1" fmla="*/ 0 h 85725"/>
              <a:gd name="connsiteX2" fmla="*/ 273050 w 273050"/>
              <a:gd name="connsiteY2" fmla="*/ 0 h 85725"/>
              <a:gd name="connsiteX3" fmla="*/ 273050 w 273050"/>
              <a:gd name="connsiteY3" fmla="*/ 8255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0" h="85725">
                <a:moveTo>
                  <a:pt x="0" y="85725"/>
                </a:moveTo>
                <a:lnTo>
                  <a:pt x="0" y="0"/>
                </a:lnTo>
                <a:lnTo>
                  <a:pt x="273050" y="0"/>
                </a:lnTo>
                <a:lnTo>
                  <a:pt x="273050" y="825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720975" y="2768600"/>
            <a:ext cx="1758950" cy="390525"/>
          </a:xfrm>
          <a:custGeom>
            <a:avLst/>
            <a:gdLst>
              <a:gd name="connsiteX0" fmla="*/ 0 w 1758950"/>
              <a:gd name="connsiteY0" fmla="*/ 390525 h 390525"/>
              <a:gd name="connsiteX1" fmla="*/ 0 w 1758950"/>
              <a:gd name="connsiteY1" fmla="*/ 0 h 390525"/>
              <a:gd name="connsiteX2" fmla="*/ 1758950 w 1758950"/>
              <a:gd name="connsiteY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8950" h="390525">
                <a:moveTo>
                  <a:pt x="0" y="390525"/>
                </a:moveTo>
                <a:lnTo>
                  <a:pt x="0" y="0"/>
                </a:lnTo>
                <a:lnTo>
                  <a:pt x="17589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01775" y="2892425"/>
            <a:ext cx="1549400" cy="774700"/>
          </a:xfrm>
          <a:custGeom>
            <a:avLst/>
            <a:gdLst>
              <a:gd name="connsiteX0" fmla="*/ 0 w 1549400"/>
              <a:gd name="connsiteY0" fmla="*/ 0 h 774700"/>
              <a:gd name="connsiteX1" fmla="*/ 603250 w 1549400"/>
              <a:gd name="connsiteY1" fmla="*/ 0 h 774700"/>
              <a:gd name="connsiteX2" fmla="*/ 1549400 w 1549400"/>
              <a:gd name="connsiteY2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774700">
                <a:moveTo>
                  <a:pt x="0" y="0"/>
                </a:moveTo>
                <a:lnTo>
                  <a:pt x="603250" y="0"/>
                </a:lnTo>
                <a:lnTo>
                  <a:pt x="1549400" y="7747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03375" y="3460750"/>
            <a:ext cx="1412875" cy="393700"/>
          </a:xfrm>
          <a:custGeom>
            <a:avLst/>
            <a:gdLst>
              <a:gd name="connsiteX0" fmla="*/ 0 w 1412875"/>
              <a:gd name="connsiteY0" fmla="*/ 0 h 393700"/>
              <a:gd name="connsiteX1" fmla="*/ 673100 w 1412875"/>
              <a:gd name="connsiteY1" fmla="*/ 0 h 393700"/>
              <a:gd name="connsiteX2" fmla="*/ 1412875 w 1412875"/>
              <a:gd name="connsiteY2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875" h="393700">
                <a:moveTo>
                  <a:pt x="0" y="0"/>
                </a:moveTo>
                <a:lnTo>
                  <a:pt x="673100" y="0"/>
                </a:lnTo>
                <a:lnTo>
                  <a:pt x="1412875" y="3937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55975" y="3667125"/>
            <a:ext cx="250825" cy="76200"/>
          </a:xfrm>
          <a:custGeom>
            <a:avLst/>
            <a:gdLst>
              <a:gd name="connsiteX0" fmla="*/ 0 w 250825"/>
              <a:gd name="connsiteY0" fmla="*/ 76200 h 76200"/>
              <a:gd name="connsiteX1" fmla="*/ 0 w 250825"/>
              <a:gd name="connsiteY1" fmla="*/ 0 h 76200"/>
              <a:gd name="connsiteX2" fmla="*/ 250825 w 250825"/>
              <a:gd name="connsiteY2" fmla="*/ 0 h 76200"/>
              <a:gd name="connsiteX3" fmla="*/ 250825 w 250825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5" h="76200">
                <a:moveTo>
                  <a:pt x="0" y="76200"/>
                </a:moveTo>
                <a:lnTo>
                  <a:pt x="0" y="0"/>
                </a:lnTo>
                <a:lnTo>
                  <a:pt x="250825" y="0"/>
                </a:lnTo>
                <a:lnTo>
                  <a:pt x="250825" y="762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82975" y="3438525"/>
            <a:ext cx="1009650" cy="238125"/>
          </a:xfrm>
          <a:custGeom>
            <a:avLst/>
            <a:gdLst>
              <a:gd name="connsiteX0" fmla="*/ 0 w 1009650"/>
              <a:gd name="connsiteY0" fmla="*/ 238125 h 238125"/>
              <a:gd name="connsiteX1" fmla="*/ 0 w 1009650"/>
              <a:gd name="connsiteY1" fmla="*/ 0 h 238125"/>
              <a:gd name="connsiteX2" fmla="*/ 1009650 w 1009650"/>
              <a:gd name="connsiteY2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238125">
                <a:moveTo>
                  <a:pt x="0" y="238125"/>
                </a:moveTo>
                <a:lnTo>
                  <a:pt x="0" y="0"/>
                </a:lnTo>
                <a:lnTo>
                  <a:pt x="10096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133725" y="3140075"/>
            <a:ext cx="1358900" cy="327025"/>
          </a:xfrm>
          <a:custGeom>
            <a:avLst/>
            <a:gdLst>
              <a:gd name="connsiteX0" fmla="*/ 1358900 w 1358900"/>
              <a:gd name="connsiteY0" fmla="*/ 0 h 327025"/>
              <a:gd name="connsiteX1" fmla="*/ 1155700 w 1358900"/>
              <a:gd name="connsiteY1" fmla="*/ 0 h 327025"/>
              <a:gd name="connsiteX2" fmla="*/ 0 w 1358900"/>
              <a:gd name="connsiteY2" fmla="*/ 327025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327025">
                <a:moveTo>
                  <a:pt x="1358900" y="0"/>
                </a:moveTo>
                <a:lnTo>
                  <a:pt x="1155700" y="0"/>
                </a:lnTo>
                <a:lnTo>
                  <a:pt x="0" y="3270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55750" y="4149725"/>
            <a:ext cx="1133475" cy="755650"/>
          </a:xfrm>
          <a:custGeom>
            <a:avLst/>
            <a:gdLst>
              <a:gd name="connsiteX0" fmla="*/ 1133475 w 1133475"/>
              <a:gd name="connsiteY0" fmla="*/ 0 h 755650"/>
              <a:gd name="connsiteX1" fmla="*/ 517525 w 1133475"/>
              <a:gd name="connsiteY1" fmla="*/ 755650 h 755650"/>
              <a:gd name="connsiteX2" fmla="*/ 0 w 1133475"/>
              <a:gd name="connsiteY2" fmla="*/ 7556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755650">
                <a:moveTo>
                  <a:pt x="1133475" y="0"/>
                </a:moveTo>
                <a:lnTo>
                  <a:pt x="517525" y="755650"/>
                </a:lnTo>
                <a:lnTo>
                  <a:pt x="0" y="7556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43300" y="3860800"/>
            <a:ext cx="962025" cy="873125"/>
          </a:xfrm>
          <a:custGeom>
            <a:avLst/>
            <a:gdLst>
              <a:gd name="connsiteX0" fmla="*/ 0 w 962025"/>
              <a:gd name="connsiteY0" fmla="*/ 0 h 873125"/>
              <a:gd name="connsiteX1" fmla="*/ 739775 w 962025"/>
              <a:gd name="connsiteY1" fmla="*/ 873125 h 873125"/>
              <a:gd name="connsiteX2" fmla="*/ 962025 w 962025"/>
              <a:gd name="connsiteY2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25" h="873125">
                <a:moveTo>
                  <a:pt x="0" y="0"/>
                </a:moveTo>
                <a:lnTo>
                  <a:pt x="739775" y="873125"/>
                </a:lnTo>
                <a:lnTo>
                  <a:pt x="962025" y="8731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70275" y="4016375"/>
            <a:ext cx="1028700" cy="1123950"/>
          </a:xfrm>
          <a:custGeom>
            <a:avLst/>
            <a:gdLst>
              <a:gd name="connsiteX0" fmla="*/ 0 w 1028700"/>
              <a:gd name="connsiteY0" fmla="*/ 0 h 1123950"/>
              <a:gd name="connsiteX1" fmla="*/ 736600 w 1028700"/>
              <a:gd name="connsiteY1" fmla="*/ 1123950 h 1123950"/>
              <a:gd name="connsiteX2" fmla="*/ 1028700 w 1028700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1123950">
                <a:moveTo>
                  <a:pt x="0" y="0"/>
                </a:moveTo>
                <a:lnTo>
                  <a:pt x="736600" y="1123950"/>
                </a:lnTo>
                <a:lnTo>
                  <a:pt x="1028700" y="11239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384550" y="4864100"/>
            <a:ext cx="273050" cy="409575"/>
          </a:xfrm>
          <a:custGeom>
            <a:avLst/>
            <a:gdLst>
              <a:gd name="connsiteX0" fmla="*/ 0 w 273050"/>
              <a:gd name="connsiteY0" fmla="*/ 41275 h 409575"/>
              <a:gd name="connsiteX1" fmla="*/ 63500 w 273050"/>
              <a:gd name="connsiteY1" fmla="*/ 0 h 409575"/>
              <a:gd name="connsiteX2" fmla="*/ 273050 w 273050"/>
              <a:gd name="connsiteY2" fmla="*/ 377825 h 409575"/>
              <a:gd name="connsiteX3" fmla="*/ 206375 w 273050"/>
              <a:gd name="connsiteY3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0" h="409575">
                <a:moveTo>
                  <a:pt x="0" y="41275"/>
                </a:moveTo>
                <a:lnTo>
                  <a:pt x="63500" y="0"/>
                </a:lnTo>
                <a:lnTo>
                  <a:pt x="273050" y="377825"/>
                </a:lnTo>
                <a:lnTo>
                  <a:pt x="206375" y="4095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549650" y="5016500"/>
            <a:ext cx="1057275" cy="533400"/>
          </a:xfrm>
          <a:custGeom>
            <a:avLst/>
            <a:gdLst>
              <a:gd name="connsiteX0" fmla="*/ 0 w 1057275"/>
              <a:gd name="connsiteY0" fmla="*/ 38100 h 533400"/>
              <a:gd name="connsiteX1" fmla="*/ 79375 w 1057275"/>
              <a:gd name="connsiteY1" fmla="*/ 0 h 533400"/>
              <a:gd name="connsiteX2" fmla="*/ 800100 w 1057275"/>
              <a:gd name="connsiteY2" fmla="*/ 533400 h 533400"/>
              <a:gd name="connsiteX3" fmla="*/ 1057275 w 1057275"/>
              <a:gd name="connsiteY3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533400">
                <a:moveTo>
                  <a:pt x="0" y="38100"/>
                </a:moveTo>
                <a:lnTo>
                  <a:pt x="79375" y="0"/>
                </a:lnTo>
                <a:lnTo>
                  <a:pt x="800100" y="533400"/>
                </a:lnTo>
                <a:lnTo>
                  <a:pt x="1057275" y="5334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52800" y="5451475"/>
            <a:ext cx="0" cy="177800"/>
          </a:xfrm>
          <a:custGeom>
            <a:avLst/>
            <a:gdLst>
              <a:gd name="connsiteX0" fmla="*/ 0 w 0"/>
              <a:gd name="connsiteY0" fmla="*/ 0 h 177800"/>
              <a:gd name="connsiteX1" fmla="*/ 0 w 0"/>
              <a:gd name="connsiteY1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609725" y="3990975"/>
            <a:ext cx="1438275" cy="1643063"/>
          </a:xfrm>
          <a:custGeom>
            <a:avLst/>
            <a:gdLst>
              <a:gd name="connsiteX0" fmla="*/ 1438275 w 1438275"/>
              <a:gd name="connsiteY0" fmla="*/ 0 h 1643063"/>
              <a:gd name="connsiteX1" fmla="*/ 1438275 w 1438275"/>
              <a:gd name="connsiteY1" fmla="*/ 1643063 h 1643063"/>
              <a:gd name="connsiteX2" fmla="*/ 0 w 1438275"/>
              <a:gd name="connsiteY2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275" h="1643063">
                <a:moveTo>
                  <a:pt x="1438275" y="0"/>
                </a:moveTo>
                <a:lnTo>
                  <a:pt x="1438275" y="1643063"/>
                </a:lnTo>
                <a:lnTo>
                  <a:pt x="0" y="164306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073650" y="4470400"/>
            <a:ext cx="1133475" cy="1082675"/>
          </a:xfrm>
          <a:custGeom>
            <a:avLst/>
            <a:gdLst>
              <a:gd name="connsiteX0" fmla="*/ 0 w 1133475"/>
              <a:gd name="connsiteY0" fmla="*/ 1082675 h 1082675"/>
              <a:gd name="connsiteX1" fmla="*/ 698500 w 1133475"/>
              <a:gd name="connsiteY1" fmla="*/ 1082675 h 1082675"/>
              <a:gd name="connsiteX2" fmla="*/ 1133475 w 1133475"/>
              <a:gd name="connsiteY2" fmla="*/ 0 h 10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1082675">
                <a:moveTo>
                  <a:pt x="0" y="1082675"/>
                </a:moveTo>
                <a:lnTo>
                  <a:pt x="698500" y="1082675"/>
                </a:lnTo>
                <a:lnTo>
                  <a:pt x="11334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781800" y="4403725"/>
            <a:ext cx="0" cy="1250950"/>
          </a:xfrm>
          <a:custGeom>
            <a:avLst/>
            <a:gdLst>
              <a:gd name="connsiteX0" fmla="*/ 0 w 0"/>
              <a:gd name="connsiteY0" fmla="*/ 0 h 1250950"/>
              <a:gd name="connsiteX1" fmla="*/ 0 w 0"/>
              <a:gd name="connsiteY1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50950">
                <a:moveTo>
                  <a:pt x="0" y="0"/>
                </a:moveTo>
                <a:lnTo>
                  <a:pt x="0" y="12509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137150" y="4191000"/>
            <a:ext cx="1676400" cy="28575"/>
          </a:xfrm>
          <a:custGeom>
            <a:avLst/>
            <a:gdLst>
              <a:gd name="connsiteX0" fmla="*/ 0 w 1676400"/>
              <a:gd name="connsiteY0" fmla="*/ 0 h 28575"/>
              <a:gd name="connsiteX1" fmla="*/ 1676400 w 1676400"/>
              <a:gd name="connsiteY1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76400" h="28575">
                <a:moveTo>
                  <a:pt x="0" y="0"/>
                </a:moveTo>
                <a:lnTo>
                  <a:pt x="1676400" y="285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105400" y="3673475"/>
            <a:ext cx="1377950" cy="247650"/>
          </a:xfrm>
          <a:custGeom>
            <a:avLst/>
            <a:gdLst>
              <a:gd name="connsiteX0" fmla="*/ 0 w 1377950"/>
              <a:gd name="connsiteY0" fmla="*/ 0 h 247650"/>
              <a:gd name="connsiteX1" fmla="*/ 1035050 w 1377950"/>
              <a:gd name="connsiteY1" fmla="*/ 3175 h 247650"/>
              <a:gd name="connsiteX2" fmla="*/ 1377950 w 137795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950" h="247650">
                <a:moveTo>
                  <a:pt x="0" y="0"/>
                </a:moveTo>
                <a:lnTo>
                  <a:pt x="1035050" y="3175"/>
                </a:lnTo>
                <a:lnTo>
                  <a:pt x="1377950" y="2476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324475" y="3441700"/>
            <a:ext cx="1311275" cy="149225"/>
          </a:xfrm>
          <a:custGeom>
            <a:avLst/>
            <a:gdLst>
              <a:gd name="connsiteX0" fmla="*/ 0 w 1311275"/>
              <a:gd name="connsiteY0" fmla="*/ 0 h 149225"/>
              <a:gd name="connsiteX1" fmla="*/ 307975 w 1311275"/>
              <a:gd name="connsiteY1" fmla="*/ 0 h 149225"/>
              <a:gd name="connsiteX2" fmla="*/ 1311275 w 1311275"/>
              <a:gd name="connsiteY2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1275" h="149225">
                <a:moveTo>
                  <a:pt x="0" y="0"/>
                </a:moveTo>
                <a:lnTo>
                  <a:pt x="307975" y="0"/>
                </a:lnTo>
                <a:lnTo>
                  <a:pt x="1311275" y="1492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359400" y="2770877"/>
            <a:ext cx="1390650" cy="569223"/>
          </a:xfrm>
          <a:custGeom>
            <a:avLst/>
            <a:gdLst>
              <a:gd name="connsiteX0" fmla="*/ 0 w 1390650"/>
              <a:gd name="connsiteY0" fmla="*/ 0 h 574675"/>
              <a:gd name="connsiteX1" fmla="*/ 469900 w 1390650"/>
              <a:gd name="connsiteY1" fmla="*/ 0 h 574675"/>
              <a:gd name="connsiteX2" fmla="*/ 1390650 w 1390650"/>
              <a:gd name="connsiteY2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650" h="574675">
                <a:moveTo>
                  <a:pt x="0" y="0"/>
                </a:moveTo>
                <a:lnTo>
                  <a:pt x="469900" y="0"/>
                </a:lnTo>
                <a:lnTo>
                  <a:pt x="1390650" y="5746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568950" y="3140075"/>
            <a:ext cx="1292225" cy="282575"/>
          </a:xfrm>
          <a:custGeom>
            <a:avLst/>
            <a:gdLst>
              <a:gd name="connsiteX0" fmla="*/ 0 w 1292225"/>
              <a:gd name="connsiteY0" fmla="*/ 0 h 282575"/>
              <a:gd name="connsiteX1" fmla="*/ 342900 w 1292225"/>
              <a:gd name="connsiteY1" fmla="*/ 0 h 282575"/>
              <a:gd name="connsiteX2" fmla="*/ 1292225 w 1292225"/>
              <a:gd name="connsiteY2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2225" h="282575">
                <a:moveTo>
                  <a:pt x="0" y="0"/>
                </a:moveTo>
                <a:lnTo>
                  <a:pt x="342900" y="0"/>
                </a:lnTo>
                <a:lnTo>
                  <a:pt x="1292225" y="2825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7121765">
            <a:off x="751593" y="1593292"/>
            <a:ext cx="506870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  <a:endParaRPr lang="en-US" sz="99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1249250">
            <a:off x="2718550" y="178760"/>
            <a:ext cx="47160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Both</a:t>
            </a:r>
            <a:endParaRPr lang="en-US" sz="99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354205">
            <a:off x="3047908" y="171617"/>
            <a:ext cx="46679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eyes</a:t>
            </a:r>
            <a:endParaRPr lang="en-US" sz="99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7644746">
            <a:off x="905890" y="1304595"/>
            <a:ext cx="39626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</a:t>
            </a:r>
            <a:endParaRPr lang="en-US" sz="99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7550711">
            <a:off x="946744" y="1511615"/>
            <a:ext cx="44435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only</a:t>
            </a:r>
            <a:endParaRPr lang="en-US" sz="99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4022165">
            <a:off x="5023174" y="1406846"/>
            <a:ext cx="4154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Left</a:t>
            </a:r>
            <a:endParaRPr lang="en-US" sz="99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4624024">
            <a:off x="5117103" y="1654377"/>
            <a:ext cx="39626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</a:t>
            </a:r>
            <a:endParaRPr lang="en-US" sz="99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4409761">
            <a:off x="4918499" y="1556168"/>
            <a:ext cx="44435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only</a:t>
            </a:r>
            <a:endParaRPr lang="en-US" sz="99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64475" y="456449"/>
            <a:ext cx="1143262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Fixation point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94358" y="2457450"/>
            <a:ext cx="753732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Right eye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07995" y="2457450"/>
            <a:ext cx="662361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Left </a:t>
            </a: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eye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25112" y="2643649"/>
            <a:ext cx="987771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Optic nerve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41779" y="3021252"/>
            <a:ext cx="1184940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Optic </a:t>
            </a:r>
            <a:r>
              <a:rPr lang="en-US" sz="990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chiasma</a:t>
            </a:r>
            <a:endParaRPr lang="en-US" sz="990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39398" y="3322450"/>
            <a:ext cx="93807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Optic tract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79925" y="3548808"/>
            <a:ext cx="918841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geniculate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nucleus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82444" y="4062697"/>
            <a:ext cx="857927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  <a:p>
            <a:pPr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colliculus</a:t>
            </a:r>
            <a:endParaRPr lang="en-US" sz="99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(sectioned)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57809" y="4623179"/>
            <a:ext cx="1168910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Uncrossed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99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ipsilateral</a:t>
            </a: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) fiber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57809" y="5030732"/>
            <a:ext cx="1337226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Crossed</a:t>
            </a:r>
          </a:p>
          <a:p>
            <a:pPr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(contralateral) fiber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56125" y="5428464"/>
            <a:ext cx="80502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Optic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radiation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26326" y="5568247"/>
            <a:ext cx="1167307" cy="526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Primary visual</a:t>
            </a:r>
          </a:p>
          <a:p>
            <a:pPr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cortex</a:t>
            </a:r>
          </a:p>
          <a:p>
            <a:pPr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(occipital lobe)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47974" y="2770877"/>
            <a:ext cx="838691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Supra-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chiasmatic</a:t>
            </a:r>
            <a:endParaRPr lang="en-US" sz="99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nucleus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47973" y="3346082"/>
            <a:ext cx="720069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Pretectal</a:t>
            </a:r>
            <a:endParaRPr lang="en-US" sz="99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nucleus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47419" y="4780702"/>
            <a:ext cx="91884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geniculate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nucleus of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thalamus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50166" y="5504848"/>
            <a:ext cx="768159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  <a:p>
            <a:pPr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colliculus</a:t>
            </a:r>
            <a:endParaRPr lang="en-US" sz="99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12219" y="5596614"/>
            <a:ext cx="732893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Corpus</a:t>
            </a:r>
          </a:p>
          <a:p>
            <a:pPr algn="ctr" eaLnBrk="1" fontAlgn="auto" hangingPunct="1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callosum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75081" y="6141836"/>
            <a:ext cx="3956532" cy="526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The visual fields of the two eyes overlap considerably.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Note that fibers from the lateral portion of each retinal field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do not cross at the optic </a:t>
            </a:r>
            <a:r>
              <a:rPr lang="en-US" sz="99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chiasma</a:t>
            </a:r>
            <a:r>
              <a:rPr lang="en-US" sz="99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33131" y="6143432"/>
            <a:ext cx="2478564" cy="51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Photograph of human brain, with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the right side dissected to reveal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internal structures.</a:t>
            </a:r>
            <a:endParaRPr lang="en-US" sz="99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377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Perception</a:t>
            </a:r>
            <a:endParaRPr lang="en-US" dirty="0"/>
          </a:p>
        </p:txBody>
      </p:sp>
      <p:sp>
        <p:nvSpPr>
          <p:cNvPr id="8704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eyes view same image from slightly different angles</a:t>
            </a:r>
          </a:p>
          <a:p>
            <a:r>
              <a:rPr lang="en-US" dirty="0" smtClean="0"/>
              <a:t>Visual cortex fuses these slightly different images, resulting in a three-dimensional image, which leads to depth perception</a:t>
            </a:r>
          </a:p>
          <a:p>
            <a:r>
              <a:rPr lang="en-US" dirty="0" smtClean="0"/>
              <a:t>Requires input from both eyes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103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15.11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Loss of an eye or destruction of one optic nerve eliminates true depth perception entirely</a:t>
            </a:r>
          </a:p>
          <a:p>
            <a:pPr lvl="1"/>
            <a:r>
              <a:rPr lang="en-US" dirty="0" smtClean="0"/>
              <a:t>Peripheral vision on damaged side is also affected</a:t>
            </a:r>
          </a:p>
          <a:p>
            <a:r>
              <a:rPr lang="en-US" dirty="0" smtClean="0"/>
              <a:t>If neural destruction occurs beyond optic </a:t>
            </a:r>
            <a:r>
              <a:rPr lang="en-US" dirty="0" err="1" smtClean="0"/>
              <a:t>chiasma</a:t>
            </a:r>
            <a:r>
              <a:rPr lang="en-US" dirty="0" smtClean="0"/>
              <a:t>, then part or all of opposite half of the visual field is lost </a:t>
            </a:r>
          </a:p>
          <a:p>
            <a:r>
              <a:rPr lang="en-US" dirty="0" smtClean="0"/>
              <a:t>Example: stroke can affect left visual cortex, which leads to blindness in right half of visual field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9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Accessory Structures of the </a:t>
            </a:r>
            <a:r>
              <a:rPr lang="en-US" dirty="0" smtClean="0"/>
              <a:t>Eye (cont.)</a:t>
            </a:r>
            <a:endParaRPr lang="en-US" dirty="0"/>
          </a:p>
        </p:txBody>
      </p:sp>
      <p:sp>
        <p:nvSpPr>
          <p:cNvPr id="2457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Eyebrows</a:t>
            </a:r>
          </a:p>
          <a:p>
            <a:pPr lvl="1"/>
            <a:r>
              <a:rPr lang="en-US" dirty="0" smtClean="0"/>
              <a:t>Overlie supraorbital margins</a:t>
            </a:r>
          </a:p>
          <a:p>
            <a:pPr lvl="1"/>
            <a:r>
              <a:rPr lang="en-US" dirty="0" smtClean="0"/>
              <a:t>Function</a:t>
            </a:r>
          </a:p>
          <a:p>
            <a:pPr lvl="2"/>
            <a:r>
              <a:rPr lang="en-US" dirty="0" smtClean="0"/>
              <a:t>Shade eye from sunlight</a:t>
            </a:r>
          </a:p>
          <a:p>
            <a:pPr lvl="2"/>
            <a:r>
              <a:rPr lang="en-US" dirty="0" smtClean="0"/>
              <a:t>Prevent perspiration from reaching eye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2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Accessory Structures of the Eye (cont.)</a:t>
            </a:r>
          </a:p>
        </p:txBody>
      </p:sp>
      <p:sp>
        <p:nvSpPr>
          <p:cNvPr id="25602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Eyelids</a:t>
            </a:r>
          </a:p>
          <a:p>
            <a:pPr lvl="1"/>
            <a:r>
              <a:rPr lang="en-US" dirty="0" smtClean="0"/>
              <a:t>Also called </a:t>
            </a:r>
            <a:r>
              <a:rPr lang="en-US" b="1" dirty="0" err="1" smtClean="0"/>
              <a:t>palpebrae</a:t>
            </a:r>
            <a:r>
              <a:rPr lang="en-US" dirty="0" smtClean="0"/>
              <a:t>; thin, skin-covered folds that protect eye anteriorly</a:t>
            </a:r>
          </a:p>
          <a:p>
            <a:pPr lvl="1"/>
            <a:r>
              <a:rPr lang="en-US" dirty="0" smtClean="0"/>
              <a:t>Separated at </a:t>
            </a:r>
            <a:r>
              <a:rPr lang="en-US" b="1" dirty="0" smtClean="0"/>
              <a:t>palpebral fissure </a:t>
            </a:r>
            <a:r>
              <a:rPr lang="en-US" dirty="0" smtClean="0"/>
              <a:t>(slit)</a:t>
            </a:r>
          </a:p>
          <a:p>
            <a:pPr lvl="1"/>
            <a:r>
              <a:rPr lang="en-US" dirty="0" smtClean="0"/>
              <a:t>Meet in corners at </a:t>
            </a:r>
            <a:r>
              <a:rPr lang="en-US" b="1" dirty="0" smtClean="0"/>
              <a:t>medial and lateral commissures</a:t>
            </a:r>
          </a:p>
          <a:p>
            <a:pPr lvl="1"/>
            <a:r>
              <a:rPr lang="en-US" b="1" dirty="0" smtClean="0"/>
              <a:t>Lacrimal </a:t>
            </a:r>
            <a:r>
              <a:rPr lang="en-US" b="1" dirty="0" err="1" smtClean="0"/>
              <a:t>caruncle</a:t>
            </a:r>
            <a:r>
              <a:rPr lang="en-US" b="1" dirty="0" smtClean="0"/>
              <a:t> </a:t>
            </a:r>
            <a:r>
              <a:rPr lang="en-US" dirty="0" smtClean="0"/>
              <a:t>located at medial commissure contains oil and sweat glands </a:t>
            </a:r>
          </a:p>
          <a:p>
            <a:pPr lvl="1"/>
            <a:r>
              <a:rPr lang="en-US" b="1" dirty="0" smtClean="0"/>
              <a:t>Tarsal plates</a:t>
            </a:r>
            <a:r>
              <a:rPr lang="en-US" dirty="0" smtClean="0"/>
              <a:t>: supporting connective tissue for folds, as well as anchor </a:t>
            </a:r>
            <a:r>
              <a:rPr lang="en-US" b="1" dirty="0" smtClean="0"/>
              <a:t>orbicularis oculi </a:t>
            </a:r>
            <a:r>
              <a:rPr lang="en-US" dirty="0" smtClean="0"/>
              <a:t>and </a:t>
            </a:r>
            <a:r>
              <a:rPr lang="en-US" b="1" dirty="0" err="1" smtClean="0"/>
              <a:t>levator</a:t>
            </a:r>
            <a:r>
              <a:rPr lang="en-US" b="1" dirty="0" smtClean="0"/>
              <a:t> </a:t>
            </a:r>
            <a:r>
              <a:rPr lang="en-US" b="1" dirty="0" err="1" smtClean="0"/>
              <a:t>palpebrae</a:t>
            </a:r>
            <a:r>
              <a:rPr lang="en-US" b="1" dirty="0" smtClean="0"/>
              <a:t> </a:t>
            </a:r>
            <a:r>
              <a:rPr lang="en-US" b="1" dirty="0" err="1" smtClean="0"/>
              <a:t>superioris</a:t>
            </a:r>
            <a:r>
              <a:rPr lang="en-US" b="1" dirty="0" smtClean="0"/>
              <a:t> </a:t>
            </a:r>
            <a:r>
              <a:rPr lang="en-US" dirty="0" smtClean="0"/>
              <a:t>muscles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4119</Words>
  <Application>Microsoft Macintosh PowerPoint</Application>
  <PresentationFormat>On-screen Show (4:3)</PresentationFormat>
  <Paragraphs>772</Paragraphs>
  <Slides>74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Ch 15 Special Senses </vt:lpstr>
      <vt:lpstr>Special Senses</vt:lpstr>
      <vt:lpstr>Special Senses (cont.)</vt:lpstr>
      <vt:lpstr>Part 1  The Eye and Vision</vt:lpstr>
      <vt:lpstr>15.1 The Eye</vt:lpstr>
      <vt:lpstr>Figure 15.1a The eye and accessory structures.</vt:lpstr>
      <vt:lpstr>Accessory Structures of the Eye</vt:lpstr>
      <vt:lpstr>Accessory Structures of the Eye (cont.)</vt:lpstr>
      <vt:lpstr>Accessory Structures of the Eye (cont.)</vt:lpstr>
      <vt:lpstr>Accessory Structures of the Eye (cont.)</vt:lpstr>
      <vt:lpstr>Figure 15.1b The eye and accessory structures.</vt:lpstr>
      <vt:lpstr>Accessory Structures of the Eye (cont.)</vt:lpstr>
      <vt:lpstr>Accessory Structures of the Eye (cont.)</vt:lpstr>
      <vt:lpstr>Accessory Structures of the Eye (cont.)</vt:lpstr>
      <vt:lpstr>Figure 15.2 The lacrimal apparatus.</vt:lpstr>
      <vt:lpstr>Accessory Structures of the Eye (cont.)</vt:lpstr>
      <vt:lpstr>Figure 15.3a Extrinsic eye muscles.</vt:lpstr>
      <vt:lpstr>Figure 15.3b Extrinsic eye muscles.</vt:lpstr>
      <vt:lpstr>Figure 15.3c Extrinsic eye muscles.</vt:lpstr>
      <vt:lpstr>Figure 15.3d Extrinsic eye muscles.</vt:lpstr>
      <vt:lpstr>Clinical – Homeostatic Imbalance 15.2</vt:lpstr>
      <vt:lpstr>Clinical – Homeostatic Imbalance 15.3</vt:lpstr>
      <vt:lpstr>Clinical – Homeostatic Imbalance 15.4</vt:lpstr>
      <vt:lpstr>Clinical – Homeostatic Imbalance 15.4</vt:lpstr>
      <vt:lpstr>Eye Structure</vt:lpstr>
      <vt:lpstr>Structure of the Eyeball</vt:lpstr>
      <vt:lpstr>Figure 15.4a Internal structure of the eye (sagittal section).</vt:lpstr>
      <vt:lpstr>Structure of the Eyeball (cont.)</vt:lpstr>
      <vt:lpstr>Structure of the Eyeball (cont.)</vt:lpstr>
      <vt:lpstr>Structure of the Eyeball (cont.)</vt:lpstr>
      <vt:lpstr>Structure of the Eyeball (cont.)</vt:lpstr>
      <vt:lpstr>Structure of the Eyeball (cont.)</vt:lpstr>
      <vt:lpstr>Figure 15.4b Internal structure of the eye (sagittal section).</vt:lpstr>
      <vt:lpstr>Figure 15.5 Pupil constriction and dilation.</vt:lpstr>
      <vt:lpstr>Structure of the Eyeball (cont.)</vt:lpstr>
      <vt:lpstr>Structure of the Eyeball (cont.)</vt:lpstr>
      <vt:lpstr>Structure of the Eyeball (cont.)</vt:lpstr>
      <vt:lpstr>Structure of the Eyeball (cont.)</vt:lpstr>
      <vt:lpstr>Figure 15.6a Microscopic anatomy of the retina.</vt:lpstr>
      <vt:lpstr>Structure of the Eyeball (cont.)</vt:lpstr>
      <vt:lpstr>Structure of the Eyeball (cont.)</vt:lpstr>
      <vt:lpstr>Figure 15.6b Microscopic anatomy of the retina.</vt:lpstr>
      <vt:lpstr>Figure 15.6c Microscopic anatomy of the retina.</vt:lpstr>
      <vt:lpstr>Structure of the Eyeball (cont.)</vt:lpstr>
      <vt:lpstr>Figure 15.7 Part of the posterior wall (fundus) of the right eye as seen with an ophthalmoscope.</vt:lpstr>
      <vt:lpstr>Clinical – Homeostatic Imbalance 15.5</vt:lpstr>
      <vt:lpstr>Clinical – Homeostatic Imbalance 15.5</vt:lpstr>
      <vt:lpstr>Internal Structure of the Eye</vt:lpstr>
      <vt:lpstr>Structure of the Eyeball (cont.)</vt:lpstr>
      <vt:lpstr>Structure of the Eyeball (cont.)</vt:lpstr>
      <vt:lpstr>Structure of the Eyeball (cont.)</vt:lpstr>
      <vt:lpstr>Clinical – Homeostatic Imbalance 15.6</vt:lpstr>
      <vt:lpstr>Clinical – Homeostatic Imbalance 15.6</vt:lpstr>
      <vt:lpstr>Structure of the Eyeball (cont.)</vt:lpstr>
      <vt:lpstr>Clinical – Homeostatic Imbalance 15.7</vt:lpstr>
      <vt:lpstr>Figure 15.9 Photograph of a cataract.</vt:lpstr>
      <vt:lpstr>Light and Optics</vt:lpstr>
      <vt:lpstr>15.2  Focusing and Light</vt:lpstr>
      <vt:lpstr>Overview: Light and Optics</vt:lpstr>
      <vt:lpstr>Overview: Light and Optics (cont.)</vt:lpstr>
      <vt:lpstr>Figure 15.11 Refraction.</vt:lpstr>
      <vt:lpstr>Overview: Light and Optics (cont.)</vt:lpstr>
      <vt:lpstr>Figure 15.13c Focusing for distant and close vision.</vt:lpstr>
      <vt:lpstr>Clinical – Homeostatic Imbalance 15.8</vt:lpstr>
      <vt:lpstr>Figure 15.14-1 Problems of refraction.</vt:lpstr>
      <vt:lpstr>Figure 15.14-2 Problems of refraction.</vt:lpstr>
      <vt:lpstr>Comparing Rod and Cone Vision</vt:lpstr>
      <vt:lpstr>Comparing Rod and Cone Vision (cont.)</vt:lpstr>
      <vt:lpstr>Table 15.1 Comparison of Rods and Cones</vt:lpstr>
      <vt:lpstr>Clinical – Homeostatic Imbalance 15.9</vt:lpstr>
      <vt:lpstr>Light and Dark Adaptation (cont.)</vt:lpstr>
      <vt:lpstr>Figure 15.19 Visual pathway to the brain and visual fields, inferior view.</vt:lpstr>
      <vt:lpstr>Depth Perception</vt:lpstr>
      <vt:lpstr>Clinical – Homeostatic Imbalance 15.11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Montgomery</dc:creator>
  <cp:lastModifiedBy>Shelley Montgomery</cp:lastModifiedBy>
  <cp:revision>10</cp:revision>
  <dcterms:created xsi:type="dcterms:W3CDTF">2016-04-12T14:23:28Z</dcterms:created>
  <dcterms:modified xsi:type="dcterms:W3CDTF">2016-04-12T22:34:04Z</dcterms:modified>
</cp:coreProperties>
</file>