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theme/theme11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slideLayouts/slideLayout40.xml" ContentType="application/vnd.openxmlformats-officedocument.presentationml.slideLayout+xml"/>
  <Override PartName="/ppt/theme/theme13.xml" ContentType="application/vnd.openxmlformats-officedocument.theme+xml"/>
  <Override PartName="/ppt/slideLayouts/slideLayout41.xml" ContentType="application/vnd.openxmlformats-officedocument.presentationml.slideLayout+xml"/>
  <Override PartName="/ppt/theme/theme14.xml" ContentType="application/vnd.openxmlformats-officedocument.theme+xml"/>
  <Override PartName="/ppt/slideLayouts/slideLayout42.xml" ContentType="application/vnd.openxmlformats-officedocument.presentationml.slideLayout+xml"/>
  <Override PartName="/ppt/theme/theme1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6.xml" ContentType="application/vnd.openxmlformats-officedocument.theme+xml"/>
  <Override PartName="/ppt/slideLayouts/slideLayout45.xml" ContentType="application/vnd.openxmlformats-officedocument.presentationml.slideLayout+xml"/>
  <Override PartName="/ppt/theme/theme1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8.xml" ContentType="application/vnd.openxmlformats-officedocument.theme+xml"/>
  <Override PartName="/ppt/slideLayouts/slideLayout48.xml" ContentType="application/vnd.openxmlformats-officedocument.presentationml.slideLayout+xml"/>
  <Override PartName="/ppt/theme/theme1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9" r:id="rId3"/>
    <p:sldMasterId id="2147483671" r:id="rId4"/>
    <p:sldMasterId id="2147483673" r:id="rId5"/>
    <p:sldMasterId id="2147483675" r:id="rId6"/>
    <p:sldMasterId id="2147483677" r:id="rId7"/>
    <p:sldMasterId id="2147483679" r:id="rId8"/>
    <p:sldMasterId id="2147483681" r:id="rId9"/>
    <p:sldMasterId id="2147483683" r:id="rId10"/>
    <p:sldMasterId id="2147483685" r:id="rId11"/>
    <p:sldMasterId id="2147483687" r:id="rId12"/>
    <p:sldMasterId id="2147483689" r:id="rId13"/>
    <p:sldMasterId id="2147483691" r:id="rId14"/>
    <p:sldMasterId id="2147483693" r:id="rId15"/>
    <p:sldMasterId id="2147483695" r:id="rId16"/>
    <p:sldMasterId id="2147483697" r:id="rId17"/>
    <p:sldMasterId id="2147483699" r:id="rId18"/>
    <p:sldMasterId id="2147483701" r:id="rId19"/>
    <p:sldMasterId id="2147483703" r:id="rId20"/>
  </p:sldMasterIdLst>
  <p:notesMasterIdLst>
    <p:notesMasterId r:id="rId87"/>
  </p:notesMasterIdLst>
  <p:sldIdLst>
    <p:sldId id="308" r:id="rId21"/>
    <p:sldId id="258" r:id="rId22"/>
    <p:sldId id="260" r:id="rId23"/>
    <p:sldId id="261" r:id="rId24"/>
    <p:sldId id="262" r:id="rId25"/>
    <p:sldId id="309" r:id="rId26"/>
    <p:sldId id="263" r:id="rId27"/>
    <p:sldId id="264" r:id="rId28"/>
    <p:sldId id="265" r:id="rId29"/>
    <p:sldId id="266" r:id="rId30"/>
    <p:sldId id="267" r:id="rId31"/>
    <p:sldId id="268" r:id="rId32"/>
    <p:sldId id="311" r:id="rId33"/>
    <p:sldId id="269" r:id="rId34"/>
    <p:sldId id="270" r:id="rId35"/>
    <p:sldId id="312" r:id="rId36"/>
    <p:sldId id="313" r:id="rId37"/>
    <p:sldId id="272" r:id="rId38"/>
    <p:sldId id="273" r:id="rId39"/>
    <p:sldId id="314" r:id="rId40"/>
    <p:sldId id="275" r:id="rId41"/>
    <p:sldId id="315" r:id="rId42"/>
    <p:sldId id="276" r:id="rId43"/>
    <p:sldId id="277" r:id="rId44"/>
    <p:sldId id="316" r:id="rId45"/>
    <p:sldId id="279" r:id="rId46"/>
    <p:sldId id="280" r:id="rId47"/>
    <p:sldId id="317" r:id="rId48"/>
    <p:sldId id="281" r:id="rId49"/>
    <p:sldId id="318" r:id="rId50"/>
    <p:sldId id="282" r:id="rId51"/>
    <p:sldId id="283" r:id="rId52"/>
    <p:sldId id="284" r:id="rId53"/>
    <p:sldId id="285" r:id="rId54"/>
    <p:sldId id="319" r:id="rId55"/>
    <p:sldId id="286" r:id="rId56"/>
    <p:sldId id="287" r:id="rId57"/>
    <p:sldId id="320" r:id="rId58"/>
    <p:sldId id="288" r:id="rId59"/>
    <p:sldId id="321" r:id="rId60"/>
    <p:sldId id="289" r:id="rId61"/>
    <p:sldId id="290" r:id="rId62"/>
    <p:sldId id="291" r:id="rId63"/>
    <p:sldId id="292" r:id="rId64"/>
    <p:sldId id="293" r:id="rId65"/>
    <p:sldId id="294" r:id="rId66"/>
    <p:sldId id="295" r:id="rId67"/>
    <p:sldId id="296" r:id="rId68"/>
    <p:sldId id="297" r:id="rId69"/>
    <p:sldId id="298" r:id="rId70"/>
    <p:sldId id="299" r:id="rId71"/>
    <p:sldId id="300" r:id="rId72"/>
    <p:sldId id="301" r:id="rId73"/>
    <p:sldId id="322" r:id="rId74"/>
    <p:sldId id="302" r:id="rId75"/>
    <p:sldId id="323" r:id="rId76"/>
    <p:sldId id="324" r:id="rId77"/>
    <p:sldId id="325" r:id="rId78"/>
    <p:sldId id="303" r:id="rId79"/>
    <p:sldId id="304" r:id="rId80"/>
    <p:sldId id="326" r:id="rId81"/>
    <p:sldId id="305" r:id="rId82"/>
    <p:sldId id="327" r:id="rId83"/>
    <p:sldId id="328" r:id="rId84"/>
    <p:sldId id="306" r:id="rId85"/>
    <p:sldId id="307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50" Type="http://schemas.openxmlformats.org/officeDocument/2006/relationships/slide" Target="slides/slide30.xml"/><Relationship Id="rId51" Type="http://schemas.openxmlformats.org/officeDocument/2006/relationships/slide" Target="slides/slide31.xml"/><Relationship Id="rId52" Type="http://schemas.openxmlformats.org/officeDocument/2006/relationships/slide" Target="slides/slide32.xml"/><Relationship Id="rId53" Type="http://schemas.openxmlformats.org/officeDocument/2006/relationships/slide" Target="slides/slide33.xml"/><Relationship Id="rId54" Type="http://schemas.openxmlformats.org/officeDocument/2006/relationships/slide" Target="slides/slide34.xml"/><Relationship Id="rId55" Type="http://schemas.openxmlformats.org/officeDocument/2006/relationships/slide" Target="slides/slide35.xml"/><Relationship Id="rId56" Type="http://schemas.openxmlformats.org/officeDocument/2006/relationships/slide" Target="slides/slide36.xml"/><Relationship Id="rId57" Type="http://schemas.openxmlformats.org/officeDocument/2006/relationships/slide" Target="slides/slide37.xml"/><Relationship Id="rId58" Type="http://schemas.openxmlformats.org/officeDocument/2006/relationships/slide" Target="slides/slide38.xml"/><Relationship Id="rId59" Type="http://schemas.openxmlformats.org/officeDocument/2006/relationships/slide" Target="slides/slide39.xml"/><Relationship Id="rId70" Type="http://schemas.openxmlformats.org/officeDocument/2006/relationships/slide" Target="slides/slide50.xml"/><Relationship Id="rId71" Type="http://schemas.openxmlformats.org/officeDocument/2006/relationships/slide" Target="slides/slide51.xml"/><Relationship Id="rId72" Type="http://schemas.openxmlformats.org/officeDocument/2006/relationships/slide" Target="slides/slide52.xml"/><Relationship Id="rId73" Type="http://schemas.openxmlformats.org/officeDocument/2006/relationships/slide" Target="slides/slide53.xml"/><Relationship Id="rId74" Type="http://schemas.openxmlformats.org/officeDocument/2006/relationships/slide" Target="slides/slide54.xml"/><Relationship Id="rId75" Type="http://schemas.openxmlformats.org/officeDocument/2006/relationships/slide" Target="slides/slide55.xml"/><Relationship Id="rId76" Type="http://schemas.openxmlformats.org/officeDocument/2006/relationships/slide" Target="slides/slide56.xml"/><Relationship Id="rId77" Type="http://schemas.openxmlformats.org/officeDocument/2006/relationships/slide" Target="slides/slide57.xml"/><Relationship Id="rId78" Type="http://schemas.openxmlformats.org/officeDocument/2006/relationships/slide" Target="slides/slide58.xml"/><Relationship Id="rId79" Type="http://schemas.openxmlformats.org/officeDocument/2006/relationships/slide" Target="slides/slide59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40" Type="http://schemas.openxmlformats.org/officeDocument/2006/relationships/slide" Target="slides/slide20.xml"/><Relationship Id="rId41" Type="http://schemas.openxmlformats.org/officeDocument/2006/relationships/slide" Target="slides/slide21.xml"/><Relationship Id="rId42" Type="http://schemas.openxmlformats.org/officeDocument/2006/relationships/slide" Target="slides/slide22.xml"/><Relationship Id="rId43" Type="http://schemas.openxmlformats.org/officeDocument/2006/relationships/slide" Target="slides/slide23.xml"/><Relationship Id="rId44" Type="http://schemas.openxmlformats.org/officeDocument/2006/relationships/slide" Target="slides/slide24.xml"/><Relationship Id="rId45" Type="http://schemas.openxmlformats.org/officeDocument/2006/relationships/slide" Target="slides/slide25.xml"/><Relationship Id="rId46" Type="http://schemas.openxmlformats.org/officeDocument/2006/relationships/slide" Target="slides/slide26.xml"/><Relationship Id="rId47" Type="http://schemas.openxmlformats.org/officeDocument/2006/relationships/slide" Target="slides/slide27.xml"/><Relationship Id="rId48" Type="http://schemas.openxmlformats.org/officeDocument/2006/relationships/slide" Target="slides/slide28.xml"/><Relationship Id="rId49" Type="http://schemas.openxmlformats.org/officeDocument/2006/relationships/slide" Target="slides/slide29.xml"/><Relationship Id="rId60" Type="http://schemas.openxmlformats.org/officeDocument/2006/relationships/slide" Target="slides/slide40.xml"/><Relationship Id="rId61" Type="http://schemas.openxmlformats.org/officeDocument/2006/relationships/slide" Target="slides/slide41.xml"/><Relationship Id="rId62" Type="http://schemas.openxmlformats.org/officeDocument/2006/relationships/slide" Target="slides/slide42.xml"/><Relationship Id="rId63" Type="http://schemas.openxmlformats.org/officeDocument/2006/relationships/slide" Target="slides/slide43.xml"/><Relationship Id="rId64" Type="http://schemas.openxmlformats.org/officeDocument/2006/relationships/slide" Target="slides/slide44.xml"/><Relationship Id="rId65" Type="http://schemas.openxmlformats.org/officeDocument/2006/relationships/slide" Target="slides/slide45.xml"/><Relationship Id="rId66" Type="http://schemas.openxmlformats.org/officeDocument/2006/relationships/slide" Target="slides/slide46.xml"/><Relationship Id="rId67" Type="http://schemas.openxmlformats.org/officeDocument/2006/relationships/slide" Target="slides/slide47.xml"/><Relationship Id="rId68" Type="http://schemas.openxmlformats.org/officeDocument/2006/relationships/slide" Target="slides/slide48.xml"/><Relationship Id="rId69" Type="http://schemas.openxmlformats.org/officeDocument/2006/relationships/slide" Target="slides/slide49.xml"/><Relationship Id="rId80" Type="http://schemas.openxmlformats.org/officeDocument/2006/relationships/slide" Target="slides/slide60.xml"/><Relationship Id="rId81" Type="http://schemas.openxmlformats.org/officeDocument/2006/relationships/slide" Target="slides/slide61.xml"/><Relationship Id="rId82" Type="http://schemas.openxmlformats.org/officeDocument/2006/relationships/slide" Target="slides/slide62.xml"/><Relationship Id="rId83" Type="http://schemas.openxmlformats.org/officeDocument/2006/relationships/slide" Target="slides/slide63.xml"/><Relationship Id="rId84" Type="http://schemas.openxmlformats.org/officeDocument/2006/relationships/slide" Target="slides/slide64.xml"/><Relationship Id="rId85" Type="http://schemas.openxmlformats.org/officeDocument/2006/relationships/slide" Target="slides/slide65.xml"/><Relationship Id="rId86" Type="http://schemas.openxmlformats.org/officeDocument/2006/relationships/slide" Target="slides/slide66.xml"/><Relationship Id="rId87" Type="http://schemas.openxmlformats.org/officeDocument/2006/relationships/notesMaster" Target="notesMasters/notes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0A415-1E04-D44D-8A1F-FBD5C2C6E4F8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3CB7-DA7A-FE40-BE7D-CB9B4E8D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4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9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6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5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34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1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77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34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30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5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41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6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39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68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73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9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31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28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89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85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6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12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12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40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39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73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90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77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96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25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0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5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5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9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9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solidFill>
                <a:srgbClr val="000000"/>
              </a:solidFill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 Dunbar </a:t>
            </a:r>
            <a:r>
              <a:rPr lang="en-US" dirty="0" err="1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57801" y="1219200"/>
            <a:ext cx="3810000" cy="4031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11  Part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Fundamentals of the Nervous System and Nervous Tissue</a:t>
            </a:r>
            <a:endParaRPr lang="en-US" sz="4000" b="1" dirty="0">
              <a:solidFill>
                <a:srgbClr val="000000"/>
              </a:solidFill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19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89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18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86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76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435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782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37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5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C5479C-42B4-ED48-82AE-BC1E750EE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7520"/>
      </p:ext>
    </p:extLst>
  </p:cSld>
  <p:clrMapOvr>
    <a:masterClrMapping/>
  </p:clrMapOvr>
  <p:transition xmlns:p14="http://schemas.microsoft.com/office/powerpoint/2010/main">
    <p:random/>
    <p:sndAc>
      <p:stSnd>
        <p:snd r:embed="rId1" name="WHOOSH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4E6556-AF5D-DD45-ADC2-C08168DA8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1390"/>
      </p:ext>
    </p:extLst>
  </p:cSld>
  <p:clrMapOvr>
    <a:masterClrMapping/>
  </p:clrMapOvr>
  <p:transition xmlns:p14="http://schemas.microsoft.com/office/powerpoint/2010/main">
    <p:random/>
    <p:sndAc>
      <p:stSnd>
        <p:snd r:embed="rId1" name="WHOOSH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C4836-AF1A-744E-993E-3535E29B120C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B791D6-D6D9-6A4A-AE75-053D0C5F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5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07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C4836-AF1A-744E-993E-3535E29B120C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B791D6-D6D9-6A4A-AE75-053D0C5F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3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6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97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C4836-AF1A-744E-993E-3535E29B120C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B791D6-D6D9-6A4A-AE75-053D0C5F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5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60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4E6556-AF5D-DD45-ADC2-C08168DA8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37005"/>
      </p:ext>
    </p:extLst>
  </p:cSld>
  <p:clrMapOvr>
    <a:masterClrMapping/>
  </p:clrMapOvr>
  <p:transition xmlns:p14="http://schemas.microsoft.com/office/powerpoint/2010/main">
    <p:random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2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2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4E6556-AF5D-DD45-ADC2-C08168DA8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70011"/>
      </p:ext>
    </p:extLst>
  </p:cSld>
  <p:clrMapOvr>
    <a:masterClrMapping/>
  </p:clrMapOvr>
  <p:transition xmlns:p14="http://schemas.microsoft.com/office/powerpoint/2010/main">
    <p:random/>
    <p:sndAc>
      <p:stSnd>
        <p:snd r:embed="rId1" name="WHOOSH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34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C5479C-42B4-ED48-82AE-BC1E750EE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622"/>
      </p:ext>
    </p:extLst>
  </p:cSld>
  <p:clrMapOvr>
    <a:masterClrMapping/>
  </p:clrMapOvr>
  <p:transition xmlns:p14="http://schemas.microsoft.com/office/powerpoint/2010/main">
    <p:random/>
    <p:sndAc>
      <p:stSnd>
        <p:snd r:embed="rId1" name="WHOOSH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0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51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4E6556-AF5D-DD45-ADC2-C08168DA81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01001"/>
      </p:ext>
    </p:extLst>
  </p:cSld>
  <p:clrMapOvr>
    <a:masterClrMapping/>
  </p:clrMapOvr>
  <p:transition xmlns:p14="http://schemas.microsoft.com/office/powerpoint/2010/main">
    <p:random/>
    <p:sndAc>
      <p:stSnd>
        <p:snd r:embed="rId1" name="WHOOSH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40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76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C5479C-42B4-ED48-82AE-BC1E750EE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47255"/>
      </p:ext>
    </p:extLst>
  </p:cSld>
  <p:clrMapOvr>
    <a:masterClrMapping/>
  </p:clrMapOvr>
  <p:transition xmlns:p14="http://schemas.microsoft.com/office/powerpoint/2010/main">
    <p:random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52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82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29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6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95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C4836-AF1A-744E-993E-3535E29B120C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B791D6-D6D9-6A4A-AE75-053D0C5F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61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59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09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AC4836-AF1A-744E-993E-3535E29B120C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B791D6-D6D9-6A4A-AE75-053D0C5FD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0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40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solidFill>
                <a:srgbClr val="000000"/>
              </a:solidFill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 Dunbar </a:t>
            </a:r>
            <a:r>
              <a:rPr lang="en-US" dirty="0" err="1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57801" y="1219200"/>
            <a:ext cx="3810000" cy="4031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11  Part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Fundamentals of the Nervous System and Nervous Tissue</a:t>
            </a:r>
            <a:endParaRPr lang="en-US" sz="4000" b="1" dirty="0">
              <a:solidFill>
                <a:srgbClr val="000000"/>
              </a:solidFill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19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5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891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1804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866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767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4352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7826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37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1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7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theme" Target="../theme/theme2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14F50-67BD-B645-9862-1E95DE867006}" type="datetimeFigureOut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4D68-863F-5B4D-8105-E5A22D480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8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62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415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1471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2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8599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895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3252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16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3112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6416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881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49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14" r:id="rId9"/>
    <p:sldLayoutId id="2147483718" r:id="rId10"/>
    <p:sldLayoutId id="2147483720" r:id="rId11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49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6534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1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5090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221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3756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853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1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7245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221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audio" Target="../media/audio1.bin"/><Relationship Id="rId3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audio" Target="../media/audio1.bin"/><Relationship Id="rId3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7.bin"/><Relationship Id="rId5" Type="http://schemas.openxmlformats.org/officeDocument/2006/relationships/image" Target="../media/image2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8.bin"/><Relationship Id="rId5" Type="http://schemas.openxmlformats.org/officeDocument/2006/relationships/image" Target="../media/image2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oleObject" Target="../embeddings/oleObject9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Nervous System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11.1  Functions of Nervous System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Somatic nervous system</a:t>
            </a:r>
          </a:p>
          <a:p>
            <a:pPr lvl="1"/>
            <a:r>
              <a:rPr lang="en-US" altLang="en-US" dirty="0" smtClean="0"/>
              <a:t>Somatic motor nerve fibers conduct impulses from CNS to skeletal muscle</a:t>
            </a:r>
          </a:p>
          <a:p>
            <a:pPr lvl="1"/>
            <a:r>
              <a:rPr lang="en-US" altLang="en-US" dirty="0" smtClean="0"/>
              <a:t>Voluntary nervous system</a:t>
            </a:r>
          </a:p>
          <a:p>
            <a:pPr lvl="2"/>
            <a:r>
              <a:rPr lang="en-US" altLang="en-US" dirty="0" smtClean="0"/>
              <a:t>Conscious control of skeletal muscles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11.1  Functions of Nervous System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Autonomic nervous system</a:t>
            </a:r>
          </a:p>
          <a:p>
            <a:pPr lvl="1"/>
            <a:r>
              <a:rPr lang="en-US" altLang="en-US" dirty="0" smtClean="0"/>
              <a:t>Consists of visceral motor nerve fibers</a:t>
            </a:r>
          </a:p>
          <a:p>
            <a:pPr lvl="1"/>
            <a:r>
              <a:rPr lang="en-US" altLang="en-US" dirty="0" smtClean="0"/>
              <a:t>Regulates smooth muscle, cardiac muscle, and glands</a:t>
            </a:r>
          </a:p>
          <a:p>
            <a:pPr lvl="1"/>
            <a:r>
              <a:rPr lang="en-US" altLang="en-US" dirty="0" smtClean="0"/>
              <a:t>Involuntary nervous system</a:t>
            </a:r>
          </a:p>
          <a:p>
            <a:pPr lvl="1"/>
            <a:r>
              <a:rPr lang="en-US" altLang="en-US" dirty="0" smtClean="0"/>
              <a:t>Two functional subdivisions</a:t>
            </a:r>
          </a:p>
          <a:p>
            <a:pPr lvl="2"/>
            <a:r>
              <a:rPr lang="en-US" altLang="en-US" dirty="0" smtClean="0"/>
              <a:t>Sympathetic</a:t>
            </a:r>
          </a:p>
          <a:p>
            <a:pPr lvl="2"/>
            <a:r>
              <a:rPr lang="en-US" altLang="en-US" dirty="0" smtClean="0"/>
              <a:t>Parasympathetic</a:t>
            </a:r>
          </a:p>
          <a:p>
            <a:pPr lvl="2"/>
            <a:r>
              <a:rPr lang="en-US" altLang="en-US" dirty="0" smtClean="0"/>
              <a:t>Work in opposition to each other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33400"/>
            <a:ext cx="8546592" cy="5791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11.3 Organization of the nervous 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6110" y="659500"/>
            <a:ext cx="2520242" cy="263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Central nervous system (CNS)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256" y="867337"/>
            <a:ext cx="1478290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63575" indent="-1212850" defTabSz="914400">
              <a:tabLst>
                <a:tab pos="171450" algn="l"/>
              </a:tabLst>
            </a:pPr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Brain and spinal cord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5214" y="1074054"/>
            <a:ext cx="217399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tabLst>
                <a:tab pos="114300" algn="l"/>
              </a:tabLst>
            </a:pPr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    Integrative and control centers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928696" y="960468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5046" y="1164645"/>
            <a:ext cx="64008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645034" y="965231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9797" y="1164645"/>
            <a:ext cx="64008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4707" y="2512433"/>
            <a:ext cx="64008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000207" y="2189194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949958" y="2211672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4721" y="2411086"/>
            <a:ext cx="64008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421322" y="355946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6559" y="3877949"/>
            <a:ext cx="64008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278695" y="355946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78695" y="3882712"/>
            <a:ext cx="64008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9395" y="5340039"/>
            <a:ext cx="64008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05936" y="5514917"/>
            <a:ext cx="64008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92984" y="5713610"/>
            <a:ext cx="64008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121284" y="5954997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21546" y="6125849"/>
            <a:ext cx="64008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90134" y="656991"/>
            <a:ext cx="2741456" cy="263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Peripheral nervous system (PNS)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86300" y="873822"/>
            <a:ext cx="2162772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Cranial nerves and spinal nerves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83733" y="1070581"/>
            <a:ext cx="2531462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Communication lines between the CNS</a:t>
            </a:r>
          </a:p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and the rest of the body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38307" y="2102701"/>
            <a:ext cx="1965603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Somatic and visceral sensory</a:t>
            </a:r>
          </a:p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nerve fibers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7728" y="1906354"/>
            <a:ext cx="2236510" cy="263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Sensory (afferent) division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38815" y="2427310"/>
            <a:ext cx="166584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Conducts impulses from</a:t>
            </a:r>
          </a:p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receptors to the CNS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90124" y="1897971"/>
            <a:ext cx="2064989" cy="263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Motor (efferent) division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8566" y="2114985"/>
            <a:ext cx="1289135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Motor nerve fibers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86262" y="2313917"/>
            <a:ext cx="219964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Conducts impulses from the CNS</a:t>
            </a:r>
          </a:p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to effectors (muscles and glands)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56257" y="3111430"/>
            <a:ext cx="1489510" cy="435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Somatic nervous</a:t>
            </a:r>
          </a:p>
          <a:p>
            <a:pPr algn="ctr"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system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48799" y="3467932"/>
            <a:ext cx="1069524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Somatic motor</a:t>
            </a:r>
          </a:p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(voluntary)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53326" y="3788898"/>
            <a:ext cx="1350050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Conducts impulses</a:t>
            </a:r>
          </a:p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from the CNS to</a:t>
            </a:r>
          </a:p>
          <a:p>
            <a:pPr defTabSz="914400">
              <a:lnSpc>
                <a:spcPts val="1100"/>
              </a:lnSpc>
            </a:pPr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skeletal muscles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28968" y="3111018"/>
            <a:ext cx="1686680" cy="435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Autonomic nervous</a:t>
            </a:r>
          </a:p>
          <a:p>
            <a:pPr algn="ctr"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system (ANS)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2257" y="3467932"/>
            <a:ext cx="106471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Visceral motor</a:t>
            </a:r>
          </a:p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(involuntary)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24988" y="3788898"/>
            <a:ext cx="1350050" cy="820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Conducts impulses</a:t>
            </a:r>
          </a:p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from the CNS to</a:t>
            </a:r>
          </a:p>
          <a:p>
            <a:pPr defTabSz="914400">
              <a:lnSpc>
                <a:spcPts val="1100"/>
              </a:lnSpc>
            </a:pPr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cardiac muscle,</a:t>
            </a:r>
          </a:p>
          <a:p>
            <a:pPr defTabSz="914400">
              <a:lnSpc>
                <a:spcPts val="1100"/>
              </a:lnSpc>
            </a:pPr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smooth muscle,</a:t>
            </a:r>
          </a:p>
          <a:p>
            <a:pPr defTabSz="914400">
              <a:lnSpc>
                <a:spcPts val="1100"/>
              </a:lnSpc>
            </a:pPr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and glands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4502" y="5051899"/>
            <a:ext cx="1814920" cy="263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Sympathetic division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91399" y="5252278"/>
            <a:ext cx="163378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Mobilizes body systems</a:t>
            </a:r>
          </a:p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during activity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13188" y="5047354"/>
            <a:ext cx="1505540" cy="435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Parasympathetic</a:t>
            </a:r>
          </a:p>
          <a:p>
            <a:pPr algn="ctr" defTabSz="914400"/>
            <a:r>
              <a:rPr lang="en-US" sz="1114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division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31307" y="5424834"/>
            <a:ext cx="1317990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Conserves energy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44290" y="5627592"/>
            <a:ext cx="1265090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Promotes house-</a:t>
            </a:r>
          </a:p>
          <a:p>
            <a:pPr defTabSz="914400"/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keeping functions</a:t>
            </a:r>
          </a:p>
          <a:p>
            <a:pPr defTabSz="914400">
              <a:lnSpc>
                <a:spcPts val="1100"/>
              </a:lnSpc>
            </a:pPr>
            <a:r>
              <a:rPr lang="en-US" sz="99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during rest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85038" y="5870756"/>
            <a:ext cx="678391" cy="22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866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Structure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85963" y="6045065"/>
            <a:ext cx="651140" cy="22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866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62993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4" y="1739686"/>
            <a:ext cx="9084733" cy="107707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Nervous Tissue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910773"/>
            <a:ext cx="7886700" cy="25302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Composed of 2 types of cells:</a:t>
            </a:r>
          </a:p>
          <a:p>
            <a:pPr lvl="1"/>
            <a:r>
              <a:rPr lang="en-US" sz="2000" dirty="0"/>
              <a:t>conducting= neurons</a:t>
            </a:r>
          </a:p>
          <a:p>
            <a:pPr lvl="1"/>
            <a:r>
              <a:rPr lang="en-US" sz="2000" dirty="0" err="1"/>
              <a:t>nonconducting</a:t>
            </a:r>
            <a:r>
              <a:rPr lang="en-US" sz="2000" dirty="0"/>
              <a:t>= </a:t>
            </a:r>
            <a:r>
              <a:rPr lang="en-US" sz="2000" dirty="0" err="1"/>
              <a:t>neuroglial</a:t>
            </a:r>
            <a:r>
              <a:rPr lang="en-US" sz="2000" dirty="0"/>
              <a:t>, supporting cells</a:t>
            </a:r>
          </a:p>
        </p:txBody>
      </p:sp>
    </p:spTree>
    <p:extLst>
      <p:ext uri="{BB962C8B-B14F-4D97-AF65-F5344CB8AC3E}">
        <p14:creationId xmlns:p14="http://schemas.microsoft.com/office/powerpoint/2010/main" val="33044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11.2  Neuroglia  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Nervous tissue histology </a:t>
            </a:r>
          </a:p>
          <a:p>
            <a:r>
              <a:rPr lang="en-US" altLang="en-US" dirty="0" smtClean="0"/>
              <a:t>Nervous tissue consists of two principal cell types</a:t>
            </a:r>
          </a:p>
          <a:p>
            <a:pPr lvl="1"/>
            <a:r>
              <a:rPr lang="en-US" altLang="en-US" b="1" dirty="0" smtClean="0"/>
              <a:t>Neuroglia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glial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  <a:r>
              <a:rPr lang="en-US" altLang="en-US" dirty="0" smtClean="0"/>
              <a:t>): small cells that surround and wrap delicate neurons</a:t>
            </a:r>
          </a:p>
          <a:p>
            <a:pPr lvl="1"/>
            <a:r>
              <a:rPr lang="en-US" altLang="en-US" b="1" dirty="0" smtClean="0"/>
              <a:t>Neurons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nerve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  <a:r>
              <a:rPr lang="en-US" altLang="en-US" dirty="0" smtClean="0"/>
              <a:t>): excitable cells that transmit electrical signals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Neuroglia of the CNS</a:t>
            </a:r>
          </a:p>
        </p:txBody>
      </p:sp>
      <p:sp>
        <p:nvSpPr>
          <p:cNvPr id="3379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Four main neuroglia support CNS neurons</a:t>
            </a:r>
          </a:p>
          <a:p>
            <a:pPr lvl="1"/>
            <a:r>
              <a:rPr lang="en-US" altLang="en-US" b="1" dirty="0" smtClean="0"/>
              <a:t>Astrocytes</a:t>
            </a:r>
          </a:p>
          <a:p>
            <a:pPr lvl="1"/>
            <a:r>
              <a:rPr lang="en-US" altLang="en-US" b="1" dirty="0" smtClean="0"/>
              <a:t>Microglial cells</a:t>
            </a:r>
          </a:p>
          <a:p>
            <a:pPr lvl="1"/>
            <a:r>
              <a:rPr lang="en-US" altLang="en-US" b="1" dirty="0" smtClean="0"/>
              <a:t>Ependymal cells</a:t>
            </a:r>
          </a:p>
          <a:p>
            <a:pPr lvl="1"/>
            <a:r>
              <a:rPr lang="en-US" altLang="en-US" b="1" dirty="0" smtClean="0"/>
              <a:t>Oligodendrocytes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Nonconducting Cells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Nonconducting cells in nervous tissue are called neuroglial cells</a:t>
            </a:r>
          </a:p>
          <a:p>
            <a:r>
              <a:rPr lang="en-US"/>
              <a:t>They support and protect nervous system tissue</a:t>
            </a:r>
          </a:p>
        </p:txBody>
      </p:sp>
    </p:spTree>
    <p:extLst>
      <p:ext uri="{BB962C8B-B14F-4D97-AF65-F5344CB8AC3E}">
        <p14:creationId xmlns:p14="http://schemas.microsoft.com/office/powerpoint/2010/main" val="51169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77218"/>
          </a:xfrm>
        </p:spPr>
        <p:txBody>
          <a:bodyPr/>
          <a:lstStyle/>
          <a:p>
            <a:pPr algn="ctr"/>
            <a:r>
              <a:rPr lang="en-US" sz="2800" dirty="0"/>
              <a:t>Types of </a:t>
            </a:r>
            <a:r>
              <a:rPr lang="en-US" sz="2800" dirty="0" err="1"/>
              <a:t>nonconducting</a:t>
            </a:r>
            <a:r>
              <a:rPr lang="en-US" sz="2800" dirty="0"/>
              <a:t> </a:t>
            </a:r>
            <a:r>
              <a:rPr lang="en-US" sz="2800" dirty="0" smtClean="0"/>
              <a:t>cells in the CNS</a:t>
            </a:r>
            <a:r>
              <a:rPr lang="en-US" dirty="0" smtClean="0"/>
              <a:t>- Astrocytes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Astrocyte</a:t>
            </a:r>
            <a:r>
              <a:rPr lang="en-US" sz="2800" dirty="0"/>
              <a:t>- connect neurons to </a:t>
            </a:r>
            <a:r>
              <a:rPr lang="en-US" sz="2800" dirty="0" smtClean="0"/>
              <a:t>capillaries</a:t>
            </a:r>
          </a:p>
          <a:p>
            <a:r>
              <a:rPr lang="en-US" altLang="en-US" dirty="0"/>
              <a:t>Most abundant, versatile, and highly branched of glial cells</a:t>
            </a:r>
          </a:p>
          <a:p>
            <a:r>
              <a:rPr lang="en-US" altLang="en-US" dirty="0"/>
              <a:t>Cling to neurons, synaptic endings, and capillaries</a:t>
            </a:r>
          </a:p>
          <a:p>
            <a:endParaRPr lang="en-US" sz="2800" dirty="0"/>
          </a:p>
        </p:txBody>
      </p:sp>
      <p:graphicFrame>
        <p:nvGraphicFramePr>
          <p:cNvPr id="23557" name="Object 5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55638" y="1600200"/>
          <a:ext cx="36417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lip" r:id="rId4" imgW="5495238" imgH="6828571" progId="MS_ClipArt_Gallery.2">
                  <p:embed/>
                </p:oleObj>
              </mc:Choice>
              <mc:Fallback>
                <p:oleObj name="Clip" r:id="rId4" imgW="5495238" imgH="682857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600200"/>
                        <a:ext cx="3641725" cy="453072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151723"/>
      </p:ext>
    </p:extLst>
  </p:cSld>
  <p:clrMapOvr>
    <a:masterClrMapping/>
  </p:clrMapOvr>
  <p:transition xmlns:p14="http://schemas.microsoft.com/office/powerpoint/2010/main">
    <p:random/>
    <p:sndAc>
      <p:stSnd>
        <p:snd r:embed="rId3" name="WHOOSH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Neuroglia of the </a:t>
            </a:r>
            <a:r>
              <a:rPr lang="en-US" altLang="en-US" dirty="0" smtClean="0"/>
              <a:t>CNS (cont.)</a:t>
            </a:r>
            <a:endParaRPr lang="en-US" dirty="0"/>
          </a:p>
        </p:txBody>
      </p:sp>
      <p:sp>
        <p:nvSpPr>
          <p:cNvPr id="3584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Astrocytes (cont.)</a:t>
            </a:r>
          </a:p>
          <a:p>
            <a:pPr lvl="1"/>
            <a:r>
              <a:rPr lang="en-US" altLang="en-US" dirty="0" smtClean="0"/>
              <a:t>Functions include:</a:t>
            </a:r>
          </a:p>
          <a:p>
            <a:pPr lvl="2"/>
            <a:r>
              <a:rPr lang="en-US" altLang="en-US" dirty="0" smtClean="0"/>
              <a:t>Support and brace neurons</a:t>
            </a:r>
          </a:p>
          <a:p>
            <a:pPr lvl="2"/>
            <a:r>
              <a:rPr lang="en-US" altLang="en-US" dirty="0" smtClean="0"/>
              <a:t>Play role in exchanges between capillaries and neurons</a:t>
            </a:r>
          </a:p>
          <a:p>
            <a:pPr lvl="2"/>
            <a:r>
              <a:rPr lang="en-US" altLang="en-US" dirty="0" smtClean="0"/>
              <a:t>Guide migration of young neurons</a:t>
            </a:r>
          </a:p>
          <a:p>
            <a:pPr lvl="2"/>
            <a:r>
              <a:rPr lang="en-US" altLang="en-US" dirty="0" smtClean="0"/>
              <a:t>Control chemical environment around neurons</a:t>
            </a:r>
          </a:p>
          <a:p>
            <a:pPr lvl="2"/>
            <a:r>
              <a:rPr lang="en-US" altLang="en-US" dirty="0" smtClean="0"/>
              <a:t>Respond to nerve impulses and neurotransmitters</a:t>
            </a:r>
          </a:p>
          <a:p>
            <a:pPr lvl="2"/>
            <a:r>
              <a:rPr lang="en-US" altLang="en-US" dirty="0" smtClean="0"/>
              <a:t>Influence neuronal functioning</a:t>
            </a:r>
          </a:p>
          <a:p>
            <a:pPr lvl="2"/>
            <a:r>
              <a:rPr lang="en-US" altLang="en-US" dirty="0" smtClean="0"/>
              <a:t>Participate in information processing in brain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70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2" y="1362456"/>
            <a:ext cx="6132576" cy="4133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11.4a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Neuroglia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4548187" y="3817937"/>
            <a:ext cx="1701800" cy="0"/>
          </a:xfrm>
          <a:custGeom>
            <a:avLst/>
            <a:gdLst>
              <a:gd name="connsiteX0" fmla="*/ 0 w 1701800"/>
              <a:gd name="connsiteY0" fmla="*/ 0 h 0"/>
              <a:gd name="connsiteX1" fmla="*/ 1701800 w 1701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01800">
                <a:moveTo>
                  <a:pt x="0" y="0"/>
                </a:moveTo>
                <a:lnTo>
                  <a:pt x="17018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967412" y="2728912"/>
            <a:ext cx="280988" cy="0"/>
          </a:xfrm>
          <a:custGeom>
            <a:avLst/>
            <a:gdLst>
              <a:gd name="connsiteX0" fmla="*/ 0 w 280988"/>
              <a:gd name="connsiteY0" fmla="*/ 0 h 0"/>
              <a:gd name="connsiteX1" fmla="*/ 280988 w 280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988">
                <a:moveTo>
                  <a:pt x="0" y="0"/>
                </a:moveTo>
                <a:lnTo>
                  <a:pt x="280988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522663" y="1620837"/>
            <a:ext cx="471487" cy="0"/>
          </a:xfrm>
          <a:custGeom>
            <a:avLst/>
            <a:gdLst>
              <a:gd name="connsiteX0" fmla="*/ 0 w 471487"/>
              <a:gd name="connsiteY0" fmla="*/ 0 h 0"/>
              <a:gd name="connsiteX1" fmla="*/ 471487 w 4714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487">
                <a:moveTo>
                  <a:pt x="0" y="0"/>
                </a:moveTo>
                <a:lnTo>
                  <a:pt x="471487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1368" y="4784675"/>
            <a:ext cx="4069384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600"/>
              </a:lnSpc>
            </a:pPr>
            <a:r>
              <a:rPr lang="en-US" sz="2229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Astrocytes are the most</a:t>
            </a:r>
          </a:p>
          <a:p>
            <a:pPr defTabSz="914400">
              <a:lnSpc>
                <a:spcPts val="2600"/>
              </a:lnSpc>
            </a:pPr>
            <a:r>
              <a:rPr lang="en-US" sz="2229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abundant CNS neuroglia.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0293" y="1372669"/>
            <a:ext cx="1393330" cy="435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29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Capillary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2680" y="2503604"/>
            <a:ext cx="1184940" cy="435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29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Neuron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2680" y="3600249"/>
            <a:ext cx="1500732" cy="435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29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Astrocyte</a:t>
            </a:r>
          </a:p>
        </p:txBody>
      </p:sp>
    </p:spTree>
    <p:extLst>
      <p:ext uri="{BB962C8B-B14F-4D97-AF65-F5344CB8AC3E}">
        <p14:creationId xmlns:p14="http://schemas.microsoft.com/office/powerpoint/2010/main" val="121769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neurotransmitter function </a:t>
            </a:r>
            <a:r>
              <a:rPr lang="en-US" dirty="0" smtClean="0"/>
              <a:t>will help </a:t>
            </a:r>
            <a:r>
              <a:rPr lang="en-US" dirty="0"/>
              <a:t>you be aware of how drugs affect </a:t>
            </a:r>
            <a:r>
              <a:rPr lang="en-US" dirty="0" smtClean="0"/>
              <a:t>a patient’s </a:t>
            </a:r>
            <a:r>
              <a:rPr lang="en-US" dirty="0"/>
              <a:t>nervous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646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Types of </a:t>
            </a:r>
            <a:r>
              <a:rPr lang="en-US" sz="2800" dirty="0" err="1"/>
              <a:t>nonconducting</a:t>
            </a:r>
            <a:r>
              <a:rPr lang="en-US" sz="2800" dirty="0"/>
              <a:t> </a:t>
            </a:r>
            <a:r>
              <a:rPr lang="en-US" sz="2800" dirty="0" smtClean="0"/>
              <a:t>cells in the CNS- Microglial</a:t>
            </a:r>
            <a:endParaRPr lang="en-US" sz="2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Microglial– phagocytes</a:t>
            </a:r>
          </a:p>
          <a:p>
            <a:pPr lvl="1"/>
            <a:r>
              <a:rPr lang="en-US" altLang="en-US" dirty="0"/>
              <a:t>Small, ovoid cells with thorny processes that touch and monitor neurons</a:t>
            </a:r>
          </a:p>
          <a:p>
            <a:pPr lvl="1"/>
            <a:r>
              <a:rPr lang="en-US" altLang="en-US" dirty="0"/>
              <a:t>Migrate toward injured neurons</a:t>
            </a:r>
          </a:p>
          <a:p>
            <a:pPr lvl="1"/>
            <a:r>
              <a:rPr lang="en-US" altLang="en-US" dirty="0"/>
              <a:t>Can transform to phagocytize microorganisms and neuronal debris</a:t>
            </a:r>
          </a:p>
          <a:p>
            <a:endParaRPr lang="en-US" sz="2800" dirty="0"/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2435225"/>
          <a:ext cx="403860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4" imgW="5380952" imgH="3809524" progId="MS_ClipArt_Gallery.2">
                  <p:embed/>
                </p:oleObj>
              </mc:Choice>
              <mc:Fallback>
                <p:oleObj name="Clip" r:id="rId4" imgW="5380952" imgH="38095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5225"/>
                        <a:ext cx="4038600" cy="286067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019255"/>
      </p:ext>
    </p:extLst>
  </p:cSld>
  <p:clrMapOvr>
    <a:masterClrMapping/>
  </p:clrMapOvr>
  <p:transition xmlns:p14="http://schemas.microsoft.com/office/powerpoint/2010/main">
    <p:random/>
    <p:sndAc>
      <p:stSnd>
        <p:snd r:embed="rId3" name="WHOO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1527048"/>
            <a:ext cx="6169152" cy="380390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11.4b </a:t>
            </a:r>
            <a:r>
              <a:rPr lang="en-US" dirty="0">
                <a:latin typeface="Arial" pitchFamily="34" charset="0"/>
                <a:cs typeface="Arial" pitchFamily="34" charset="0"/>
              </a:rPr>
              <a:t>Neuroglia.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3533773" y="3309937"/>
            <a:ext cx="2743202" cy="228600"/>
          </a:xfrm>
          <a:custGeom>
            <a:avLst/>
            <a:gdLst>
              <a:gd name="connsiteX0" fmla="*/ 0 w 2755900"/>
              <a:gd name="connsiteY0" fmla="*/ 0 h 228600"/>
              <a:gd name="connsiteX1" fmla="*/ 2419350 w 2755900"/>
              <a:gd name="connsiteY1" fmla="*/ 228600 h 228600"/>
              <a:gd name="connsiteX2" fmla="*/ 2755900 w 275590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228600">
                <a:moveTo>
                  <a:pt x="0" y="0"/>
                </a:moveTo>
                <a:lnTo>
                  <a:pt x="2419350" y="228600"/>
                </a:lnTo>
                <a:lnTo>
                  <a:pt x="2755900" y="2286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953125" y="2967038"/>
            <a:ext cx="323850" cy="0"/>
          </a:xfrm>
          <a:custGeom>
            <a:avLst/>
            <a:gdLst>
              <a:gd name="connsiteX0" fmla="*/ 0 w 323850"/>
              <a:gd name="connsiteY0" fmla="*/ 0 h 0"/>
              <a:gd name="connsiteX1" fmla="*/ 323850 w 323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888" y="4686882"/>
            <a:ext cx="4773807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32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Microglial cells are defensive</a:t>
            </a:r>
          </a:p>
          <a:p>
            <a:pPr defTabSz="914400">
              <a:lnSpc>
                <a:spcPts val="2500"/>
              </a:lnSpc>
            </a:pPr>
            <a:r>
              <a:rPr lang="en-US" sz="2232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cells in the CNS.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6015" y="2756745"/>
            <a:ext cx="118494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32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Neuron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6015" y="3325177"/>
            <a:ext cx="1521570" cy="717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32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Microglial</a:t>
            </a:r>
          </a:p>
          <a:p>
            <a:pPr defTabSz="914400">
              <a:lnSpc>
                <a:spcPts val="2200"/>
              </a:lnSpc>
            </a:pPr>
            <a:r>
              <a:rPr lang="en-US" sz="2232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35412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Types of </a:t>
            </a:r>
            <a:r>
              <a:rPr lang="en-US" sz="3200" dirty="0" err="1"/>
              <a:t>nonconducting</a:t>
            </a:r>
            <a:r>
              <a:rPr lang="en-US" sz="3200" dirty="0"/>
              <a:t> </a:t>
            </a:r>
            <a:r>
              <a:rPr lang="en-US" sz="3200" dirty="0" smtClean="0"/>
              <a:t>cells in the CNS- </a:t>
            </a:r>
            <a:r>
              <a:rPr lang="en-US" sz="3600" dirty="0" smtClean="0"/>
              <a:t>Ependymal</a:t>
            </a:r>
            <a:endParaRPr lang="en-US" sz="36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Ependymal</a:t>
            </a:r>
            <a:r>
              <a:rPr lang="en-US" sz="2800" dirty="0"/>
              <a:t>- circulates cerebrospinal fluid (CSF); lines brain and spinal cord.</a:t>
            </a:r>
          </a:p>
        </p:txBody>
      </p:sp>
      <p:graphicFrame>
        <p:nvGraphicFramePr>
          <p:cNvPr id="2560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2540000"/>
          <a:ext cx="40386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lip" r:id="rId4" imgW="6009524" imgH="3942857" progId="MS_ClipArt_Gallery.2">
                  <p:embed/>
                </p:oleObj>
              </mc:Choice>
              <mc:Fallback>
                <p:oleObj name="Clip" r:id="rId4" imgW="6009524" imgH="394285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40000"/>
                        <a:ext cx="4038600" cy="265112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000781"/>
      </p:ext>
    </p:extLst>
  </p:cSld>
  <p:clrMapOvr>
    <a:masterClrMapping/>
  </p:clrMapOvr>
  <p:transition xmlns:p14="http://schemas.microsoft.com/office/powerpoint/2010/main">
    <p:random/>
    <p:sndAc>
      <p:stSnd>
        <p:snd r:embed="rId3" name="WHOOSH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Neuroglia of the CNS (cont.)</a:t>
            </a:r>
            <a:endParaRPr lang="en-US" dirty="0"/>
          </a:p>
        </p:txBody>
      </p:sp>
      <p:sp>
        <p:nvSpPr>
          <p:cNvPr id="4198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Ependymal cells</a:t>
            </a:r>
          </a:p>
          <a:p>
            <a:pPr lvl="1"/>
            <a:r>
              <a:rPr lang="en-US" altLang="en-US" dirty="0" smtClean="0"/>
              <a:t>Range in shape from squamous to columnar</a:t>
            </a:r>
          </a:p>
          <a:p>
            <a:pPr lvl="1"/>
            <a:r>
              <a:rPr lang="en-US" altLang="en-US" dirty="0" smtClean="0"/>
              <a:t>May be ciliated</a:t>
            </a:r>
          </a:p>
          <a:p>
            <a:pPr lvl="2"/>
            <a:r>
              <a:rPr lang="en-US" altLang="en-US" dirty="0" smtClean="0"/>
              <a:t>Cilia beat to circulate CSF</a:t>
            </a:r>
          </a:p>
          <a:p>
            <a:pPr lvl="1"/>
            <a:r>
              <a:rPr lang="en-US" altLang="en-US" dirty="0" smtClean="0"/>
              <a:t>Line the central cavities of the brain and spinal column</a:t>
            </a:r>
          </a:p>
          <a:p>
            <a:pPr lvl="1"/>
            <a:r>
              <a:rPr lang="en-US" altLang="en-US" dirty="0" smtClean="0"/>
              <a:t>Form permeable barrier between cerebrospinal fluid (CSF) in cavities and tissue fluid bathing CNS cells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1813560"/>
            <a:ext cx="6614160" cy="32308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11.4c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Neuroglia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3" name="Freeform 2"/>
          <p:cNvSpPr/>
          <p:nvPr/>
        </p:nvSpPr>
        <p:spPr>
          <a:xfrm>
            <a:off x="3757612" y="2767012"/>
            <a:ext cx="2528888" cy="985838"/>
          </a:xfrm>
          <a:custGeom>
            <a:avLst/>
            <a:gdLst>
              <a:gd name="connsiteX0" fmla="*/ 0 w 2528888"/>
              <a:gd name="connsiteY0" fmla="*/ 985838 h 985838"/>
              <a:gd name="connsiteX1" fmla="*/ 2271713 w 2528888"/>
              <a:gd name="connsiteY1" fmla="*/ 0 h 985838"/>
              <a:gd name="connsiteX2" fmla="*/ 2528888 w 2528888"/>
              <a:gd name="connsiteY2" fmla="*/ 0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8888" h="985838">
                <a:moveTo>
                  <a:pt x="0" y="985838"/>
                </a:moveTo>
                <a:lnTo>
                  <a:pt x="2271713" y="0"/>
                </a:lnTo>
                <a:lnTo>
                  <a:pt x="2528888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84675" y="2762251"/>
            <a:ext cx="1657350" cy="1009650"/>
          </a:xfrm>
          <a:custGeom>
            <a:avLst/>
            <a:gdLst>
              <a:gd name="connsiteX0" fmla="*/ 0 w 1657350"/>
              <a:gd name="connsiteY0" fmla="*/ 1009650 h 1009650"/>
              <a:gd name="connsiteX1" fmla="*/ 1657350 w 1657350"/>
              <a:gd name="connsiteY1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7350" h="1009650">
                <a:moveTo>
                  <a:pt x="0" y="1009650"/>
                </a:moveTo>
                <a:lnTo>
                  <a:pt x="16573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289550" y="2155825"/>
            <a:ext cx="995362" cy="495300"/>
          </a:xfrm>
          <a:custGeom>
            <a:avLst/>
            <a:gdLst>
              <a:gd name="connsiteX0" fmla="*/ 0 w 995362"/>
              <a:gd name="connsiteY0" fmla="*/ 495300 h 495300"/>
              <a:gd name="connsiteX1" fmla="*/ 752475 w 995362"/>
              <a:gd name="connsiteY1" fmla="*/ 0 h 495300"/>
              <a:gd name="connsiteX2" fmla="*/ 995362 w 995362"/>
              <a:gd name="connsiteY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5362" h="495300">
                <a:moveTo>
                  <a:pt x="0" y="495300"/>
                </a:moveTo>
                <a:lnTo>
                  <a:pt x="752475" y="0"/>
                </a:lnTo>
                <a:lnTo>
                  <a:pt x="995362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29287" y="2152650"/>
            <a:ext cx="314325" cy="509588"/>
          </a:xfrm>
          <a:custGeom>
            <a:avLst/>
            <a:gdLst>
              <a:gd name="connsiteX0" fmla="*/ 0 w 314325"/>
              <a:gd name="connsiteY0" fmla="*/ 509588 h 509588"/>
              <a:gd name="connsiteX1" fmla="*/ 314325 w 314325"/>
              <a:gd name="connsiteY1" fmla="*/ 0 h 50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325" h="509588">
                <a:moveTo>
                  <a:pt x="0" y="509588"/>
                </a:moveTo>
                <a:lnTo>
                  <a:pt x="31432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610225" y="3648075"/>
            <a:ext cx="685800" cy="523875"/>
          </a:xfrm>
          <a:custGeom>
            <a:avLst/>
            <a:gdLst>
              <a:gd name="connsiteX0" fmla="*/ 0 w 685800"/>
              <a:gd name="connsiteY0" fmla="*/ 523875 h 523875"/>
              <a:gd name="connsiteX1" fmla="*/ 442913 w 685800"/>
              <a:gd name="connsiteY1" fmla="*/ 0 h 523875"/>
              <a:gd name="connsiteX2" fmla="*/ 685800 w 685800"/>
              <a:gd name="connsiteY2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523875">
                <a:moveTo>
                  <a:pt x="0" y="523875"/>
                </a:moveTo>
                <a:lnTo>
                  <a:pt x="442913" y="0"/>
                </a:lnTo>
                <a:lnTo>
                  <a:pt x="6858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7978" y="4406376"/>
            <a:ext cx="551849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30" spc="-30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Ependymal cells line cerebrospinal</a:t>
            </a:r>
          </a:p>
          <a:p>
            <a:pPr defTabSz="914400">
              <a:lnSpc>
                <a:spcPts val="2400"/>
              </a:lnSpc>
            </a:pPr>
            <a:r>
              <a:rPr lang="en-US" sz="2230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fluid–filled cavities.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2128" y="2040132"/>
            <a:ext cx="2521844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30" b="1" i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Fluid-filled cavity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0305" y="1914578"/>
            <a:ext cx="790601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Cilia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6503" y="2536596"/>
            <a:ext cx="1710725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Ependymal</a:t>
            </a:r>
          </a:p>
          <a:p>
            <a:pPr defTabSz="914400">
              <a:lnSpc>
                <a:spcPts val="24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cells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4432" y="3420334"/>
            <a:ext cx="1710725" cy="1028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Brain or</a:t>
            </a:r>
          </a:p>
          <a:p>
            <a:pPr defTabSz="914400">
              <a:lnSpc>
                <a:spcPts val="24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spinal cord</a:t>
            </a:r>
          </a:p>
          <a:p>
            <a:pPr defTabSz="914400">
              <a:lnSpc>
                <a:spcPts val="24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tissue</a:t>
            </a:r>
          </a:p>
        </p:txBody>
      </p:sp>
      <p:sp>
        <p:nvSpPr>
          <p:cNvPr id="2" name="Freeform 1"/>
          <p:cNvSpPr/>
          <p:nvPr/>
        </p:nvSpPr>
        <p:spPr>
          <a:xfrm>
            <a:off x="901700" y="4686300"/>
            <a:ext cx="139700" cy="57150"/>
          </a:xfrm>
          <a:custGeom>
            <a:avLst/>
            <a:gdLst>
              <a:gd name="connsiteX0" fmla="*/ 0 w 139700"/>
              <a:gd name="connsiteY0" fmla="*/ 0 h 57150"/>
              <a:gd name="connsiteX1" fmla="*/ 139700 w 139700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00" h="57150">
                <a:moveTo>
                  <a:pt x="0" y="0"/>
                </a:moveTo>
                <a:lnTo>
                  <a:pt x="139700" y="57150"/>
                </a:lnTo>
              </a:path>
            </a:pathLst>
          </a:custGeom>
          <a:noFill/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99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750"/>
            <a:ext cx="8229600" cy="125888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Types of </a:t>
            </a:r>
            <a:r>
              <a:rPr lang="en-US" sz="3200" dirty="0" err="1"/>
              <a:t>nonconducting</a:t>
            </a:r>
            <a:r>
              <a:rPr lang="en-US" sz="3200" dirty="0"/>
              <a:t> </a:t>
            </a:r>
            <a:r>
              <a:rPr lang="en-US" sz="3200" dirty="0" smtClean="0"/>
              <a:t>cells in the CNS</a:t>
            </a:r>
            <a:r>
              <a:rPr lang="en-US" sz="3600" dirty="0" smtClean="0"/>
              <a:t>- </a:t>
            </a:r>
            <a:r>
              <a:rPr lang="en-US" sz="3600" dirty="0" err="1" smtClean="0"/>
              <a:t>Oligodendrocytes</a:t>
            </a:r>
            <a:endParaRPr 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err="1" smtClean="0"/>
              <a:t>Oligodendrocyte</a:t>
            </a:r>
            <a:r>
              <a:rPr lang="en-US" sz="2800" dirty="0"/>
              <a:t>- make myelin in </a:t>
            </a:r>
            <a:r>
              <a:rPr lang="en-US" sz="2800" dirty="0" smtClean="0"/>
              <a:t>CNS</a:t>
            </a:r>
          </a:p>
          <a:p>
            <a:r>
              <a:rPr lang="en-US" altLang="en-US" dirty="0"/>
              <a:t>Branched cells</a:t>
            </a:r>
          </a:p>
          <a:p>
            <a:r>
              <a:rPr lang="en-US" altLang="en-US" dirty="0"/>
              <a:t>Processes wrap CNS nerve fibers, forming insulating </a:t>
            </a:r>
            <a:r>
              <a:rPr lang="en-US" altLang="en-US" b="1" dirty="0"/>
              <a:t>myelin</a:t>
            </a:r>
            <a:r>
              <a:rPr lang="en-US" altLang="en-US" dirty="0"/>
              <a:t> </a:t>
            </a:r>
            <a:r>
              <a:rPr lang="en-US" altLang="en-US" b="1" dirty="0"/>
              <a:t>sheaths</a:t>
            </a:r>
            <a:r>
              <a:rPr lang="en-US" altLang="en-US" dirty="0"/>
              <a:t> in thicker nerve fibers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20494" name="Object 14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1711325"/>
          <a:ext cx="4038600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lip" r:id="rId4" imgW="5238095" imgH="5580952" progId="MS_ClipArt_Gallery.2">
                  <p:embed/>
                </p:oleObj>
              </mc:Choice>
              <mc:Fallback>
                <p:oleObj name="Clip" r:id="rId4" imgW="5238095" imgH="558095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11325"/>
                        <a:ext cx="4038600" cy="430847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562611"/>
      </p:ext>
    </p:extLst>
  </p:cSld>
  <p:clrMapOvr>
    <a:masterClrMapping/>
  </p:clrMapOvr>
  <p:transition xmlns:p14="http://schemas.microsoft.com/office/powerpoint/2010/main">
    <p:random/>
    <p:sndAc>
      <p:stSnd>
        <p:snd r:embed="rId3" name="WHOOSH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1670304"/>
            <a:ext cx="6559296" cy="35173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11.4d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Neuroglia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4413250" y="2178050"/>
            <a:ext cx="1123950" cy="1174750"/>
          </a:xfrm>
          <a:custGeom>
            <a:avLst/>
            <a:gdLst>
              <a:gd name="connsiteX0" fmla="*/ 0 w 1123950"/>
              <a:gd name="connsiteY0" fmla="*/ 1174750 h 1174750"/>
              <a:gd name="connsiteX1" fmla="*/ 958850 w 1123950"/>
              <a:gd name="connsiteY1" fmla="*/ 0 h 1174750"/>
              <a:gd name="connsiteX2" fmla="*/ 1123950 w 1123950"/>
              <a:gd name="connsiteY2" fmla="*/ 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1174750">
                <a:moveTo>
                  <a:pt x="0" y="1174750"/>
                </a:moveTo>
                <a:lnTo>
                  <a:pt x="958850" y="0"/>
                </a:lnTo>
                <a:lnTo>
                  <a:pt x="11239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0" y="3184520"/>
            <a:ext cx="501651" cy="882655"/>
            <a:chOff x="6096000" y="3184520"/>
            <a:chExt cx="501651" cy="882655"/>
          </a:xfrm>
        </p:grpSpPr>
        <p:sp>
          <p:nvSpPr>
            <p:cNvPr id="3" name="Freeform 2"/>
            <p:cNvSpPr/>
            <p:nvPr/>
          </p:nvSpPr>
          <p:spPr>
            <a:xfrm flipV="1">
              <a:off x="6134101" y="3184520"/>
              <a:ext cx="463550" cy="45719"/>
            </a:xfrm>
            <a:custGeom>
              <a:avLst/>
              <a:gdLst>
                <a:gd name="connsiteX0" fmla="*/ 0 w 450850"/>
                <a:gd name="connsiteY0" fmla="*/ 0 h 0"/>
                <a:gd name="connsiteX1" fmla="*/ 450850 w 4508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850">
                  <a:moveTo>
                    <a:pt x="0" y="0"/>
                  </a:moveTo>
                  <a:lnTo>
                    <a:pt x="4508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096000" y="3228975"/>
              <a:ext cx="339725" cy="838200"/>
            </a:xfrm>
            <a:custGeom>
              <a:avLst/>
              <a:gdLst>
                <a:gd name="connsiteX0" fmla="*/ 339725 w 339725"/>
                <a:gd name="connsiteY0" fmla="*/ 0 h 838200"/>
                <a:gd name="connsiteX1" fmla="*/ 0 w 339725"/>
                <a:gd name="connsiteY1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725" h="838200">
                  <a:moveTo>
                    <a:pt x="339725" y="0"/>
                  </a:moveTo>
                  <a:lnTo>
                    <a:pt x="0" y="8382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2771776" y="1990725"/>
            <a:ext cx="0" cy="461962"/>
          </a:xfrm>
          <a:custGeom>
            <a:avLst/>
            <a:gdLst>
              <a:gd name="connsiteX0" fmla="*/ 0 w 0"/>
              <a:gd name="connsiteY0" fmla="*/ 0 h 461962"/>
              <a:gd name="connsiteX1" fmla="*/ 0 w 0"/>
              <a:gd name="connsiteY1" fmla="*/ 461962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1962">
                <a:moveTo>
                  <a:pt x="0" y="0"/>
                </a:moveTo>
                <a:lnTo>
                  <a:pt x="0" y="46196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195" y="1623801"/>
            <a:ext cx="2076209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Myelin sheath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9580" y="1983737"/>
            <a:ext cx="240803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Process of</a:t>
            </a:r>
          </a:p>
          <a:p>
            <a:pPr defTabSz="914400">
              <a:lnSpc>
                <a:spcPts val="2500"/>
              </a:lnSpc>
            </a:pPr>
            <a:r>
              <a:rPr lang="en-US" sz="2230" b="1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oligodendrocyte</a:t>
            </a:r>
            <a:endParaRPr lang="en-US" sz="2230" b="1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7171" y="3033182"/>
            <a:ext cx="97815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Nerve</a:t>
            </a:r>
          </a:p>
          <a:p>
            <a:pPr defTabSz="914400">
              <a:lnSpc>
                <a:spcPts val="25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fibers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0310" y="4235882"/>
            <a:ext cx="6023765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30" dirty="0" err="1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Oligodendrocytes</a:t>
            </a:r>
            <a:r>
              <a:rPr lang="en-US" sz="2230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 have processes</a:t>
            </a:r>
          </a:p>
          <a:p>
            <a:pPr defTabSz="914400">
              <a:lnSpc>
                <a:spcPts val="2500"/>
              </a:lnSpc>
            </a:pPr>
            <a:r>
              <a:rPr lang="en-US" sz="2230" spc="-30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that form myelin sheaths around CNS</a:t>
            </a:r>
          </a:p>
          <a:p>
            <a:pPr defTabSz="914400">
              <a:lnSpc>
                <a:spcPts val="2500"/>
              </a:lnSpc>
            </a:pPr>
            <a:r>
              <a:rPr lang="en-US" sz="2230" spc="-30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nerve fibers.</a:t>
            </a:r>
          </a:p>
        </p:txBody>
      </p:sp>
    </p:spTree>
    <p:extLst>
      <p:ext uri="{BB962C8B-B14F-4D97-AF65-F5344CB8AC3E}">
        <p14:creationId xmlns:p14="http://schemas.microsoft.com/office/powerpoint/2010/main" val="23981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Neuroglia of PNS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major neuroglia seen in PNS</a:t>
            </a:r>
          </a:p>
          <a:p>
            <a:r>
              <a:rPr lang="en-US" altLang="en-US" b="1" dirty="0" smtClean="0"/>
              <a:t>Satellite cells</a:t>
            </a:r>
          </a:p>
          <a:p>
            <a:pPr lvl="1"/>
            <a:r>
              <a:rPr lang="en-US" altLang="en-US" dirty="0" smtClean="0"/>
              <a:t>Surround neuron cell bodies in PNS</a:t>
            </a:r>
          </a:p>
          <a:p>
            <a:pPr lvl="1"/>
            <a:r>
              <a:rPr lang="en-US" altLang="en-US" dirty="0" smtClean="0"/>
              <a:t>Function similar to astrocytes of CNS</a:t>
            </a:r>
          </a:p>
          <a:p>
            <a:r>
              <a:rPr lang="en-US" altLang="en-US" b="1" dirty="0" smtClean="0"/>
              <a:t>Schwann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neurolemmocytes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Surround all peripheral nerve fibers and form myelin sheaths in thicker nerve fibers</a:t>
            </a:r>
          </a:p>
          <a:p>
            <a:pPr lvl="2"/>
            <a:r>
              <a:rPr lang="en-US" altLang="en-US" dirty="0" smtClean="0"/>
              <a:t>Similar function as oligodendrocytes</a:t>
            </a:r>
          </a:p>
          <a:p>
            <a:pPr lvl="1"/>
            <a:r>
              <a:rPr lang="en-US" altLang="en-US" dirty="0" smtClean="0"/>
              <a:t>Vital to regeneration of damaged peripheral nerve fibers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77218"/>
          </a:xfrm>
        </p:spPr>
        <p:txBody>
          <a:bodyPr/>
          <a:lstStyle/>
          <a:p>
            <a:pPr algn="ctr"/>
            <a:r>
              <a:rPr lang="en-US" sz="2800" dirty="0"/>
              <a:t>Types of </a:t>
            </a:r>
            <a:r>
              <a:rPr lang="en-US" sz="2800" dirty="0" err="1"/>
              <a:t>nonconducting</a:t>
            </a:r>
            <a:r>
              <a:rPr lang="en-US" sz="2800" dirty="0"/>
              <a:t> </a:t>
            </a:r>
            <a:r>
              <a:rPr lang="en-US" sz="2800" dirty="0" smtClean="0"/>
              <a:t>cells in the PNS</a:t>
            </a:r>
            <a:r>
              <a:rPr lang="en-US" dirty="0" smtClean="0"/>
              <a:t>- Schwann Cells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Schwann </a:t>
            </a:r>
            <a:r>
              <a:rPr lang="en-US" sz="2800" dirty="0"/>
              <a:t>cells- make myelin in PNS</a:t>
            </a:r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2193925"/>
          <a:ext cx="4038600" cy="33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lip" r:id="rId4" imgW="4876190" imgH="4028571" progId="MS_ClipArt_Gallery.2">
                  <p:embed/>
                </p:oleObj>
              </mc:Choice>
              <mc:Fallback>
                <p:oleObj name="Clip" r:id="rId4" imgW="4876190" imgH="402857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93925"/>
                        <a:ext cx="4038600" cy="3341688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12266"/>
      </p:ext>
    </p:extLst>
  </p:cSld>
  <p:clrMapOvr>
    <a:masterClrMapping/>
  </p:clrMapOvr>
  <p:transition xmlns:p14="http://schemas.microsoft.com/office/powerpoint/2010/main">
    <p:random/>
    <p:sndAc>
      <p:stSnd>
        <p:snd r:embed="rId3" name="WHOOSH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1950720"/>
            <a:ext cx="6918960" cy="29565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11.4e </a:t>
            </a:r>
            <a:r>
              <a:rPr lang="en-US" dirty="0">
                <a:latin typeface="Arial" pitchFamily="34" charset="0"/>
                <a:cs typeface="Arial" pitchFamily="34" charset="0"/>
              </a:rPr>
              <a:t>Neuroglia.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33725" y="2600325"/>
            <a:ext cx="828675" cy="1109662"/>
            <a:chOff x="3133725" y="2600325"/>
            <a:chExt cx="828675" cy="1109662"/>
          </a:xfrm>
        </p:grpSpPr>
        <p:sp>
          <p:nvSpPr>
            <p:cNvPr id="2" name="Freeform 1"/>
            <p:cNvSpPr/>
            <p:nvPr/>
          </p:nvSpPr>
          <p:spPr>
            <a:xfrm>
              <a:off x="3133725" y="2600325"/>
              <a:ext cx="828675" cy="800100"/>
            </a:xfrm>
            <a:custGeom>
              <a:avLst/>
              <a:gdLst>
                <a:gd name="connsiteX0" fmla="*/ 0 w 828675"/>
                <a:gd name="connsiteY0" fmla="*/ 800100 h 800100"/>
                <a:gd name="connsiteX1" fmla="*/ 614363 w 828675"/>
                <a:gd name="connsiteY1" fmla="*/ 0 h 800100"/>
                <a:gd name="connsiteX2" fmla="*/ 828675 w 828675"/>
                <a:gd name="connsiteY2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75" h="800100">
                  <a:moveTo>
                    <a:pt x="0" y="800100"/>
                  </a:moveTo>
                  <a:lnTo>
                    <a:pt x="614363" y="0"/>
                  </a:lnTo>
                  <a:lnTo>
                    <a:pt x="82867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602831" y="2600325"/>
              <a:ext cx="142875" cy="1109662"/>
            </a:xfrm>
            <a:custGeom>
              <a:avLst/>
              <a:gdLst>
                <a:gd name="connsiteX0" fmla="*/ 142875 w 142875"/>
                <a:gd name="connsiteY0" fmla="*/ 0 h 1109663"/>
                <a:gd name="connsiteX1" fmla="*/ 0 w 142875"/>
                <a:gd name="connsiteY1" fmla="*/ 1109663 h 110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1109663">
                  <a:moveTo>
                    <a:pt x="142875" y="0"/>
                  </a:moveTo>
                  <a:lnTo>
                    <a:pt x="0" y="110966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3041650" y="2114550"/>
            <a:ext cx="923925" cy="314325"/>
          </a:xfrm>
          <a:custGeom>
            <a:avLst/>
            <a:gdLst>
              <a:gd name="connsiteX0" fmla="*/ 0 w 923925"/>
              <a:gd name="connsiteY0" fmla="*/ 314325 h 314325"/>
              <a:gd name="connsiteX1" fmla="*/ 644525 w 923925"/>
              <a:gd name="connsiteY1" fmla="*/ 0 h 314325"/>
              <a:gd name="connsiteX2" fmla="*/ 923925 w 923925"/>
              <a:gd name="connsiteY2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314325">
                <a:moveTo>
                  <a:pt x="0" y="314325"/>
                </a:moveTo>
                <a:lnTo>
                  <a:pt x="644525" y="0"/>
                </a:lnTo>
                <a:lnTo>
                  <a:pt x="92392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03462" y="2288381"/>
            <a:ext cx="314325" cy="0"/>
          </a:xfrm>
          <a:custGeom>
            <a:avLst/>
            <a:gdLst>
              <a:gd name="connsiteX0" fmla="*/ 0 w 314325"/>
              <a:gd name="connsiteY0" fmla="*/ 0 h 0"/>
              <a:gd name="connsiteX1" fmla="*/ 314325 w 3143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325">
                <a:moveTo>
                  <a:pt x="0" y="0"/>
                </a:moveTo>
                <a:lnTo>
                  <a:pt x="31432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90790" y="2120107"/>
            <a:ext cx="247650" cy="171448"/>
          </a:xfrm>
          <a:custGeom>
            <a:avLst/>
            <a:gdLst>
              <a:gd name="connsiteX0" fmla="*/ 0 w 260350"/>
              <a:gd name="connsiteY0" fmla="*/ 180975 h 180975"/>
              <a:gd name="connsiteX1" fmla="*/ 260350 w 260350"/>
              <a:gd name="connsiteY1" fmla="*/ 0 h 180975"/>
              <a:gd name="connsiteX0" fmla="*/ 0 w 273050"/>
              <a:gd name="connsiteY0" fmla="*/ 194381 h 194381"/>
              <a:gd name="connsiteX1" fmla="*/ 273050 w 273050"/>
              <a:gd name="connsiteY1" fmla="*/ 0 h 194381"/>
              <a:gd name="connsiteX0" fmla="*/ 0 w 257175"/>
              <a:gd name="connsiteY0" fmla="*/ 184327 h 184327"/>
              <a:gd name="connsiteX1" fmla="*/ 257175 w 257175"/>
              <a:gd name="connsiteY1" fmla="*/ 0 h 184327"/>
              <a:gd name="connsiteX0" fmla="*/ 0 w 250825"/>
              <a:gd name="connsiteY0" fmla="*/ 174273 h 174273"/>
              <a:gd name="connsiteX1" fmla="*/ 250825 w 250825"/>
              <a:gd name="connsiteY1" fmla="*/ 0 h 174273"/>
              <a:gd name="connsiteX0" fmla="*/ 0 w 260350"/>
              <a:gd name="connsiteY0" fmla="*/ 180976 h 180976"/>
              <a:gd name="connsiteX1" fmla="*/ 260350 w 260350"/>
              <a:gd name="connsiteY1" fmla="*/ 0 h 180976"/>
              <a:gd name="connsiteX0" fmla="*/ 0 w 247650"/>
              <a:gd name="connsiteY0" fmla="*/ 180976 h 180976"/>
              <a:gd name="connsiteX1" fmla="*/ 247650 w 247650"/>
              <a:gd name="connsiteY1" fmla="*/ 0 h 18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180976">
                <a:moveTo>
                  <a:pt x="0" y="180976"/>
                </a:moveTo>
                <a:lnTo>
                  <a:pt x="2476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72000" y="3670300"/>
            <a:ext cx="3175" cy="225425"/>
          </a:xfrm>
          <a:custGeom>
            <a:avLst/>
            <a:gdLst>
              <a:gd name="connsiteX0" fmla="*/ 3175 w 3175"/>
              <a:gd name="connsiteY0" fmla="*/ 0 h 225425"/>
              <a:gd name="connsiteX1" fmla="*/ 0 w 3175"/>
              <a:gd name="connsiteY1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" h="225425">
                <a:moveTo>
                  <a:pt x="3175" y="0"/>
                </a:moveTo>
                <a:cubicBezTo>
                  <a:pt x="2117" y="75142"/>
                  <a:pt x="1058" y="150283"/>
                  <a:pt x="0" y="22542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5095" y="1885171"/>
            <a:ext cx="2871299" cy="435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29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Cell body of neuron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3350" y="2383521"/>
            <a:ext cx="3425938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29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Schwann cells</a:t>
            </a:r>
          </a:p>
          <a:p>
            <a:pPr defTabSz="914400">
              <a:lnSpc>
                <a:spcPts val="2500"/>
              </a:lnSpc>
            </a:pPr>
            <a:r>
              <a:rPr lang="en-US" sz="2229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(forming myelin sheath)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6961" y="3303504"/>
            <a:ext cx="1677062" cy="435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29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Nerve fiber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0442" y="2059971"/>
            <a:ext cx="1281120" cy="763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600"/>
              </a:lnSpc>
            </a:pPr>
            <a:r>
              <a:rPr lang="en-US" sz="2229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Satellite</a:t>
            </a:r>
          </a:p>
          <a:p>
            <a:pPr defTabSz="914400">
              <a:lnSpc>
                <a:spcPts val="2500"/>
              </a:lnSpc>
            </a:pPr>
            <a:r>
              <a:rPr lang="en-US" sz="2229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cells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3825" y="4211846"/>
            <a:ext cx="6652206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29" spc="-20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Satellite cells and Schwann cells (which</a:t>
            </a:r>
          </a:p>
          <a:p>
            <a:pPr defTabSz="914400">
              <a:lnSpc>
                <a:spcPts val="2400"/>
              </a:lnSpc>
            </a:pPr>
            <a:r>
              <a:rPr lang="en-US" sz="2229" spc="-30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form myelin) surround neurons in the PNS.</a:t>
            </a:r>
          </a:p>
        </p:txBody>
      </p:sp>
    </p:spTree>
    <p:extLst>
      <p:ext uri="{BB962C8B-B14F-4D97-AF65-F5344CB8AC3E}">
        <p14:creationId xmlns:p14="http://schemas.microsoft.com/office/powerpoint/2010/main" val="277122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11.1  Functions of Nervous System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Nervous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system</a:t>
            </a:r>
            <a:r>
              <a:rPr lang="en-US" altLang="en-US" dirty="0" smtClean="0"/>
              <a:t> is master controlling and communicating system of body</a:t>
            </a:r>
          </a:p>
          <a:p>
            <a:r>
              <a:rPr lang="en-US" altLang="en-US" dirty="0" smtClean="0"/>
              <a:t>Cells communicate via electrical and chemical signals</a:t>
            </a:r>
          </a:p>
          <a:p>
            <a:pPr lvl="1"/>
            <a:r>
              <a:rPr lang="en-US" altLang="en-US" dirty="0" smtClean="0"/>
              <a:t>Rapid and specific</a:t>
            </a:r>
          </a:p>
          <a:p>
            <a:pPr lvl="1"/>
            <a:r>
              <a:rPr lang="en-US" altLang="en-US" dirty="0" smtClean="0"/>
              <a:t>Usually cause almost immediate responses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Conducting Cells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Neurons are the conducting cells of the nervous system</a:t>
            </a: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529263" y="1600200"/>
          <a:ext cx="2274887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lip" r:id="rId4" imgW="8133333" imgH="16180952" progId="MS_ClipArt_Gallery.2">
                  <p:embed/>
                </p:oleObj>
              </mc:Choice>
              <mc:Fallback>
                <p:oleObj name="Clip" r:id="rId4" imgW="8133333" imgH="1618095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1600200"/>
                        <a:ext cx="2274887" cy="453072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123908"/>
      </p:ext>
    </p:extLst>
  </p:cSld>
  <p:clrMapOvr>
    <a:masterClrMapping/>
  </p:clrMapOvr>
  <p:transition xmlns:p14="http://schemas.microsoft.com/office/powerpoint/2010/main">
    <p:random/>
    <p:sndAc>
      <p:stSnd>
        <p:snd r:embed="rId3" name="WHOOSH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11.3  Neurons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Neurons</a:t>
            </a:r>
            <a:r>
              <a:rPr lang="en-US" altLang="en-US" dirty="0" smtClean="0"/>
              <a:t> (nerve cells) are structural units of nervous system</a:t>
            </a:r>
          </a:p>
          <a:p>
            <a:r>
              <a:rPr lang="en-US" altLang="en-US" dirty="0" smtClean="0"/>
              <a:t>Large, highly specialized cells that conduct impulses</a:t>
            </a:r>
          </a:p>
          <a:p>
            <a:r>
              <a:rPr lang="en-US" altLang="en-US" dirty="0" smtClean="0"/>
              <a:t>Special characteristics</a:t>
            </a:r>
          </a:p>
          <a:p>
            <a:pPr lvl="1"/>
            <a:r>
              <a:rPr lang="en-US" altLang="en-US" dirty="0" smtClean="0"/>
              <a:t>Extreme longevity (</a:t>
            </a:r>
            <a:r>
              <a:rPr lang="en-US" altLang="en-US" dirty="0" smtClean="0">
                <a:sym typeface="Symbol" panose="05050102010706020507" pitchFamily="18" charset="2"/>
              </a:rPr>
              <a:t>lasts a person’s lifetime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Amitotic, with few exceptions</a:t>
            </a:r>
          </a:p>
          <a:p>
            <a:pPr lvl="1"/>
            <a:r>
              <a:rPr lang="en-US" altLang="en-US" dirty="0" smtClean="0"/>
              <a:t>High metabolic rate: requires continuous supply of oxygen and glucose</a:t>
            </a:r>
          </a:p>
          <a:p>
            <a:r>
              <a:rPr lang="en-US" altLang="en-US" dirty="0" smtClean="0"/>
              <a:t>All have </a:t>
            </a:r>
            <a:r>
              <a:rPr lang="en-US" altLang="en-US" b="1" dirty="0" smtClean="0"/>
              <a:t>cell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body</a:t>
            </a:r>
            <a:r>
              <a:rPr lang="en-US" altLang="en-US" dirty="0" smtClean="0"/>
              <a:t> and one or more processes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Neuron Cell Body</a:t>
            </a:r>
          </a:p>
        </p:txBody>
      </p:sp>
      <p:sp>
        <p:nvSpPr>
          <p:cNvPr id="5222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Also called the </a:t>
            </a:r>
            <a:r>
              <a:rPr lang="en-US" altLang="en-US" i="1" dirty="0" err="1" smtClean="0"/>
              <a:t>perikaryon</a:t>
            </a:r>
            <a:r>
              <a:rPr lang="en-US" altLang="en-US" dirty="0" smtClean="0"/>
              <a:t> or </a:t>
            </a:r>
            <a:r>
              <a:rPr lang="en-US" altLang="en-US" i="1" dirty="0" smtClean="0"/>
              <a:t>soma</a:t>
            </a:r>
          </a:p>
          <a:p>
            <a:r>
              <a:rPr lang="en-US" altLang="en-US" dirty="0" smtClean="0"/>
              <a:t>Biosynthetic center of neuron</a:t>
            </a:r>
          </a:p>
          <a:p>
            <a:pPr lvl="1"/>
            <a:r>
              <a:rPr lang="en-US" altLang="en-US" dirty="0" smtClean="0"/>
              <a:t>Synthesizes proteins, membranes, chemicals</a:t>
            </a:r>
          </a:p>
          <a:p>
            <a:pPr lvl="1"/>
            <a:r>
              <a:rPr lang="en-US" altLang="en-US" dirty="0" smtClean="0"/>
              <a:t>Rough ER (chromatophilic substance, or </a:t>
            </a:r>
            <a:r>
              <a:rPr lang="en-US" altLang="en-US" dirty="0" err="1" smtClean="0"/>
              <a:t>Nissl</a:t>
            </a:r>
            <a:r>
              <a:rPr lang="en-US" altLang="en-US" dirty="0" smtClean="0"/>
              <a:t> bodies)</a:t>
            </a:r>
          </a:p>
          <a:p>
            <a:r>
              <a:rPr lang="en-US" altLang="en-US" dirty="0" smtClean="0"/>
              <a:t>Contains spherical nucleus with nucleolus</a:t>
            </a:r>
          </a:p>
          <a:p>
            <a:r>
              <a:rPr lang="en-US" altLang="en-US" dirty="0" smtClean="0"/>
              <a:t>Some contain pigments</a:t>
            </a:r>
          </a:p>
          <a:p>
            <a:r>
              <a:rPr lang="en-US" altLang="en-US" dirty="0" smtClean="0"/>
              <a:t>In most, plasma membrane is part of receptive region that receives input info from other neurons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Neuron Cell Body (cont.)</a:t>
            </a:r>
          </a:p>
        </p:txBody>
      </p:sp>
      <p:sp>
        <p:nvSpPr>
          <p:cNvPr id="5222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Most neuron cell bodies are located in CNS</a:t>
            </a:r>
          </a:p>
          <a:p>
            <a:pPr lvl="1"/>
            <a:r>
              <a:rPr lang="en-US" altLang="en-US" b="1" dirty="0" smtClean="0"/>
              <a:t>Nuclei</a:t>
            </a:r>
            <a:r>
              <a:rPr lang="en-US" altLang="en-US" dirty="0" smtClean="0"/>
              <a:t>: clusters of neuron cell bodies in CNS</a:t>
            </a:r>
          </a:p>
          <a:p>
            <a:pPr lvl="1"/>
            <a:r>
              <a:rPr lang="en-US" altLang="en-US" b="1" dirty="0" smtClean="0"/>
              <a:t>Ganglia</a:t>
            </a:r>
            <a:r>
              <a:rPr lang="en-US" altLang="en-US" dirty="0" smtClean="0"/>
              <a:t>: clusters of neuron cell bodies in PNS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32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Neuron Processes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 dirty="0" err="1" smtClean="0"/>
              <a:t>Armlike</a:t>
            </a:r>
            <a:r>
              <a:rPr lang="en-US" altLang="en-US" dirty="0" smtClean="0"/>
              <a:t> processes that extend from cell body</a:t>
            </a:r>
          </a:p>
          <a:p>
            <a:pPr lvl="1">
              <a:spcBef>
                <a:spcPts val="500"/>
              </a:spcBef>
            </a:pPr>
            <a:r>
              <a:rPr lang="en-US" altLang="en-US" dirty="0" smtClean="0"/>
              <a:t>CNS contains both neuron cell bodies and their processes</a:t>
            </a:r>
          </a:p>
          <a:p>
            <a:pPr lvl="1">
              <a:spcBef>
                <a:spcPts val="500"/>
              </a:spcBef>
            </a:pPr>
            <a:r>
              <a:rPr lang="en-US" altLang="en-US" dirty="0" smtClean="0"/>
              <a:t>PNS contains chiefly neuron processes</a:t>
            </a:r>
          </a:p>
          <a:p>
            <a:pPr>
              <a:spcBef>
                <a:spcPts val="500"/>
              </a:spcBef>
            </a:pPr>
            <a:r>
              <a:rPr lang="en-US" altLang="en-US" b="1" dirty="0" smtClean="0"/>
              <a:t>Tracts</a:t>
            </a:r>
            <a:r>
              <a:rPr lang="en-US" altLang="en-US" dirty="0" smtClean="0"/>
              <a:t> </a:t>
            </a:r>
          </a:p>
          <a:p>
            <a:pPr lvl="1">
              <a:spcBef>
                <a:spcPts val="500"/>
              </a:spcBef>
            </a:pPr>
            <a:r>
              <a:rPr lang="en-US" altLang="en-US" dirty="0" smtClean="0"/>
              <a:t>Bundles of neuron processes in CNS</a:t>
            </a:r>
          </a:p>
          <a:p>
            <a:pPr>
              <a:spcBef>
                <a:spcPts val="500"/>
              </a:spcBef>
            </a:pPr>
            <a:r>
              <a:rPr lang="en-US" altLang="en-US" b="1" dirty="0" smtClean="0"/>
              <a:t>Nerves</a:t>
            </a:r>
          </a:p>
          <a:p>
            <a:pPr lvl="1">
              <a:spcBef>
                <a:spcPts val="500"/>
              </a:spcBef>
            </a:pPr>
            <a:r>
              <a:rPr lang="en-US" altLang="en-US" dirty="0" smtClean="0"/>
              <a:t>Bundles of neuron processes in PNS</a:t>
            </a:r>
          </a:p>
          <a:p>
            <a:pPr>
              <a:spcBef>
                <a:spcPts val="500"/>
              </a:spcBef>
            </a:pPr>
            <a:r>
              <a:rPr lang="en-US" altLang="en-US" dirty="0" smtClean="0"/>
              <a:t>Two types of processes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 smtClean="0"/>
              <a:t>Dendrites</a:t>
            </a:r>
          </a:p>
          <a:p>
            <a:pPr lvl="1">
              <a:spcBef>
                <a:spcPts val="500"/>
              </a:spcBef>
            </a:pPr>
            <a:r>
              <a:rPr lang="en-US" altLang="en-US" b="1" dirty="0" smtClean="0"/>
              <a:t>Axon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769441"/>
          </a:xfrm>
        </p:spPr>
        <p:txBody>
          <a:bodyPr/>
          <a:lstStyle/>
          <a:p>
            <a:pPr algn="ctr"/>
            <a:r>
              <a:rPr lang="en-US" sz="4400" dirty="0"/>
              <a:t>Neurons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Neurons consist of 3 major parts:</a:t>
            </a:r>
          </a:p>
          <a:p>
            <a:r>
              <a:rPr lang="en-US" sz="2800"/>
              <a:t>1.  Axon- conducts impulse</a:t>
            </a:r>
          </a:p>
          <a:p>
            <a:r>
              <a:rPr lang="en-US" sz="2800"/>
              <a:t>2.  Dendrite- receives impulse</a:t>
            </a:r>
          </a:p>
          <a:p>
            <a:r>
              <a:rPr lang="en-US" sz="2800"/>
              <a:t>3. Cell body- contains nucleus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control center</a:t>
            </a:r>
            <a:r>
              <a:rPr lang="ja-JP" altLang="en-US" sz="2800">
                <a:latin typeface="Arial"/>
              </a:rPr>
              <a:t>”</a:t>
            </a:r>
            <a:endParaRPr lang="en-US" sz="2800"/>
          </a:p>
        </p:txBody>
      </p:sp>
      <p:pic>
        <p:nvPicPr>
          <p:cNvPr id="26630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356221"/>
      </p:ext>
    </p:extLst>
  </p:cSld>
  <p:clrMapOvr>
    <a:masterClrMapping/>
  </p:clrMapOvr>
  <p:transition xmlns:p14="http://schemas.microsoft.com/office/powerpoint/2010/main">
    <p:random/>
    <p:sndAc>
      <p:stSnd>
        <p:snd r:embed="rId2" name="WHOOSH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45592"/>
            <a:ext cx="8546592" cy="57668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11.5a Structure of a motor neuron.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2452689" y="1127126"/>
            <a:ext cx="0" cy="1928813"/>
          </a:xfrm>
          <a:custGeom>
            <a:avLst/>
            <a:gdLst>
              <a:gd name="connsiteX0" fmla="*/ 0 w 0"/>
              <a:gd name="connsiteY0" fmla="*/ 1928813 h 1928813"/>
              <a:gd name="connsiteX1" fmla="*/ 0 w 0"/>
              <a:gd name="connsiteY1" fmla="*/ 0 h 192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8813">
                <a:moveTo>
                  <a:pt x="0" y="1928813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47750" y="3219450"/>
            <a:ext cx="976312" cy="4762"/>
          </a:xfrm>
          <a:custGeom>
            <a:avLst/>
            <a:gdLst>
              <a:gd name="connsiteX0" fmla="*/ 0 w 976312"/>
              <a:gd name="connsiteY0" fmla="*/ 0 h 4762"/>
              <a:gd name="connsiteX1" fmla="*/ 976312 w 976312"/>
              <a:gd name="connsiteY1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6312" h="4762">
                <a:moveTo>
                  <a:pt x="0" y="0"/>
                </a:moveTo>
                <a:lnTo>
                  <a:pt x="976312" y="476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7450" y="3257550"/>
            <a:ext cx="981075" cy="1463675"/>
          </a:xfrm>
          <a:custGeom>
            <a:avLst/>
            <a:gdLst>
              <a:gd name="connsiteX0" fmla="*/ 981075 w 981075"/>
              <a:gd name="connsiteY0" fmla="*/ 0 h 1463675"/>
              <a:gd name="connsiteX1" fmla="*/ 203200 w 981075"/>
              <a:gd name="connsiteY1" fmla="*/ 1463675 h 1463675"/>
              <a:gd name="connsiteX2" fmla="*/ 0 w 981075"/>
              <a:gd name="connsiteY2" fmla="*/ 1463675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1463675">
                <a:moveTo>
                  <a:pt x="981075" y="0"/>
                </a:moveTo>
                <a:lnTo>
                  <a:pt x="203200" y="1463675"/>
                </a:lnTo>
                <a:lnTo>
                  <a:pt x="0" y="14636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12900" y="3746500"/>
            <a:ext cx="396875" cy="1282700"/>
          </a:xfrm>
          <a:custGeom>
            <a:avLst/>
            <a:gdLst>
              <a:gd name="connsiteX0" fmla="*/ 387350 w 396875"/>
              <a:gd name="connsiteY0" fmla="*/ 0 h 1282700"/>
              <a:gd name="connsiteX1" fmla="*/ 396875 w 396875"/>
              <a:gd name="connsiteY1" fmla="*/ 1282700 h 1282700"/>
              <a:gd name="connsiteX2" fmla="*/ 0 w 396875"/>
              <a:gd name="connsiteY2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75" h="1282700">
                <a:moveTo>
                  <a:pt x="387350" y="0"/>
                </a:moveTo>
                <a:lnTo>
                  <a:pt x="396875" y="1282700"/>
                </a:lnTo>
                <a:lnTo>
                  <a:pt x="0" y="12827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004219" y="3736181"/>
            <a:ext cx="184150" cy="492125"/>
          </a:xfrm>
          <a:custGeom>
            <a:avLst/>
            <a:gdLst>
              <a:gd name="connsiteX0" fmla="*/ 0 w 184150"/>
              <a:gd name="connsiteY0" fmla="*/ 492125 h 492125"/>
              <a:gd name="connsiteX1" fmla="*/ 184150 w 184150"/>
              <a:gd name="connsiteY1" fmla="*/ 0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150" h="492125">
                <a:moveTo>
                  <a:pt x="0" y="492125"/>
                </a:moveTo>
                <a:lnTo>
                  <a:pt x="1841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74094" y="4193381"/>
            <a:ext cx="0" cy="1207294"/>
          </a:xfrm>
          <a:custGeom>
            <a:avLst/>
            <a:gdLst>
              <a:gd name="connsiteX0" fmla="*/ 0 w 0"/>
              <a:gd name="connsiteY0" fmla="*/ 0 h 1207294"/>
              <a:gd name="connsiteX1" fmla="*/ 0 w 0"/>
              <a:gd name="connsiteY1" fmla="*/ 1207294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07294">
                <a:moveTo>
                  <a:pt x="0" y="0"/>
                </a:moveTo>
                <a:lnTo>
                  <a:pt x="0" y="120729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47925" y="4552950"/>
            <a:ext cx="371475" cy="30956"/>
          </a:xfrm>
          <a:custGeom>
            <a:avLst/>
            <a:gdLst>
              <a:gd name="connsiteX0" fmla="*/ 0 w 371475"/>
              <a:gd name="connsiteY0" fmla="*/ 30956 h 30956"/>
              <a:gd name="connsiteX1" fmla="*/ 197644 w 371475"/>
              <a:gd name="connsiteY1" fmla="*/ 0 h 30956"/>
              <a:gd name="connsiteX2" fmla="*/ 371475 w 371475"/>
              <a:gd name="connsiteY2" fmla="*/ 0 h 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30956">
                <a:moveTo>
                  <a:pt x="0" y="30956"/>
                </a:moveTo>
                <a:lnTo>
                  <a:pt x="197644" y="0"/>
                </a:lnTo>
                <a:lnTo>
                  <a:pt x="37147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00575" y="5267325"/>
            <a:ext cx="335756" cy="197644"/>
            <a:chOff x="4600575" y="5267325"/>
            <a:chExt cx="335756" cy="197644"/>
          </a:xfrm>
        </p:grpSpPr>
        <p:sp>
          <p:nvSpPr>
            <p:cNvPr id="13" name="Freeform 12"/>
            <p:cNvSpPr/>
            <p:nvPr/>
          </p:nvSpPr>
          <p:spPr>
            <a:xfrm>
              <a:off x="4600575" y="5267325"/>
              <a:ext cx="335756" cy="102394"/>
            </a:xfrm>
            <a:custGeom>
              <a:avLst/>
              <a:gdLst>
                <a:gd name="connsiteX0" fmla="*/ 0 w 335756"/>
                <a:gd name="connsiteY0" fmla="*/ 2381 h 102394"/>
                <a:gd name="connsiteX1" fmla="*/ 0 w 335756"/>
                <a:gd name="connsiteY1" fmla="*/ 102394 h 102394"/>
                <a:gd name="connsiteX2" fmla="*/ 335756 w 335756"/>
                <a:gd name="connsiteY2" fmla="*/ 102394 h 102394"/>
                <a:gd name="connsiteX3" fmla="*/ 335756 w 335756"/>
                <a:gd name="connsiteY3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56" h="102394">
                  <a:moveTo>
                    <a:pt x="0" y="2381"/>
                  </a:moveTo>
                  <a:lnTo>
                    <a:pt x="0" y="102394"/>
                  </a:lnTo>
                  <a:lnTo>
                    <a:pt x="335756" y="102394"/>
                  </a:lnTo>
                  <a:lnTo>
                    <a:pt x="33575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62500" y="5367337"/>
              <a:ext cx="0" cy="97632"/>
            </a:xfrm>
            <a:custGeom>
              <a:avLst/>
              <a:gdLst>
                <a:gd name="connsiteX0" fmla="*/ 0 w 0"/>
                <a:gd name="connsiteY0" fmla="*/ 0 h 97632"/>
                <a:gd name="connsiteX1" fmla="*/ 0 w 0"/>
                <a:gd name="connsiteY1" fmla="*/ 97632 h 9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7632">
                  <a:moveTo>
                    <a:pt x="0" y="0"/>
                  </a:moveTo>
                  <a:lnTo>
                    <a:pt x="0" y="976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6105525" y="5114925"/>
            <a:ext cx="196850" cy="317500"/>
          </a:xfrm>
          <a:custGeom>
            <a:avLst/>
            <a:gdLst>
              <a:gd name="connsiteX0" fmla="*/ 196850 w 196850"/>
              <a:gd name="connsiteY0" fmla="*/ 0 h 317500"/>
              <a:gd name="connsiteX1" fmla="*/ 0 w 196850"/>
              <a:gd name="connsiteY1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850" h="317500">
                <a:moveTo>
                  <a:pt x="196850" y="0"/>
                </a:moveTo>
                <a:lnTo>
                  <a:pt x="0" y="3175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72325" y="5343525"/>
            <a:ext cx="403225" cy="114300"/>
            <a:chOff x="7172325" y="5343525"/>
            <a:chExt cx="403225" cy="114300"/>
          </a:xfrm>
        </p:grpSpPr>
        <p:sp>
          <p:nvSpPr>
            <p:cNvPr id="17" name="Freeform 16"/>
            <p:cNvSpPr/>
            <p:nvPr/>
          </p:nvSpPr>
          <p:spPr>
            <a:xfrm>
              <a:off x="7172325" y="5343525"/>
              <a:ext cx="403225" cy="0"/>
            </a:xfrm>
            <a:custGeom>
              <a:avLst/>
              <a:gdLst>
                <a:gd name="connsiteX0" fmla="*/ 0 w 403225"/>
                <a:gd name="connsiteY0" fmla="*/ 0 h 0"/>
                <a:gd name="connsiteX1" fmla="*/ 403225 w 4032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225">
                  <a:moveTo>
                    <a:pt x="0" y="0"/>
                  </a:moveTo>
                  <a:lnTo>
                    <a:pt x="4032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13600" y="5343525"/>
              <a:ext cx="295275" cy="114300"/>
            </a:xfrm>
            <a:custGeom>
              <a:avLst/>
              <a:gdLst>
                <a:gd name="connsiteX0" fmla="*/ 0 w 295275"/>
                <a:gd name="connsiteY0" fmla="*/ 114300 h 114300"/>
                <a:gd name="connsiteX1" fmla="*/ 295275 w 295275"/>
                <a:gd name="connsiteY1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275" h="114300">
                  <a:moveTo>
                    <a:pt x="0" y="114300"/>
                  </a:moveTo>
                  <a:lnTo>
                    <a:pt x="29527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36519" y="5722144"/>
            <a:ext cx="626269" cy="297656"/>
            <a:chOff x="6436519" y="5722144"/>
            <a:chExt cx="626269" cy="297656"/>
          </a:xfrm>
        </p:grpSpPr>
        <p:sp>
          <p:nvSpPr>
            <p:cNvPr id="20" name="Freeform 19"/>
            <p:cNvSpPr/>
            <p:nvPr/>
          </p:nvSpPr>
          <p:spPr>
            <a:xfrm>
              <a:off x="6769894" y="5722144"/>
              <a:ext cx="226219" cy="295275"/>
            </a:xfrm>
            <a:custGeom>
              <a:avLst/>
              <a:gdLst>
                <a:gd name="connsiteX0" fmla="*/ 226219 w 226219"/>
                <a:gd name="connsiteY0" fmla="*/ 0 h 295275"/>
                <a:gd name="connsiteX1" fmla="*/ 0 w 226219"/>
                <a:gd name="connsiteY1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19" h="295275">
                  <a:moveTo>
                    <a:pt x="226219" y="0"/>
                  </a:moveTo>
                  <a:lnTo>
                    <a:pt x="0" y="2952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36519" y="6019800"/>
              <a:ext cx="626269" cy="0"/>
            </a:xfrm>
            <a:custGeom>
              <a:avLst/>
              <a:gdLst>
                <a:gd name="connsiteX0" fmla="*/ 0 w 626269"/>
                <a:gd name="connsiteY0" fmla="*/ 0 h 0"/>
                <a:gd name="connsiteX1" fmla="*/ 626269 w 62626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269">
                  <a:moveTo>
                    <a:pt x="0" y="0"/>
                  </a:moveTo>
                  <a:lnTo>
                    <a:pt x="6262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57047" y="507492"/>
            <a:ext cx="1074333" cy="654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Dendrites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(receptive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regions)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1090" y="515971"/>
            <a:ext cx="1962397" cy="636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Cell body</a:t>
            </a:r>
          </a:p>
          <a:p>
            <a:pPr defTabSz="914400">
              <a:lnSpc>
                <a:spcPts val="13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(biosynthetic center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and receptive region)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958" y="3061774"/>
            <a:ext cx="867545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Nucleus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5135" y="4553095"/>
            <a:ext cx="1023037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Nucleolus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9646" y="4862119"/>
            <a:ext cx="1600118" cy="84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b="1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Chromatophilic</a:t>
            </a:r>
            <a:endParaRPr lang="en-US" sz="1317" b="1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defTabSz="914400">
              <a:lnSpc>
                <a:spcPts val="13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substance (rough</a:t>
            </a:r>
          </a:p>
          <a:p>
            <a:pPr defTabSz="914400">
              <a:lnSpc>
                <a:spcPts val="15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endoplasmic</a:t>
            </a:r>
          </a:p>
          <a:p>
            <a:pPr defTabSz="914400">
              <a:lnSpc>
                <a:spcPts val="15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reticulum)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99329" y="5352106"/>
            <a:ext cx="739306" cy="482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Axon</a:t>
            </a:r>
          </a:p>
          <a:p>
            <a:pPr algn="ctr"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hillock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8600" y="4394078"/>
            <a:ext cx="1797287" cy="84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Axon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(impulse-generating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and conducting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region)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7262" y="5543980"/>
            <a:ext cx="896399" cy="487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Impulse</a:t>
            </a:r>
          </a:p>
          <a:p>
            <a:pPr defTabSz="914400">
              <a:lnSpc>
                <a:spcPts val="15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direction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9407" y="5400669"/>
            <a:ext cx="955711" cy="482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Schwann</a:t>
            </a:r>
          </a:p>
          <a:p>
            <a:pPr algn="ctr"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cell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10940" y="5859678"/>
            <a:ext cx="966931" cy="482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Terminal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branches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4058" y="4689798"/>
            <a:ext cx="16482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Myelin sheath gap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(node of Ranvier)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99350" y="5176291"/>
            <a:ext cx="1418337" cy="662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71" b="1" spc="-2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Axon terminals</a:t>
            </a:r>
          </a:p>
          <a:p>
            <a:pPr defTabSz="914400">
              <a:lnSpc>
                <a:spcPts val="1400"/>
              </a:lnSpc>
            </a:pPr>
            <a:r>
              <a:rPr lang="en-US" sz="1371" b="1" spc="-2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(secretory</a:t>
            </a:r>
          </a:p>
          <a:p>
            <a:pPr defTabSz="914400">
              <a:lnSpc>
                <a:spcPts val="1400"/>
              </a:lnSpc>
            </a:pPr>
            <a:r>
              <a:rPr lang="en-US" sz="1371" b="1" spc="-2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region)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144587" y="1121569"/>
            <a:ext cx="338138" cy="323057"/>
            <a:chOff x="1144587" y="1121569"/>
            <a:chExt cx="338138" cy="323057"/>
          </a:xfrm>
        </p:grpSpPr>
        <p:sp>
          <p:nvSpPr>
            <p:cNvPr id="35" name="Freeform 34"/>
            <p:cNvSpPr/>
            <p:nvPr/>
          </p:nvSpPr>
          <p:spPr>
            <a:xfrm>
              <a:off x="1144587" y="1233488"/>
              <a:ext cx="338138" cy="211138"/>
            </a:xfrm>
            <a:custGeom>
              <a:avLst/>
              <a:gdLst>
                <a:gd name="connsiteX0" fmla="*/ 0 w 342900"/>
                <a:gd name="connsiteY0" fmla="*/ 215900 h 215900"/>
                <a:gd name="connsiteX1" fmla="*/ 152400 w 342900"/>
                <a:gd name="connsiteY1" fmla="*/ 0 h 215900"/>
                <a:gd name="connsiteX2" fmla="*/ 342900 w 342900"/>
                <a:gd name="connsiteY2" fmla="*/ 203200 h 215900"/>
                <a:gd name="connsiteX0" fmla="*/ 0 w 338138"/>
                <a:gd name="connsiteY0" fmla="*/ 211138 h 211138"/>
                <a:gd name="connsiteX1" fmla="*/ 147638 w 338138"/>
                <a:gd name="connsiteY1" fmla="*/ 0 h 211138"/>
                <a:gd name="connsiteX2" fmla="*/ 338138 w 338138"/>
                <a:gd name="connsiteY2" fmla="*/ 203200 h 211138"/>
                <a:gd name="connsiteX0" fmla="*/ 0 w 328613"/>
                <a:gd name="connsiteY0" fmla="*/ 211138 h 211138"/>
                <a:gd name="connsiteX1" fmla="*/ 147638 w 328613"/>
                <a:gd name="connsiteY1" fmla="*/ 0 h 211138"/>
                <a:gd name="connsiteX2" fmla="*/ 328613 w 328613"/>
                <a:gd name="connsiteY2" fmla="*/ 188913 h 211138"/>
                <a:gd name="connsiteX0" fmla="*/ 0 w 338138"/>
                <a:gd name="connsiteY0" fmla="*/ 211138 h 211138"/>
                <a:gd name="connsiteX1" fmla="*/ 147638 w 338138"/>
                <a:gd name="connsiteY1" fmla="*/ 0 h 211138"/>
                <a:gd name="connsiteX2" fmla="*/ 338138 w 338138"/>
                <a:gd name="connsiteY2" fmla="*/ 200820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138" h="211138">
                  <a:moveTo>
                    <a:pt x="0" y="211138"/>
                  </a:moveTo>
                  <a:lnTo>
                    <a:pt x="147638" y="0"/>
                  </a:lnTo>
                  <a:lnTo>
                    <a:pt x="338138" y="200820"/>
                  </a:lnTo>
                </a:path>
              </a:pathLst>
            </a:custGeom>
            <a:noFill/>
            <a:ln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292225" y="1121569"/>
              <a:ext cx="3175" cy="111125"/>
            </a:xfrm>
            <a:custGeom>
              <a:avLst/>
              <a:gdLst>
                <a:gd name="connsiteX0" fmla="*/ 3175 w 3175"/>
                <a:gd name="connsiteY0" fmla="*/ 0 h 111125"/>
                <a:gd name="connsiteX1" fmla="*/ 0 w 3175"/>
                <a:gd name="connsiteY1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111125">
                  <a:moveTo>
                    <a:pt x="3175" y="0"/>
                  </a:moveTo>
                  <a:cubicBezTo>
                    <a:pt x="2117" y="37042"/>
                    <a:pt x="1058" y="74083"/>
                    <a:pt x="0" y="11112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06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Neuron </a:t>
            </a:r>
            <a:r>
              <a:rPr lang="en-US" altLang="en-US" dirty="0" smtClean="0"/>
              <a:t>Processes (cont.)</a:t>
            </a:r>
            <a:endParaRPr lang="en-US" dirty="0"/>
          </a:p>
        </p:txBody>
      </p:sp>
      <p:sp>
        <p:nvSpPr>
          <p:cNvPr id="5734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Dendrites</a:t>
            </a:r>
          </a:p>
          <a:p>
            <a:pPr lvl="1"/>
            <a:r>
              <a:rPr lang="en-US" altLang="en-US" dirty="0" smtClean="0"/>
              <a:t>Motor neurons can contain 100s of these short, tapering, diffusely branched processes </a:t>
            </a:r>
          </a:p>
          <a:p>
            <a:pPr lvl="2"/>
            <a:r>
              <a:rPr lang="en-US" altLang="en-US" dirty="0" smtClean="0"/>
              <a:t>Contain same organelles as in cell body</a:t>
            </a:r>
          </a:p>
          <a:p>
            <a:pPr lvl="1"/>
            <a:r>
              <a:rPr lang="en-US" altLang="en-US" dirty="0" smtClean="0"/>
              <a:t>Receptive (input) region of neuron</a:t>
            </a:r>
          </a:p>
          <a:p>
            <a:pPr lvl="1"/>
            <a:r>
              <a:rPr lang="en-US" altLang="en-US" dirty="0" smtClean="0"/>
              <a:t>Convey incoming messages toward cell body as </a:t>
            </a:r>
            <a:r>
              <a:rPr lang="en-US" altLang="en-US" i="1" dirty="0" smtClean="0"/>
              <a:t>graded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potentials</a:t>
            </a:r>
            <a:r>
              <a:rPr lang="en-US" altLang="en-US" dirty="0" smtClean="0"/>
              <a:t> (short distance signals)</a:t>
            </a:r>
          </a:p>
          <a:p>
            <a:pPr lvl="1"/>
            <a:r>
              <a:rPr lang="en-US" altLang="en-US" dirty="0" smtClean="0"/>
              <a:t>In many brain areas, finer dendrites are highly specialized to collect information</a:t>
            </a:r>
          </a:p>
          <a:p>
            <a:pPr lvl="2"/>
            <a:r>
              <a:rPr lang="en-US" altLang="en-US" dirty="0" smtClean="0"/>
              <a:t>Contain </a:t>
            </a:r>
            <a:r>
              <a:rPr lang="en-US" altLang="en-US" b="1" dirty="0" smtClean="0"/>
              <a:t>dendritic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spines</a:t>
            </a:r>
            <a:r>
              <a:rPr lang="en-US" altLang="en-US" dirty="0" smtClean="0"/>
              <a:t>, appendages with bulbous or spiky ends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Structures found in nerve cells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Cell Body= </a:t>
            </a:r>
          </a:p>
          <a:p>
            <a:pPr lvl="1"/>
            <a:r>
              <a:rPr lang="en-US"/>
              <a:t>1.  Nucleus</a:t>
            </a:r>
          </a:p>
          <a:p>
            <a:pPr lvl="1"/>
            <a:r>
              <a:rPr lang="en-US"/>
              <a:t>2.  Nucleolus</a:t>
            </a:r>
          </a:p>
          <a:p>
            <a:pPr lvl="1"/>
            <a:r>
              <a:rPr lang="en-US"/>
              <a:t>3.  Mitochondria</a:t>
            </a:r>
          </a:p>
          <a:p>
            <a:pPr lvl="1"/>
            <a:r>
              <a:rPr lang="en-US"/>
              <a:t>4.  Golgi body</a:t>
            </a:r>
          </a:p>
          <a:p>
            <a:pPr lvl="1"/>
            <a:r>
              <a:rPr lang="en-US"/>
              <a:t>5.  Nissl bodies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Processes=</a:t>
            </a:r>
          </a:p>
          <a:p>
            <a:pPr lvl="1"/>
            <a:r>
              <a:rPr lang="en-US"/>
              <a:t>1.  Axon</a:t>
            </a:r>
          </a:p>
          <a:p>
            <a:pPr lvl="1"/>
            <a:r>
              <a:rPr lang="en-US"/>
              <a:t>2.  dendrite</a:t>
            </a:r>
          </a:p>
        </p:txBody>
      </p:sp>
    </p:spTree>
    <p:extLst>
      <p:ext uri="{BB962C8B-B14F-4D97-AF65-F5344CB8AC3E}">
        <p14:creationId xmlns:p14="http://schemas.microsoft.com/office/powerpoint/2010/main" val="28685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52272"/>
            <a:ext cx="8546592" cy="555345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11.5b Structure of a motor neuron.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1244600" y="2667000"/>
            <a:ext cx="3873500" cy="774700"/>
          </a:xfrm>
          <a:custGeom>
            <a:avLst/>
            <a:gdLst>
              <a:gd name="connsiteX0" fmla="*/ 3873500 w 3873500"/>
              <a:gd name="connsiteY0" fmla="*/ 774700 h 774700"/>
              <a:gd name="connsiteX1" fmla="*/ 304800 w 3873500"/>
              <a:gd name="connsiteY1" fmla="*/ 0 h 774700"/>
              <a:gd name="connsiteX2" fmla="*/ 0 w 3873500"/>
              <a:gd name="connsiteY2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3500" h="774700">
                <a:moveTo>
                  <a:pt x="3873500" y="774700"/>
                </a:moveTo>
                <a:lnTo>
                  <a:pt x="30480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49387" y="3867150"/>
            <a:ext cx="1822450" cy="1320800"/>
          </a:xfrm>
          <a:custGeom>
            <a:avLst/>
            <a:gdLst>
              <a:gd name="connsiteX0" fmla="*/ 1822450 w 1822450"/>
              <a:gd name="connsiteY0" fmla="*/ 1320800 h 1320800"/>
              <a:gd name="connsiteX1" fmla="*/ 190500 w 1822450"/>
              <a:gd name="connsiteY1" fmla="*/ 0 h 1320800"/>
              <a:gd name="connsiteX2" fmla="*/ 0 w 1822450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50" h="1320800">
                <a:moveTo>
                  <a:pt x="1822450" y="1320800"/>
                </a:moveTo>
                <a:lnTo>
                  <a:pt x="19050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72" y="2459438"/>
            <a:ext cx="12426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100"/>
              </a:lnSpc>
            </a:pPr>
            <a:r>
              <a:rPr lang="en-US" sz="1902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Neuron</a:t>
            </a:r>
          </a:p>
          <a:p>
            <a:pPr defTabSz="914400">
              <a:lnSpc>
                <a:spcPts val="2100"/>
              </a:lnSpc>
            </a:pPr>
            <a:r>
              <a:rPr lang="en-US" sz="1902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cell body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837" y="3646758"/>
            <a:ext cx="1242648" cy="67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200"/>
              </a:lnSpc>
            </a:pPr>
            <a:r>
              <a:rPr lang="en-US" sz="1902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Dendritic</a:t>
            </a:r>
          </a:p>
          <a:p>
            <a:pPr defTabSz="914400">
              <a:lnSpc>
                <a:spcPts val="2200"/>
              </a:lnSpc>
            </a:pPr>
            <a:r>
              <a:rPr lang="en-US" sz="1902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spine</a:t>
            </a:r>
          </a:p>
        </p:txBody>
      </p:sp>
      <p:sp>
        <p:nvSpPr>
          <p:cNvPr id="9" name="Freeform 8"/>
          <p:cNvSpPr/>
          <p:nvPr/>
        </p:nvSpPr>
        <p:spPr>
          <a:xfrm>
            <a:off x="1249347" y="2666984"/>
            <a:ext cx="3873500" cy="774700"/>
          </a:xfrm>
          <a:custGeom>
            <a:avLst/>
            <a:gdLst>
              <a:gd name="connsiteX0" fmla="*/ 3873500 w 3873500"/>
              <a:gd name="connsiteY0" fmla="*/ 774700 h 774700"/>
              <a:gd name="connsiteX1" fmla="*/ 304800 w 3873500"/>
              <a:gd name="connsiteY1" fmla="*/ 0 h 774700"/>
              <a:gd name="connsiteX2" fmla="*/ 0 w 3873500"/>
              <a:gd name="connsiteY2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3500" h="774700">
                <a:moveTo>
                  <a:pt x="3873500" y="774700"/>
                </a:moveTo>
                <a:lnTo>
                  <a:pt x="30480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454118" y="3867118"/>
            <a:ext cx="1812956" cy="1320832"/>
          </a:xfrm>
          <a:custGeom>
            <a:avLst/>
            <a:gdLst>
              <a:gd name="connsiteX0" fmla="*/ 1822450 w 1822450"/>
              <a:gd name="connsiteY0" fmla="*/ 1320800 h 1320800"/>
              <a:gd name="connsiteX1" fmla="*/ 190500 w 1822450"/>
              <a:gd name="connsiteY1" fmla="*/ 0 h 1320800"/>
              <a:gd name="connsiteX2" fmla="*/ 0 w 1822450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50" h="1320800">
                <a:moveTo>
                  <a:pt x="1822450" y="1320800"/>
                </a:moveTo>
                <a:lnTo>
                  <a:pt x="19050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84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11.1  Functions of Nervous System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Nervous system has three overlapping functions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Sensory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input</a:t>
            </a:r>
          </a:p>
          <a:p>
            <a:pPr lvl="2"/>
            <a:r>
              <a:rPr lang="en-US" altLang="en-US" dirty="0" smtClean="0"/>
              <a:t>Information gathered by sensory receptors about internal and external changes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Integration</a:t>
            </a:r>
          </a:p>
          <a:p>
            <a:pPr lvl="2"/>
            <a:r>
              <a:rPr lang="en-US" altLang="en-US" dirty="0" smtClean="0"/>
              <a:t>Processing and interpretation of sensory input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Motor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output</a:t>
            </a:r>
          </a:p>
          <a:p>
            <a:pPr lvl="2"/>
            <a:r>
              <a:rPr lang="en-US" altLang="en-US" dirty="0" smtClean="0"/>
              <a:t>Activation of </a:t>
            </a:r>
            <a:r>
              <a:rPr lang="en-US" altLang="en-US" b="1" dirty="0" smtClean="0"/>
              <a:t>effector</a:t>
            </a:r>
            <a:r>
              <a:rPr lang="en-US" altLang="en-US" dirty="0" smtClean="0"/>
              <a:t> organs (muscles and glands) produces a response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Path of an impulse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r>
              <a:rPr lang="en-US" sz="2400" dirty="0"/>
              <a:t>The path of an impulse through the neuron is always in this direction: DENDRITE--&gt; CELL BODY --&gt; AXON</a:t>
            </a:r>
          </a:p>
        </p:txBody>
      </p:sp>
    </p:spTree>
    <p:extLst>
      <p:ext uri="{BB962C8B-B14F-4D97-AF65-F5344CB8AC3E}">
        <p14:creationId xmlns:p14="http://schemas.microsoft.com/office/powerpoint/2010/main" val="1747877646"/>
      </p:ext>
    </p:extLst>
  </p:cSld>
  <p:clrMapOvr>
    <a:masterClrMapping/>
  </p:clrMapOvr>
  <p:transition xmlns:p14="http://schemas.microsoft.com/office/powerpoint/2010/main">
    <p:random/>
    <p:sndAc>
      <p:stSnd>
        <p:snd r:embed="rId2" name="WHOOSH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Neuron Processes (cont.)</a:t>
            </a:r>
            <a:endParaRPr lang="en-US" dirty="0"/>
          </a:p>
        </p:txBody>
      </p:sp>
      <p:sp>
        <p:nvSpPr>
          <p:cNvPr id="60418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altLang="en-US" sz="2800" b="1" dirty="0" smtClean="0"/>
              <a:t>The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axon</a:t>
            </a:r>
            <a:r>
              <a:rPr lang="en-US" altLang="en-US" sz="2800" dirty="0" smtClean="0"/>
              <a:t>: </a:t>
            </a:r>
            <a:r>
              <a:rPr lang="en-US" altLang="en-US" sz="2800" b="1" dirty="0" smtClean="0"/>
              <a:t>structure</a:t>
            </a:r>
          </a:p>
          <a:p>
            <a:pPr lvl="1">
              <a:spcBef>
                <a:spcPts val="200"/>
              </a:spcBef>
            </a:pPr>
            <a:r>
              <a:rPr lang="en-US" altLang="en-US" sz="2600" dirty="0" smtClean="0"/>
              <a:t>Each neuron has one axon that starts at cone-shaped area called </a:t>
            </a:r>
            <a:r>
              <a:rPr lang="en-US" altLang="en-US" sz="2600" b="1" dirty="0" smtClean="0"/>
              <a:t>axon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hillock</a:t>
            </a:r>
          </a:p>
          <a:p>
            <a:pPr lvl="1">
              <a:spcBef>
                <a:spcPts val="200"/>
              </a:spcBef>
            </a:pPr>
            <a:r>
              <a:rPr lang="en-US" altLang="en-US" sz="2600" dirty="0" smtClean="0"/>
              <a:t>In some neurons, axons are short or absent; in others, axon comprises almost entire length of cell</a:t>
            </a:r>
          </a:p>
          <a:p>
            <a:pPr lvl="2">
              <a:spcBef>
                <a:spcPts val="200"/>
              </a:spcBef>
            </a:pPr>
            <a:r>
              <a:rPr lang="en-US" altLang="en-US" sz="2200" dirty="0" smtClean="0"/>
              <a:t>Some axons can be over 1 meter long</a:t>
            </a:r>
          </a:p>
          <a:p>
            <a:pPr lvl="1">
              <a:spcBef>
                <a:spcPts val="200"/>
              </a:spcBef>
            </a:pPr>
            <a:r>
              <a:rPr lang="en-US" altLang="en-US" sz="2600" dirty="0" smtClean="0"/>
              <a:t>Long axons are called </a:t>
            </a:r>
            <a:r>
              <a:rPr lang="en-US" altLang="en-US" sz="2600" b="1" dirty="0" smtClean="0"/>
              <a:t>nerve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fibers</a:t>
            </a:r>
          </a:p>
          <a:p>
            <a:pPr lvl="1">
              <a:spcBef>
                <a:spcPts val="200"/>
              </a:spcBef>
            </a:pPr>
            <a:r>
              <a:rPr lang="en-US" altLang="en-US" sz="2600" dirty="0" smtClean="0"/>
              <a:t>Axons have occasional branches called </a:t>
            </a:r>
            <a:r>
              <a:rPr lang="en-US" altLang="en-US" sz="2600" b="1" dirty="0" smtClean="0"/>
              <a:t>axon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collaterals</a:t>
            </a:r>
          </a:p>
          <a:p>
            <a:pPr lvl="1">
              <a:spcBef>
                <a:spcPts val="200"/>
              </a:spcBef>
            </a:pPr>
            <a:r>
              <a:rPr lang="en-US" altLang="en-US" sz="2600" dirty="0" smtClean="0"/>
              <a:t>Axons branch profusely at their end (terminus)</a:t>
            </a:r>
          </a:p>
          <a:p>
            <a:pPr lvl="2">
              <a:spcBef>
                <a:spcPts val="200"/>
              </a:spcBef>
            </a:pPr>
            <a:r>
              <a:rPr lang="en-US" altLang="en-US" sz="2200" dirty="0" smtClean="0"/>
              <a:t>Can number as many as 10,000 terminal branches</a:t>
            </a:r>
          </a:p>
          <a:p>
            <a:pPr lvl="1">
              <a:spcBef>
                <a:spcPts val="200"/>
              </a:spcBef>
            </a:pPr>
            <a:r>
              <a:rPr lang="en-US" altLang="en-US" sz="2600" dirty="0" smtClean="0"/>
              <a:t>Distal endings are called </a:t>
            </a:r>
            <a:r>
              <a:rPr lang="en-US" altLang="en-US" sz="2600" b="1" dirty="0" smtClean="0"/>
              <a:t>axon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terminals</a:t>
            </a:r>
            <a:r>
              <a:rPr lang="en-US" altLang="en-US" sz="2600" dirty="0" smtClean="0"/>
              <a:t> or </a:t>
            </a:r>
            <a:r>
              <a:rPr lang="en-US" altLang="en-US" sz="2600" b="1" dirty="0" smtClean="0"/>
              <a:t>terminal</a:t>
            </a:r>
            <a:r>
              <a:rPr lang="en-US" altLang="en-US" sz="2600" dirty="0" smtClean="0"/>
              <a:t> </a:t>
            </a:r>
            <a:r>
              <a:rPr lang="en-US" altLang="en-US" sz="2600" b="1" dirty="0" err="1" smtClean="0"/>
              <a:t>boutons</a:t>
            </a:r>
            <a:endParaRPr lang="en-US" altLang="en-US" sz="2600" b="1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Neuron Processes (cont.)</a:t>
            </a:r>
            <a:endParaRPr lang="en-US" dirty="0"/>
          </a:p>
        </p:txBody>
      </p:sp>
      <p:sp>
        <p:nvSpPr>
          <p:cNvPr id="62466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8839200" cy="5351462"/>
          </a:xfrm>
        </p:spPr>
        <p:txBody>
          <a:bodyPr/>
          <a:lstStyle/>
          <a:p>
            <a:r>
              <a:rPr lang="en-US" altLang="en-US" sz="2800" b="1" dirty="0" smtClean="0"/>
              <a:t>The axon</a:t>
            </a:r>
            <a:r>
              <a:rPr lang="en-US" altLang="en-US" sz="2800" dirty="0" smtClean="0"/>
              <a:t>:</a:t>
            </a:r>
            <a:r>
              <a:rPr lang="en-US" altLang="en-US" sz="2800" b="1" dirty="0" smtClean="0"/>
              <a:t> functional characteristics</a:t>
            </a:r>
          </a:p>
          <a:p>
            <a:pPr lvl="1"/>
            <a:r>
              <a:rPr lang="en-US" altLang="en-US" sz="2600" dirty="0" smtClean="0"/>
              <a:t>Axon is the conducting region of neuron</a:t>
            </a:r>
          </a:p>
          <a:p>
            <a:pPr lvl="1"/>
            <a:r>
              <a:rPr lang="en-US" altLang="en-US" sz="2600" dirty="0" smtClean="0"/>
              <a:t>Generates nerve impulses and transmits them along </a:t>
            </a:r>
            <a:r>
              <a:rPr lang="en-US" altLang="en-US" sz="2600" b="1" dirty="0" err="1" smtClean="0"/>
              <a:t>axolemma</a:t>
            </a:r>
            <a:r>
              <a:rPr lang="en-US" altLang="en-US" sz="2600" dirty="0" smtClean="0"/>
              <a:t> (neuron cell membrane) to </a:t>
            </a:r>
            <a:r>
              <a:rPr lang="en-US" altLang="en-US" sz="2600" b="1" dirty="0" smtClean="0"/>
              <a:t>axon</a:t>
            </a:r>
            <a:r>
              <a:rPr lang="en-US" altLang="en-US" sz="2600" dirty="0" smtClean="0"/>
              <a:t> </a:t>
            </a:r>
            <a:r>
              <a:rPr lang="en-US" altLang="en-US" sz="2600" b="1" dirty="0" smtClean="0"/>
              <a:t>terminal</a:t>
            </a:r>
          </a:p>
          <a:p>
            <a:pPr lvl="2"/>
            <a:r>
              <a:rPr lang="en-US" altLang="en-US" dirty="0" smtClean="0"/>
              <a:t>Terminal: region that secretes </a:t>
            </a:r>
            <a:r>
              <a:rPr lang="en-US" altLang="en-US" b="1" dirty="0" smtClean="0"/>
              <a:t>neurotransmitters</a:t>
            </a:r>
            <a:r>
              <a:rPr lang="en-US" altLang="en-US" dirty="0" smtClean="0"/>
              <a:t>, which are released into extracellular space</a:t>
            </a:r>
          </a:p>
          <a:p>
            <a:pPr lvl="2"/>
            <a:r>
              <a:rPr lang="en-US" altLang="en-US" dirty="0" smtClean="0"/>
              <a:t>Can excite or inhibit neurons it contacts</a:t>
            </a:r>
          </a:p>
          <a:p>
            <a:pPr lvl="1"/>
            <a:r>
              <a:rPr lang="en-US" altLang="en-US" sz="2600" dirty="0" smtClean="0"/>
              <a:t>Carries on many conversations with different neurons at same time</a:t>
            </a:r>
          </a:p>
          <a:p>
            <a:pPr lvl="1"/>
            <a:r>
              <a:rPr lang="en-US" altLang="en-US" sz="2600" dirty="0" smtClean="0"/>
              <a:t>Axons rely on cell bodies to renew proteins and membranes</a:t>
            </a:r>
          </a:p>
          <a:p>
            <a:pPr lvl="1"/>
            <a:r>
              <a:rPr lang="en-US" altLang="en-US" sz="2600" dirty="0" smtClean="0"/>
              <a:t>Quickly decay if cut or damaged</a:t>
            </a: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Neuron Processes (cont.)</a:t>
            </a:r>
            <a:endParaRPr lang="en-US" dirty="0"/>
          </a:p>
        </p:txBody>
      </p:sp>
      <p:sp>
        <p:nvSpPr>
          <p:cNvPr id="64514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b="1" dirty="0"/>
              <a:t>The axon</a:t>
            </a:r>
            <a:r>
              <a:rPr lang="en-US" altLang="en-US" dirty="0"/>
              <a:t>:</a:t>
            </a:r>
            <a:r>
              <a:rPr lang="en-US" altLang="en-US" b="1" dirty="0"/>
              <a:t> functional </a:t>
            </a:r>
            <a:r>
              <a:rPr lang="en-US" altLang="en-US" b="1" dirty="0" smtClean="0"/>
              <a:t>characteristics (cont.)</a:t>
            </a:r>
            <a:endParaRPr lang="en-US" altLang="en-US" b="1" dirty="0"/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Axons have efficient internal transport mechanisms</a:t>
            </a:r>
          </a:p>
          <a:p>
            <a:pPr lvl="2">
              <a:spcBef>
                <a:spcPts val="600"/>
              </a:spcBef>
            </a:pPr>
            <a:r>
              <a:rPr lang="en-US" altLang="en-US" dirty="0" smtClean="0"/>
              <a:t>Molecules and organelles are moved along axons by motor proteins and cytoskeletal elements 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Movement occurs in both directions</a:t>
            </a:r>
          </a:p>
          <a:p>
            <a:pPr lvl="2">
              <a:spcBef>
                <a:spcPts val="600"/>
              </a:spcBef>
            </a:pPr>
            <a:r>
              <a:rPr lang="en-US" altLang="en-US" b="1" dirty="0" smtClean="0"/>
              <a:t>Anterograde</a:t>
            </a:r>
            <a:r>
              <a:rPr lang="en-US" altLang="en-US" dirty="0" smtClean="0"/>
              <a:t>: away from cell body</a:t>
            </a:r>
          </a:p>
          <a:p>
            <a:pPr lvl="3">
              <a:spcBef>
                <a:spcPts val="600"/>
              </a:spcBef>
            </a:pPr>
            <a:r>
              <a:rPr lang="en-US" altLang="en-US" dirty="0" smtClean="0"/>
              <a:t>Examples: mitochondria, cytoskeletal elements, membrane components, enzymes</a:t>
            </a:r>
          </a:p>
          <a:p>
            <a:pPr lvl="2">
              <a:spcBef>
                <a:spcPts val="600"/>
              </a:spcBef>
            </a:pPr>
            <a:r>
              <a:rPr lang="en-US" altLang="en-US" b="1" dirty="0" smtClean="0"/>
              <a:t>Retrograde</a:t>
            </a:r>
            <a:r>
              <a:rPr lang="en-US" altLang="en-US" dirty="0" smtClean="0"/>
              <a:t>: toward cell body </a:t>
            </a:r>
          </a:p>
          <a:p>
            <a:pPr lvl="3">
              <a:spcBef>
                <a:spcPts val="600"/>
              </a:spcBef>
            </a:pPr>
            <a:r>
              <a:rPr lang="en-US" altLang="en-US" dirty="0" smtClean="0"/>
              <a:t>Examples: organelles to be degraded, signal molecules, viruses, and bacterial toxins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11.1</a:t>
            </a:r>
            <a:endParaRPr lang="en-US" altLang="en-US" dirty="0" smtClean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Certain viruses and bacterial toxins damage neural tissues by using retrograde axonal transport </a:t>
            </a:r>
          </a:p>
          <a:p>
            <a:pPr lvl="1"/>
            <a:r>
              <a:rPr lang="en-US" altLang="en-US" dirty="0" smtClean="0"/>
              <a:t>Example: polio, rabies, and herpes simplex viruses, and tetanus toxin</a:t>
            </a:r>
          </a:p>
          <a:p>
            <a:r>
              <a:rPr lang="en-US" altLang="en-US" dirty="0" smtClean="0"/>
              <a:t>Research is under way to investigate using retrograde transport to treat genetic diseases</a:t>
            </a:r>
          </a:p>
          <a:p>
            <a:pPr lvl="1"/>
            <a:r>
              <a:rPr lang="en-US" altLang="en-US" dirty="0" smtClean="0"/>
              <a:t>Viruses containing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corrected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genes or microRNA to suppress defective genes can enter cell through retrograde transport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Neuron Processes (cont.)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Myelin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sheath</a:t>
            </a:r>
          </a:p>
          <a:p>
            <a:pPr lvl="1"/>
            <a:r>
              <a:rPr lang="en-US" altLang="en-US" dirty="0" smtClean="0"/>
              <a:t>Composed of </a:t>
            </a:r>
            <a:r>
              <a:rPr lang="en-US" altLang="en-US" b="1" dirty="0" smtClean="0"/>
              <a:t>myelin</a:t>
            </a:r>
            <a:r>
              <a:rPr lang="en-US" altLang="en-US" dirty="0" smtClean="0"/>
              <a:t>, a whitish, protein-lipid substance </a:t>
            </a:r>
          </a:p>
          <a:p>
            <a:pPr lvl="1"/>
            <a:r>
              <a:rPr lang="en-US" altLang="en-US" dirty="0" smtClean="0"/>
              <a:t>Function of myelin</a:t>
            </a:r>
          </a:p>
          <a:p>
            <a:pPr lvl="2"/>
            <a:r>
              <a:rPr lang="en-US" altLang="en-US" dirty="0" smtClean="0"/>
              <a:t>Protect and electrically insulate axon</a:t>
            </a:r>
          </a:p>
          <a:p>
            <a:pPr lvl="2"/>
            <a:r>
              <a:rPr lang="en-US" altLang="en-US" dirty="0" smtClean="0"/>
              <a:t>Increase speed of nerve impulse transmission</a:t>
            </a:r>
          </a:p>
          <a:p>
            <a:pPr lvl="1"/>
            <a:r>
              <a:rPr lang="en-US" altLang="en-US" b="1" dirty="0" smtClean="0"/>
              <a:t>Myelinated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fibers</a:t>
            </a:r>
            <a:r>
              <a:rPr lang="en-US" altLang="en-US" dirty="0" smtClean="0"/>
              <a:t>: segmented sheath surrounds most long or large-diameter axons</a:t>
            </a:r>
          </a:p>
          <a:p>
            <a:pPr lvl="1"/>
            <a:r>
              <a:rPr lang="en-US" altLang="en-US" b="1" dirty="0" err="1" smtClean="0"/>
              <a:t>Nonmyelinated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fibers</a:t>
            </a:r>
            <a:r>
              <a:rPr lang="en-US" altLang="en-US" dirty="0" smtClean="0"/>
              <a:t>: do not contain sheath</a:t>
            </a:r>
          </a:p>
          <a:p>
            <a:pPr lvl="2"/>
            <a:r>
              <a:rPr lang="en-US" altLang="en-US" dirty="0" smtClean="0"/>
              <a:t>Conduct impulses more slowly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Neuron Processes (cont.)</a:t>
            </a:r>
            <a:endParaRPr lang="en-US" dirty="0"/>
          </a:p>
        </p:txBody>
      </p:sp>
      <p:sp>
        <p:nvSpPr>
          <p:cNvPr id="6963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Myelination in the PNS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Formed by Schwann cells </a:t>
            </a:r>
          </a:p>
          <a:p>
            <a:pPr lvl="2"/>
            <a:r>
              <a:rPr lang="en-US" altLang="en-US" dirty="0" smtClean="0"/>
              <a:t>Wraps around axon in jelly roll fashion</a:t>
            </a:r>
          </a:p>
          <a:p>
            <a:pPr lvl="2"/>
            <a:r>
              <a:rPr lang="en-US" altLang="en-US" dirty="0" smtClean="0"/>
              <a:t>One cell forms one segment of myelin sheath </a:t>
            </a:r>
          </a:p>
          <a:p>
            <a:pPr lvl="1"/>
            <a:r>
              <a:rPr lang="en-US" altLang="en-US" i="1" dirty="0" smtClean="0"/>
              <a:t>Outer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collar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of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perinuclear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cytoplasm</a:t>
            </a:r>
            <a:r>
              <a:rPr lang="en-US" altLang="en-US" dirty="0" smtClean="0"/>
              <a:t> (formerly called </a:t>
            </a:r>
            <a:r>
              <a:rPr lang="en-US" altLang="en-US" i="1" dirty="0" err="1" smtClean="0"/>
              <a:t>neurilemma</a:t>
            </a:r>
            <a:r>
              <a:rPr lang="en-US" altLang="en-US" dirty="0" smtClean="0"/>
              <a:t>): peripheral bulge containing nucleus and most of cytoplasm</a:t>
            </a:r>
          </a:p>
          <a:p>
            <a:pPr lvl="1"/>
            <a:r>
              <a:rPr lang="en-US" altLang="en-US" dirty="0" smtClean="0"/>
              <a:t>Plasma membranes have less protein</a:t>
            </a:r>
          </a:p>
          <a:p>
            <a:pPr lvl="2"/>
            <a:r>
              <a:rPr lang="en-US" altLang="en-US" dirty="0" smtClean="0"/>
              <a:t>No channels or carriers, so good electrical insulators</a:t>
            </a:r>
          </a:p>
          <a:p>
            <a:pPr lvl="2"/>
            <a:r>
              <a:rPr lang="en-US" altLang="en-US" dirty="0" smtClean="0"/>
              <a:t>Interlocking proteins bind adjacent myelin membranes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64" y="204216"/>
            <a:ext cx="5529072" cy="644956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486025" y="4984750"/>
            <a:ext cx="1028700" cy="244475"/>
            <a:chOff x="2486025" y="4984750"/>
            <a:chExt cx="1028700" cy="244475"/>
          </a:xfrm>
        </p:grpSpPr>
        <p:sp>
          <p:nvSpPr>
            <p:cNvPr id="20" name="Freeform 19"/>
            <p:cNvSpPr/>
            <p:nvPr/>
          </p:nvSpPr>
          <p:spPr>
            <a:xfrm>
              <a:off x="2486025" y="5111750"/>
              <a:ext cx="933450" cy="0"/>
            </a:xfrm>
            <a:custGeom>
              <a:avLst/>
              <a:gdLst>
                <a:gd name="connsiteX0" fmla="*/ 0 w 933450"/>
                <a:gd name="connsiteY0" fmla="*/ 0 h 0"/>
                <a:gd name="connsiteX1" fmla="*/ 933450 w 9334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3450">
                  <a:moveTo>
                    <a:pt x="0" y="0"/>
                  </a:moveTo>
                  <a:lnTo>
                    <a:pt x="93345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425825" y="4984750"/>
              <a:ext cx="88900" cy="244475"/>
            </a:xfrm>
            <a:custGeom>
              <a:avLst/>
              <a:gdLst>
                <a:gd name="connsiteX0" fmla="*/ 82550 w 88900"/>
                <a:gd name="connsiteY0" fmla="*/ 0 h 244475"/>
                <a:gd name="connsiteX1" fmla="*/ 0 w 88900"/>
                <a:gd name="connsiteY1" fmla="*/ 0 h 244475"/>
                <a:gd name="connsiteX2" fmla="*/ 0 w 88900"/>
                <a:gd name="connsiteY2" fmla="*/ 244475 h 244475"/>
                <a:gd name="connsiteX3" fmla="*/ 88900 w 88900"/>
                <a:gd name="connsiteY3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244475">
                  <a:moveTo>
                    <a:pt x="82550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88900" y="244475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11.6a PNS nerve fiber myelination.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2346325" y="1768475"/>
            <a:ext cx="819150" cy="0"/>
          </a:xfrm>
          <a:custGeom>
            <a:avLst/>
            <a:gdLst>
              <a:gd name="connsiteX0" fmla="*/ 0 w 819150"/>
              <a:gd name="connsiteY0" fmla="*/ 0 h 0"/>
              <a:gd name="connsiteX1" fmla="*/ 819150 w 8191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0">
                <a:moveTo>
                  <a:pt x="0" y="0"/>
                </a:moveTo>
                <a:lnTo>
                  <a:pt x="8191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25875" y="1835150"/>
            <a:ext cx="606425" cy="3175"/>
          </a:xfrm>
          <a:custGeom>
            <a:avLst/>
            <a:gdLst>
              <a:gd name="connsiteX0" fmla="*/ 0 w 606425"/>
              <a:gd name="connsiteY0" fmla="*/ 0 h 3175"/>
              <a:gd name="connsiteX1" fmla="*/ 606425 w 606425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425" h="3175">
                <a:moveTo>
                  <a:pt x="0" y="0"/>
                </a:moveTo>
                <a:lnTo>
                  <a:pt x="606425" y="31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08275" y="333375"/>
            <a:ext cx="885825" cy="698500"/>
          </a:xfrm>
          <a:custGeom>
            <a:avLst/>
            <a:gdLst>
              <a:gd name="connsiteX0" fmla="*/ 0 w 885825"/>
              <a:gd name="connsiteY0" fmla="*/ 0 h 698500"/>
              <a:gd name="connsiteX1" fmla="*/ 374650 w 885825"/>
              <a:gd name="connsiteY1" fmla="*/ 0 h 698500"/>
              <a:gd name="connsiteX2" fmla="*/ 885825 w 885825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825" h="698500">
                <a:moveTo>
                  <a:pt x="0" y="0"/>
                </a:moveTo>
                <a:lnTo>
                  <a:pt x="374650" y="0"/>
                </a:lnTo>
                <a:lnTo>
                  <a:pt x="885825" y="6985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67050" y="1092200"/>
            <a:ext cx="469900" cy="146050"/>
          </a:xfrm>
          <a:custGeom>
            <a:avLst/>
            <a:gdLst>
              <a:gd name="connsiteX0" fmla="*/ 469900 w 469900"/>
              <a:gd name="connsiteY0" fmla="*/ 146050 h 146050"/>
              <a:gd name="connsiteX1" fmla="*/ 130175 w 469900"/>
              <a:gd name="connsiteY1" fmla="*/ 0 h 146050"/>
              <a:gd name="connsiteX2" fmla="*/ 0 w 469900"/>
              <a:gd name="connsiteY2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900" h="146050">
                <a:moveTo>
                  <a:pt x="469900" y="146050"/>
                </a:moveTo>
                <a:lnTo>
                  <a:pt x="13017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86025" y="4984750"/>
            <a:ext cx="1028700" cy="244475"/>
            <a:chOff x="2486025" y="4984750"/>
            <a:chExt cx="1028700" cy="244475"/>
          </a:xfrm>
        </p:grpSpPr>
        <p:sp>
          <p:nvSpPr>
            <p:cNvPr id="11" name="Freeform 10"/>
            <p:cNvSpPr/>
            <p:nvPr/>
          </p:nvSpPr>
          <p:spPr>
            <a:xfrm>
              <a:off x="2486025" y="5111750"/>
              <a:ext cx="933450" cy="0"/>
            </a:xfrm>
            <a:custGeom>
              <a:avLst/>
              <a:gdLst>
                <a:gd name="connsiteX0" fmla="*/ 0 w 933450"/>
                <a:gd name="connsiteY0" fmla="*/ 0 h 0"/>
                <a:gd name="connsiteX1" fmla="*/ 933450 w 9334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3450">
                  <a:moveTo>
                    <a:pt x="0" y="0"/>
                  </a:moveTo>
                  <a:lnTo>
                    <a:pt x="9334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25825" y="4984750"/>
              <a:ext cx="88900" cy="244475"/>
            </a:xfrm>
            <a:custGeom>
              <a:avLst/>
              <a:gdLst>
                <a:gd name="connsiteX0" fmla="*/ 82550 w 88900"/>
                <a:gd name="connsiteY0" fmla="*/ 0 h 244475"/>
                <a:gd name="connsiteX1" fmla="*/ 0 w 88900"/>
                <a:gd name="connsiteY1" fmla="*/ 0 h 244475"/>
                <a:gd name="connsiteX2" fmla="*/ 0 w 88900"/>
                <a:gd name="connsiteY2" fmla="*/ 244475 h 244475"/>
                <a:gd name="connsiteX3" fmla="*/ 88900 w 88900"/>
                <a:gd name="connsiteY3" fmla="*/ 244475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244475">
                  <a:moveTo>
                    <a:pt x="82550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88900" y="2444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50807" y="147066"/>
            <a:ext cx="1160895" cy="66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Schwann</a:t>
            </a:r>
          </a:p>
          <a:p>
            <a:pPr defTabSz="914400">
              <a:lnSpc>
                <a:spcPts val="1400"/>
              </a:lnSpc>
            </a:pPr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cell plasma</a:t>
            </a:r>
          </a:p>
          <a:p>
            <a:pPr defTabSz="914400">
              <a:lnSpc>
                <a:spcPts val="1400"/>
              </a:lnSpc>
            </a:pPr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membrane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0034" y="932736"/>
            <a:ext cx="1332416" cy="489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Schwann cell</a:t>
            </a:r>
          </a:p>
          <a:p>
            <a:pPr defTabSz="914400">
              <a:lnSpc>
                <a:spcPts val="1400"/>
              </a:lnSpc>
            </a:pPr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cytoplasm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2526" y="1600572"/>
            <a:ext cx="638316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Axon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3250" y="1672139"/>
            <a:ext cx="1332416" cy="489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Schwann cell</a:t>
            </a:r>
          </a:p>
          <a:p>
            <a:pPr defTabSz="914400">
              <a:lnSpc>
                <a:spcPts val="1400"/>
              </a:lnSpc>
            </a:pPr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nucleus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1920" y="4926901"/>
            <a:ext cx="769763" cy="52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Myelin</a:t>
            </a:r>
          </a:p>
          <a:p>
            <a:pPr defTabSz="914400"/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sheath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9450" y="5815890"/>
            <a:ext cx="1332416" cy="52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Schwann cell</a:t>
            </a:r>
          </a:p>
          <a:p>
            <a:pPr defTabSz="914400">
              <a:lnSpc>
                <a:spcPts val="1600"/>
              </a:lnSpc>
            </a:pPr>
            <a:r>
              <a:rPr lang="en-US" sz="14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cytoplasm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27751" y="6352903"/>
            <a:ext cx="3604705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17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</a:rPr>
              <a:t>Myelination of a nerve fiber (axon)</a:t>
            </a:r>
          </a:p>
        </p:txBody>
      </p:sp>
      <p:sp>
        <p:nvSpPr>
          <p:cNvPr id="32" name="Freeform 31"/>
          <p:cNvSpPr/>
          <p:nvPr/>
        </p:nvSpPr>
        <p:spPr>
          <a:xfrm>
            <a:off x="3895184" y="5569826"/>
            <a:ext cx="3175" cy="273050"/>
          </a:xfrm>
          <a:custGeom>
            <a:avLst/>
            <a:gdLst>
              <a:gd name="connsiteX0" fmla="*/ 0 w 3175"/>
              <a:gd name="connsiteY0" fmla="*/ 0 h 273050"/>
              <a:gd name="connsiteX1" fmla="*/ 3175 w 3175"/>
              <a:gd name="connsiteY1" fmla="*/ 27305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" h="273050">
                <a:moveTo>
                  <a:pt x="0" y="0"/>
                </a:moveTo>
                <a:cubicBezTo>
                  <a:pt x="1058" y="91017"/>
                  <a:pt x="2117" y="182033"/>
                  <a:pt x="3175" y="2730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7636" y="1025525"/>
            <a:ext cx="19034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608" indent="64008" defTabSz="914400">
              <a:lnSpc>
                <a:spcPts val="1374"/>
              </a:lnSpc>
            </a:pPr>
            <a:r>
              <a:rPr lang="en-US" sz="1417" b="1" dirty="0">
                <a:solidFill>
                  <a:srgbClr val="009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 Schwann cell </a:t>
            </a:r>
          </a:p>
          <a:p>
            <a:pPr marL="9144" defTabSz="914400">
              <a:lnSpc>
                <a:spcPts val="1600"/>
              </a:lnSpc>
            </a:pPr>
            <a:r>
              <a:rPr lang="en-US" sz="1417" b="1" dirty="0">
                <a:solidFill>
                  <a:srgbClr val="009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envelops an axon.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324164" y="975144"/>
            <a:ext cx="313824" cy="324704"/>
            <a:chOff x="8490698" y="1345561"/>
            <a:chExt cx="313824" cy="324704"/>
          </a:xfrm>
        </p:grpSpPr>
        <p:sp>
          <p:nvSpPr>
            <p:cNvPr id="37" name="Oval 36"/>
            <p:cNvSpPr/>
            <p:nvPr/>
          </p:nvSpPr>
          <p:spPr>
            <a:xfrm>
              <a:off x="8519594" y="1379897"/>
              <a:ext cx="256032" cy="256032"/>
            </a:xfrm>
            <a:prstGeom prst="ellipse">
              <a:avLst/>
            </a:prstGeom>
            <a:noFill/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/>
              <a:endParaRPr lang="en-US" sz="1506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490698" y="1345561"/>
              <a:ext cx="313824" cy="324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510" b="1" dirty="0">
                  <a:solidFill>
                    <a:srgbClr val="0092C8"/>
                  </a:solidFill>
                  <a:latin typeface="Arial Black" pitchFamily="34" charset="0"/>
                  <a:ea typeface="MS PGothic" panose="020B0600070205080204" pitchFamily="34" charset="-128"/>
                  <a:cs typeface="Arial" pitchFamily="34" charset="0"/>
                </a:rPr>
                <a:t>1</a:t>
              </a:r>
              <a:endParaRPr lang="en-US" sz="1510" dirty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189007" y="2680529"/>
            <a:ext cx="2390077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760" defTabSz="914400">
              <a:lnSpc>
                <a:spcPts val="1374"/>
              </a:lnSpc>
            </a:pPr>
            <a:r>
              <a:rPr lang="en-US" sz="1417" b="1" dirty="0">
                <a:solidFill>
                  <a:srgbClr val="009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The Schwann cell </a:t>
            </a:r>
          </a:p>
          <a:p>
            <a:pPr defTabSz="914400">
              <a:lnSpc>
                <a:spcPts val="1600"/>
              </a:lnSpc>
            </a:pPr>
            <a:r>
              <a:rPr lang="en-US" sz="1417" b="1" dirty="0">
                <a:solidFill>
                  <a:srgbClr val="009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then rotates around</a:t>
            </a:r>
          </a:p>
          <a:p>
            <a:pPr defTabSz="914400">
              <a:lnSpc>
                <a:spcPts val="1600"/>
              </a:lnSpc>
            </a:pPr>
            <a:r>
              <a:rPr lang="en-US" sz="1417" b="1" dirty="0">
                <a:solidFill>
                  <a:srgbClr val="009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the axon, wrapping</a:t>
            </a:r>
          </a:p>
          <a:p>
            <a:pPr defTabSz="914400">
              <a:lnSpc>
                <a:spcPts val="1600"/>
              </a:lnSpc>
            </a:pPr>
            <a:r>
              <a:rPr lang="en-US" sz="1417" b="1" dirty="0">
                <a:solidFill>
                  <a:srgbClr val="009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its plasma membrane loosely around it in successive layers.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268073" y="2613444"/>
            <a:ext cx="313824" cy="324704"/>
            <a:chOff x="8490698" y="1345561"/>
            <a:chExt cx="313824" cy="324704"/>
          </a:xfrm>
        </p:grpSpPr>
        <p:sp>
          <p:nvSpPr>
            <p:cNvPr id="44" name="Oval 43"/>
            <p:cNvSpPr/>
            <p:nvPr/>
          </p:nvSpPr>
          <p:spPr>
            <a:xfrm>
              <a:off x="8519594" y="1379897"/>
              <a:ext cx="256032" cy="256032"/>
            </a:xfrm>
            <a:prstGeom prst="ellipse">
              <a:avLst/>
            </a:prstGeom>
            <a:noFill/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/>
              <a:endParaRPr lang="en-US" sz="1506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490698" y="1345561"/>
              <a:ext cx="313824" cy="324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510" b="1" dirty="0">
                  <a:solidFill>
                    <a:srgbClr val="0092C8"/>
                  </a:solidFill>
                  <a:latin typeface="Arial Black" pitchFamily="34" charset="0"/>
                  <a:ea typeface="MS PGothic" panose="020B0600070205080204" pitchFamily="34" charset="-128"/>
                  <a:cs typeface="Arial" pitchFamily="34" charset="0"/>
                </a:rPr>
                <a:t>2</a:t>
              </a:r>
              <a:endParaRPr lang="en-US" sz="1510" dirty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165192" y="4545155"/>
            <a:ext cx="239007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indent="365760" defTabSz="914400">
              <a:lnSpc>
                <a:spcPts val="1600"/>
              </a:lnSpc>
            </a:pPr>
            <a:r>
              <a:rPr lang="en-US" sz="1417" b="1" dirty="0">
                <a:solidFill>
                  <a:srgbClr val="009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The Schwann cell cytoplasm is forced </a:t>
            </a:r>
          </a:p>
          <a:p>
            <a:pPr marL="18288" defTabSz="914400">
              <a:lnSpc>
                <a:spcPts val="1600"/>
              </a:lnSpc>
            </a:pPr>
            <a:r>
              <a:rPr lang="en-US" sz="1417" b="1" dirty="0">
                <a:solidFill>
                  <a:srgbClr val="0092C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from between the membranes. The tight membrane wrappings surrounding the axon form the myelin sheath.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274423" y="4505744"/>
            <a:ext cx="313824" cy="324704"/>
            <a:chOff x="8490698" y="1345561"/>
            <a:chExt cx="313824" cy="324704"/>
          </a:xfrm>
        </p:grpSpPr>
        <p:sp>
          <p:nvSpPr>
            <p:cNvPr id="51" name="Oval 50"/>
            <p:cNvSpPr/>
            <p:nvPr/>
          </p:nvSpPr>
          <p:spPr>
            <a:xfrm>
              <a:off x="8519594" y="1379897"/>
              <a:ext cx="256032" cy="256032"/>
            </a:xfrm>
            <a:prstGeom prst="ellipse">
              <a:avLst/>
            </a:prstGeom>
            <a:noFill/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/>
              <a:endParaRPr lang="en-US" sz="1506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90698" y="1345561"/>
              <a:ext cx="313824" cy="324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en-US" sz="1510" b="1" dirty="0">
                  <a:solidFill>
                    <a:srgbClr val="0092C8"/>
                  </a:solidFill>
                  <a:latin typeface="Arial Black" pitchFamily="34" charset="0"/>
                  <a:ea typeface="MS PGothic" panose="020B0600070205080204" pitchFamily="34" charset="-128"/>
                  <a:cs typeface="Arial" pitchFamily="34" charset="0"/>
                </a:rPr>
                <a:t>3</a:t>
              </a:r>
              <a:endParaRPr lang="en-US" sz="1510" dirty="0">
                <a:solidFill>
                  <a:prstClr val="black"/>
                </a:solidFill>
                <a:latin typeface="Arial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63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2544"/>
            <a:ext cx="7010400" cy="57729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11.6b PNS nerve fiber myelination.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15896" y="669047"/>
            <a:ext cx="2274094" cy="435769"/>
            <a:chOff x="3017043" y="690563"/>
            <a:chExt cx="2274094" cy="435769"/>
          </a:xfrm>
        </p:grpSpPr>
        <p:sp>
          <p:nvSpPr>
            <p:cNvPr id="3" name="Freeform 2"/>
            <p:cNvSpPr/>
            <p:nvPr/>
          </p:nvSpPr>
          <p:spPr>
            <a:xfrm>
              <a:off x="3017043" y="920750"/>
              <a:ext cx="2089150" cy="0"/>
            </a:xfrm>
            <a:custGeom>
              <a:avLst/>
              <a:gdLst>
                <a:gd name="connsiteX0" fmla="*/ 0 w 2089150"/>
                <a:gd name="connsiteY0" fmla="*/ 0 h 0"/>
                <a:gd name="connsiteX1" fmla="*/ 2089150 w 2089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89150">
                  <a:moveTo>
                    <a:pt x="0" y="0"/>
                  </a:moveTo>
                  <a:lnTo>
                    <a:pt x="208915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112543" y="690563"/>
              <a:ext cx="178594" cy="435769"/>
            </a:xfrm>
            <a:custGeom>
              <a:avLst/>
              <a:gdLst>
                <a:gd name="connsiteX0" fmla="*/ 178594 w 178594"/>
                <a:gd name="connsiteY0" fmla="*/ 0 h 435769"/>
                <a:gd name="connsiteX1" fmla="*/ 0 w 178594"/>
                <a:gd name="connsiteY1" fmla="*/ 0 h 435769"/>
                <a:gd name="connsiteX2" fmla="*/ 0 w 178594"/>
                <a:gd name="connsiteY2" fmla="*/ 435769 h 435769"/>
                <a:gd name="connsiteX3" fmla="*/ 169069 w 178594"/>
                <a:gd name="connsiteY3" fmla="*/ 435769 h 43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94" h="435769">
                  <a:moveTo>
                    <a:pt x="178594" y="0"/>
                  </a:moveTo>
                  <a:lnTo>
                    <a:pt x="0" y="0"/>
                  </a:lnTo>
                  <a:lnTo>
                    <a:pt x="0" y="435769"/>
                  </a:lnTo>
                  <a:lnTo>
                    <a:pt x="169069" y="435769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2762251" y="2090738"/>
            <a:ext cx="685800" cy="0"/>
          </a:xfrm>
          <a:custGeom>
            <a:avLst/>
            <a:gdLst>
              <a:gd name="connsiteX0" fmla="*/ 0 w 685800"/>
              <a:gd name="connsiteY0" fmla="*/ 0 h 0"/>
              <a:gd name="connsiteX1" fmla="*/ 685800 w 685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2799" y="677686"/>
            <a:ext cx="2055371" cy="43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06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Myelin sheath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955" y="1842226"/>
            <a:ext cx="2056973" cy="1682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800"/>
              </a:lnSpc>
            </a:pPr>
            <a:r>
              <a:rPr lang="en-US" sz="2206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Outer collar </a:t>
            </a:r>
          </a:p>
          <a:p>
            <a:pPr defTabSz="914400">
              <a:lnSpc>
                <a:spcPts val="2300"/>
              </a:lnSpc>
            </a:pPr>
            <a:r>
              <a:rPr lang="en-US" sz="2206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of </a:t>
            </a:r>
            <a:r>
              <a:rPr lang="en-US" sz="2206" b="1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perinuclear</a:t>
            </a:r>
            <a:endParaRPr lang="en-US" sz="2206" b="1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defTabSz="914400">
              <a:lnSpc>
                <a:spcPts val="2300"/>
              </a:lnSpc>
            </a:pPr>
            <a:r>
              <a:rPr lang="en-US" sz="2206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cytoplasm </a:t>
            </a:r>
          </a:p>
          <a:p>
            <a:pPr defTabSz="914400">
              <a:lnSpc>
                <a:spcPts val="2300"/>
              </a:lnSpc>
            </a:pPr>
            <a:r>
              <a:rPr lang="en-US" sz="2206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(of Schwann </a:t>
            </a:r>
          </a:p>
          <a:p>
            <a:pPr defTabSz="914400">
              <a:lnSpc>
                <a:spcPts val="2300"/>
              </a:lnSpc>
            </a:pPr>
            <a:r>
              <a:rPr lang="en-US" sz="2206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cell)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9948" y="5607359"/>
            <a:ext cx="6745324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400"/>
              </a:lnSpc>
            </a:pPr>
            <a:r>
              <a:rPr lang="en-US" sz="2206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Cross-sectional view of a </a:t>
            </a:r>
            <a:r>
              <a:rPr lang="en-US" sz="2206" dirty="0" err="1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myelinated</a:t>
            </a:r>
            <a:r>
              <a:rPr lang="en-US" sz="2206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 axon</a:t>
            </a:r>
          </a:p>
          <a:p>
            <a:pPr defTabSz="914400">
              <a:lnSpc>
                <a:spcPts val="2400"/>
              </a:lnSpc>
            </a:pPr>
            <a:r>
              <a:rPr lang="en-US" sz="2206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(electron micrograph 24,000</a:t>
            </a:r>
            <a:r>
              <a:rPr lang="en-US" sz="2210" b="1" dirty="0">
                <a:solidFill>
                  <a:prstClr val="black"/>
                </a:solidFill>
                <a:latin typeface="Symbol"/>
                <a:ea typeface="ＭＳ ゴシック"/>
                <a:cs typeface="Symbol Std"/>
              </a:rPr>
              <a:t>×</a:t>
            </a:r>
            <a:r>
              <a:rPr lang="en-US" sz="2206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6562" y="2308190"/>
            <a:ext cx="891591" cy="431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06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Axon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15880" y="669031"/>
            <a:ext cx="2274094" cy="435769"/>
            <a:chOff x="3017043" y="690563"/>
            <a:chExt cx="2274094" cy="435769"/>
          </a:xfrm>
        </p:grpSpPr>
        <p:sp>
          <p:nvSpPr>
            <p:cNvPr id="17" name="Freeform 16"/>
            <p:cNvSpPr/>
            <p:nvPr/>
          </p:nvSpPr>
          <p:spPr>
            <a:xfrm>
              <a:off x="3017043" y="920750"/>
              <a:ext cx="2089150" cy="0"/>
            </a:xfrm>
            <a:custGeom>
              <a:avLst/>
              <a:gdLst>
                <a:gd name="connsiteX0" fmla="*/ 0 w 2089150"/>
                <a:gd name="connsiteY0" fmla="*/ 0 h 0"/>
                <a:gd name="connsiteX1" fmla="*/ 2089150 w 20891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89150">
                  <a:moveTo>
                    <a:pt x="0" y="0"/>
                  </a:moveTo>
                  <a:lnTo>
                    <a:pt x="20891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112543" y="690563"/>
              <a:ext cx="178594" cy="435769"/>
            </a:xfrm>
            <a:custGeom>
              <a:avLst/>
              <a:gdLst>
                <a:gd name="connsiteX0" fmla="*/ 178594 w 178594"/>
                <a:gd name="connsiteY0" fmla="*/ 0 h 435769"/>
                <a:gd name="connsiteX1" fmla="*/ 0 w 178594"/>
                <a:gd name="connsiteY1" fmla="*/ 0 h 435769"/>
                <a:gd name="connsiteX2" fmla="*/ 0 w 178594"/>
                <a:gd name="connsiteY2" fmla="*/ 435769 h 435769"/>
                <a:gd name="connsiteX3" fmla="*/ 169069 w 178594"/>
                <a:gd name="connsiteY3" fmla="*/ 435769 h 43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94" h="435769">
                  <a:moveTo>
                    <a:pt x="178594" y="0"/>
                  </a:moveTo>
                  <a:lnTo>
                    <a:pt x="0" y="0"/>
                  </a:lnTo>
                  <a:lnTo>
                    <a:pt x="0" y="435769"/>
                  </a:lnTo>
                  <a:lnTo>
                    <a:pt x="169069" y="43576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06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Neuron Processes (cont.)</a:t>
            </a:r>
            <a:endParaRPr lang="en-US" dirty="0"/>
          </a:p>
        </p:txBody>
      </p:sp>
      <p:sp>
        <p:nvSpPr>
          <p:cNvPr id="75778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Myelination in the PNS </a:t>
            </a:r>
            <a:r>
              <a:rPr lang="en-US" altLang="en-US" b="1" dirty="0" smtClean="0"/>
              <a:t>	(cont.)</a:t>
            </a:r>
          </a:p>
          <a:p>
            <a:pPr lvl="1"/>
            <a:r>
              <a:rPr lang="en-US" altLang="en-US" b="1" dirty="0" smtClean="0"/>
              <a:t>Myelin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sheath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gaps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Gaps between adjacent Schwann cells</a:t>
            </a:r>
          </a:p>
          <a:p>
            <a:pPr lvl="2"/>
            <a:r>
              <a:rPr lang="en-US" altLang="en-US" dirty="0" smtClean="0"/>
              <a:t>Sites where axon collaterals can emerge</a:t>
            </a:r>
          </a:p>
          <a:p>
            <a:pPr lvl="2"/>
            <a:r>
              <a:rPr lang="en-US" altLang="en-US" dirty="0" smtClean="0"/>
              <a:t>Formerly called </a:t>
            </a:r>
            <a:r>
              <a:rPr lang="en-US" altLang="en-US" i="1" dirty="0" smtClean="0"/>
              <a:t>nodes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of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Ranvier</a:t>
            </a:r>
          </a:p>
          <a:p>
            <a:pPr lvl="1"/>
            <a:r>
              <a:rPr lang="en-US" altLang="en-US" b="1" dirty="0" err="1" smtClean="0"/>
              <a:t>Nonmyelinated</a:t>
            </a:r>
            <a:r>
              <a:rPr lang="en-US" altLang="en-US" dirty="0" smtClean="0"/>
              <a:t> fibers</a:t>
            </a:r>
          </a:p>
          <a:p>
            <a:pPr lvl="2"/>
            <a:r>
              <a:rPr lang="en-US" altLang="en-US" dirty="0" smtClean="0"/>
              <a:t>Thin fibers not wrapped in myelin; surrounded by Schwann cells but no coiling; one cell may surround 15 different fibers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1097280"/>
            <a:ext cx="6614160" cy="46634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11.1 The nervous system’s functions.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1950" y="14478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Sensory 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9850" y="394918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Integration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9182" y="446936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Motor output</a:t>
            </a:r>
          </a:p>
        </p:txBody>
      </p:sp>
    </p:spTree>
    <p:extLst>
      <p:ext uri="{BB962C8B-B14F-4D97-AF65-F5344CB8AC3E}">
        <p14:creationId xmlns:p14="http://schemas.microsoft.com/office/powerpoint/2010/main" val="271737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45592"/>
            <a:ext cx="8546592" cy="57668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11.5a Structure of a motor neuron.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2452689" y="1127126"/>
            <a:ext cx="0" cy="1928813"/>
          </a:xfrm>
          <a:custGeom>
            <a:avLst/>
            <a:gdLst>
              <a:gd name="connsiteX0" fmla="*/ 0 w 0"/>
              <a:gd name="connsiteY0" fmla="*/ 1928813 h 1928813"/>
              <a:gd name="connsiteX1" fmla="*/ 0 w 0"/>
              <a:gd name="connsiteY1" fmla="*/ 0 h 192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8813">
                <a:moveTo>
                  <a:pt x="0" y="1928813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47750" y="3219450"/>
            <a:ext cx="976312" cy="4762"/>
          </a:xfrm>
          <a:custGeom>
            <a:avLst/>
            <a:gdLst>
              <a:gd name="connsiteX0" fmla="*/ 0 w 976312"/>
              <a:gd name="connsiteY0" fmla="*/ 0 h 4762"/>
              <a:gd name="connsiteX1" fmla="*/ 976312 w 976312"/>
              <a:gd name="connsiteY1" fmla="*/ 4762 h 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6312" h="4762">
                <a:moveTo>
                  <a:pt x="0" y="0"/>
                </a:moveTo>
                <a:lnTo>
                  <a:pt x="976312" y="476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7450" y="3257550"/>
            <a:ext cx="981075" cy="1463675"/>
          </a:xfrm>
          <a:custGeom>
            <a:avLst/>
            <a:gdLst>
              <a:gd name="connsiteX0" fmla="*/ 981075 w 981075"/>
              <a:gd name="connsiteY0" fmla="*/ 0 h 1463675"/>
              <a:gd name="connsiteX1" fmla="*/ 203200 w 981075"/>
              <a:gd name="connsiteY1" fmla="*/ 1463675 h 1463675"/>
              <a:gd name="connsiteX2" fmla="*/ 0 w 981075"/>
              <a:gd name="connsiteY2" fmla="*/ 1463675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1463675">
                <a:moveTo>
                  <a:pt x="981075" y="0"/>
                </a:moveTo>
                <a:lnTo>
                  <a:pt x="203200" y="1463675"/>
                </a:lnTo>
                <a:lnTo>
                  <a:pt x="0" y="14636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12900" y="3746500"/>
            <a:ext cx="396875" cy="1282700"/>
          </a:xfrm>
          <a:custGeom>
            <a:avLst/>
            <a:gdLst>
              <a:gd name="connsiteX0" fmla="*/ 387350 w 396875"/>
              <a:gd name="connsiteY0" fmla="*/ 0 h 1282700"/>
              <a:gd name="connsiteX1" fmla="*/ 396875 w 396875"/>
              <a:gd name="connsiteY1" fmla="*/ 1282700 h 1282700"/>
              <a:gd name="connsiteX2" fmla="*/ 0 w 396875"/>
              <a:gd name="connsiteY2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875" h="1282700">
                <a:moveTo>
                  <a:pt x="387350" y="0"/>
                </a:moveTo>
                <a:lnTo>
                  <a:pt x="396875" y="1282700"/>
                </a:lnTo>
                <a:lnTo>
                  <a:pt x="0" y="12827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004219" y="3736181"/>
            <a:ext cx="184150" cy="492125"/>
          </a:xfrm>
          <a:custGeom>
            <a:avLst/>
            <a:gdLst>
              <a:gd name="connsiteX0" fmla="*/ 0 w 184150"/>
              <a:gd name="connsiteY0" fmla="*/ 492125 h 492125"/>
              <a:gd name="connsiteX1" fmla="*/ 184150 w 184150"/>
              <a:gd name="connsiteY1" fmla="*/ 0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150" h="492125">
                <a:moveTo>
                  <a:pt x="0" y="492125"/>
                </a:moveTo>
                <a:lnTo>
                  <a:pt x="1841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74094" y="4193381"/>
            <a:ext cx="0" cy="1207294"/>
          </a:xfrm>
          <a:custGeom>
            <a:avLst/>
            <a:gdLst>
              <a:gd name="connsiteX0" fmla="*/ 0 w 0"/>
              <a:gd name="connsiteY0" fmla="*/ 0 h 1207294"/>
              <a:gd name="connsiteX1" fmla="*/ 0 w 0"/>
              <a:gd name="connsiteY1" fmla="*/ 1207294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07294">
                <a:moveTo>
                  <a:pt x="0" y="0"/>
                </a:moveTo>
                <a:lnTo>
                  <a:pt x="0" y="120729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47925" y="4552950"/>
            <a:ext cx="371475" cy="30956"/>
          </a:xfrm>
          <a:custGeom>
            <a:avLst/>
            <a:gdLst>
              <a:gd name="connsiteX0" fmla="*/ 0 w 371475"/>
              <a:gd name="connsiteY0" fmla="*/ 30956 h 30956"/>
              <a:gd name="connsiteX1" fmla="*/ 197644 w 371475"/>
              <a:gd name="connsiteY1" fmla="*/ 0 h 30956"/>
              <a:gd name="connsiteX2" fmla="*/ 371475 w 371475"/>
              <a:gd name="connsiteY2" fmla="*/ 0 h 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30956">
                <a:moveTo>
                  <a:pt x="0" y="30956"/>
                </a:moveTo>
                <a:lnTo>
                  <a:pt x="197644" y="0"/>
                </a:lnTo>
                <a:lnTo>
                  <a:pt x="37147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00575" y="5267325"/>
            <a:ext cx="335756" cy="197644"/>
            <a:chOff x="4600575" y="5267325"/>
            <a:chExt cx="335756" cy="197644"/>
          </a:xfrm>
        </p:grpSpPr>
        <p:sp>
          <p:nvSpPr>
            <p:cNvPr id="13" name="Freeform 12"/>
            <p:cNvSpPr/>
            <p:nvPr/>
          </p:nvSpPr>
          <p:spPr>
            <a:xfrm>
              <a:off x="4600575" y="5267325"/>
              <a:ext cx="335756" cy="102394"/>
            </a:xfrm>
            <a:custGeom>
              <a:avLst/>
              <a:gdLst>
                <a:gd name="connsiteX0" fmla="*/ 0 w 335756"/>
                <a:gd name="connsiteY0" fmla="*/ 2381 h 102394"/>
                <a:gd name="connsiteX1" fmla="*/ 0 w 335756"/>
                <a:gd name="connsiteY1" fmla="*/ 102394 h 102394"/>
                <a:gd name="connsiteX2" fmla="*/ 335756 w 335756"/>
                <a:gd name="connsiteY2" fmla="*/ 102394 h 102394"/>
                <a:gd name="connsiteX3" fmla="*/ 335756 w 335756"/>
                <a:gd name="connsiteY3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56" h="102394">
                  <a:moveTo>
                    <a:pt x="0" y="2381"/>
                  </a:moveTo>
                  <a:lnTo>
                    <a:pt x="0" y="102394"/>
                  </a:lnTo>
                  <a:lnTo>
                    <a:pt x="335756" y="102394"/>
                  </a:lnTo>
                  <a:lnTo>
                    <a:pt x="33575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62500" y="5367337"/>
              <a:ext cx="0" cy="97632"/>
            </a:xfrm>
            <a:custGeom>
              <a:avLst/>
              <a:gdLst>
                <a:gd name="connsiteX0" fmla="*/ 0 w 0"/>
                <a:gd name="connsiteY0" fmla="*/ 0 h 97632"/>
                <a:gd name="connsiteX1" fmla="*/ 0 w 0"/>
                <a:gd name="connsiteY1" fmla="*/ 97632 h 9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7632">
                  <a:moveTo>
                    <a:pt x="0" y="0"/>
                  </a:moveTo>
                  <a:lnTo>
                    <a:pt x="0" y="9763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6105525" y="5114925"/>
            <a:ext cx="196850" cy="317500"/>
          </a:xfrm>
          <a:custGeom>
            <a:avLst/>
            <a:gdLst>
              <a:gd name="connsiteX0" fmla="*/ 196850 w 196850"/>
              <a:gd name="connsiteY0" fmla="*/ 0 h 317500"/>
              <a:gd name="connsiteX1" fmla="*/ 0 w 196850"/>
              <a:gd name="connsiteY1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850" h="317500">
                <a:moveTo>
                  <a:pt x="196850" y="0"/>
                </a:moveTo>
                <a:lnTo>
                  <a:pt x="0" y="3175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72325" y="5343525"/>
            <a:ext cx="403225" cy="114300"/>
            <a:chOff x="7172325" y="5343525"/>
            <a:chExt cx="403225" cy="114300"/>
          </a:xfrm>
        </p:grpSpPr>
        <p:sp>
          <p:nvSpPr>
            <p:cNvPr id="17" name="Freeform 16"/>
            <p:cNvSpPr/>
            <p:nvPr/>
          </p:nvSpPr>
          <p:spPr>
            <a:xfrm>
              <a:off x="7172325" y="5343525"/>
              <a:ext cx="403225" cy="0"/>
            </a:xfrm>
            <a:custGeom>
              <a:avLst/>
              <a:gdLst>
                <a:gd name="connsiteX0" fmla="*/ 0 w 403225"/>
                <a:gd name="connsiteY0" fmla="*/ 0 h 0"/>
                <a:gd name="connsiteX1" fmla="*/ 403225 w 4032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225">
                  <a:moveTo>
                    <a:pt x="0" y="0"/>
                  </a:moveTo>
                  <a:lnTo>
                    <a:pt x="4032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13600" y="5343525"/>
              <a:ext cx="295275" cy="114300"/>
            </a:xfrm>
            <a:custGeom>
              <a:avLst/>
              <a:gdLst>
                <a:gd name="connsiteX0" fmla="*/ 0 w 295275"/>
                <a:gd name="connsiteY0" fmla="*/ 114300 h 114300"/>
                <a:gd name="connsiteX1" fmla="*/ 295275 w 295275"/>
                <a:gd name="connsiteY1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275" h="114300">
                  <a:moveTo>
                    <a:pt x="0" y="114300"/>
                  </a:moveTo>
                  <a:lnTo>
                    <a:pt x="29527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36519" y="5722144"/>
            <a:ext cx="626269" cy="297656"/>
            <a:chOff x="6436519" y="5722144"/>
            <a:chExt cx="626269" cy="297656"/>
          </a:xfrm>
        </p:grpSpPr>
        <p:sp>
          <p:nvSpPr>
            <p:cNvPr id="20" name="Freeform 19"/>
            <p:cNvSpPr/>
            <p:nvPr/>
          </p:nvSpPr>
          <p:spPr>
            <a:xfrm>
              <a:off x="6769894" y="5722144"/>
              <a:ext cx="226219" cy="295275"/>
            </a:xfrm>
            <a:custGeom>
              <a:avLst/>
              <a:gdLst>
                <a:gd name="connsiteX0" fmla="*/ 226219 w 226219"/>
                <a:gd name="connsiteY0" fmla="*/ 0 h 295275"/>
                <a:gd name="connsiteX1" fmla="*/ 0 w 226219"/>
                <a:gd name="connsiteY1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19" h="295275">
                  <a:moveTo>
                    <a:pt x="226219" y="0"/>
                  </a:moveTo>
                  <a:lnTo>
                    <a:pt x="0" y="2952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36519" y="6019800"/>
              <a:ext cx="626269" cy="0"/>
            </a:xfrm>
            <a:custGeom>
              <a:avLst/>
              <a:gdLst>
                <a:gd name="connsiteX0" fmla="*/ 0 w 626269"/>
                <a:gd name="connsiteY0" fmla="*/ 0 h 0"/>
                <a:gd name="connsiteX1" fmla="*/ 626269 w 62626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6269">
                  <a:moveTo>
                    <a:pt x="0" y="0"/>
                  </a:moveTo>
                  <a:lnTo>
                    <a:pt x="62626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57047" y="507492"/>
            <a:ext cx="1074333" cy="654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Dendrites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(receptive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regions)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31090" y="515971"/>
            <a:ext cx="1962397" cy="636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Cell body</a:t>
            </a:r>
          </a:p>
          <a:p>
            <a:pPr defTabSz="914400">
              <a:lnSpc>
                <a:spcPts val="13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(biosynthetic center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and receptive region)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958" y="3061774"/>
            <a:ext cx="867545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Nucleus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5135" y="4553095"/>
            <a:ext cx="1023037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Nucleolus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9646" y="4862119"/>
            <a:ext cx="1600118" cy="84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b="1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Chromatophilic</a:t>
            </a:r>
            <a:endParaRPr lang="en-US" sz="1317" b="1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defTabSz="914400">
              <a:lnSpc>
                <a:spcPts val="13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substance (rough</a:t>
            </a:r>
          </a:p>
          <a:p>
            <a:pPr defTabSz="914400">
              <a:lnSpc>
                <a:spcPts val="15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endoplasmic</a:t>
            </a:r>
          </a:p>
          <a:p>
            <a:pPr defTabSz="914400">
              <a:lnSpc>
                <a:spcPts val="15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reticulum)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99329" y="5352106"/>
            <a:ext cx="739306" cy="482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Axon</a:t>
            </a:r>
          </a:p>
          <a:p>
            <a:pPr algn="ctr"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hillock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8600" y="4394078"/>
            <a:ext cx="1797287" cy="84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Axon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(impulse-generating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and conducting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region)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87262" y="5543980"/>
            <a:ext cx="896399" cy="487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Impulse</a:t>
            </a:r>
          </a:p>
          <a:p>
            <a:pPr defTabSz="914400">
              <a:lnSpc>
                <a:spcPts val="15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direction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9407" y="5400669"/>
            <a:ext cx="955711" cy="482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Schwann</a:t>
            </a:r>
          </a:p>
          <a:p>
            <a:pPr algn="ctr"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cell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10940" y="5859678"/>
            <a:ext cx="966931" cy="482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Terminal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branches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4058" y="4689798"/>
            <a:ext cx="16482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Myelin sheath gap</a:t>
            </a:r>
          </a:p>
          <a:p>
            <a:pPr defTabSz="914400">
              <a:lnSpc>
                <a:spcPts val="1400"/>
              </a:lnSpc>
            </a:pPr>
            <a:r>
              <a:rPr lang="en-US" sz="1317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(node of Ranvier)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99350" y="5176291"/>
            <a:ext cx="1418337" cy="662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371" b="1" spc="-2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Axon terminals</a:t>
            </a:r>
          </a:p>
          <a:p>
            <a:pPr defTabSz="914400">
              <a:lnSpc>
                <a:spcPts val="1400"/>
              </a:lnSpc>
            </a:pPr>
            <a:r>
              <a:rPr lang="en-US" sz="1371" b="1" spc="-2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(secretory</a:t>
            </a:r>
          </a:p>
          <a:p>
            <a:pPr defTabSz="914400">
              <a:lnSpc>
                <a:spcPts val="1400"/>
              </a:lnSpc>
            </a:pPr>
            <a:r>
              <a:rPr lang="en-US" sz="1371" b="1" spc="-20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region)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144587" y="1121569"/>
            <a:ext cx="338138" cy="323057"/>
            <a:chOff x="1144587" y="1121569"/>
            <a:chExt cx="338138" cy="323057"/>
          </a:xfrm>
        </p:grpSpPr>
        <p:sp>
          <p:nvSpPr>
            <p:cNvPr id="35" name="Freeform 34"/>
            <p:cNvSpPr/>
            <p:nvPr/>
          </p:nvSpPr>
          <p:spPr>
            <a:xfrm>
              <a:off x="1144587" y="1233488"/>
              <a:ext cx="338138" cy="211138"/>
            </a:xfrm>
            <a:custGeom>
              <a:avLst/>
              <a:gdLst>
                <a:gd name="connsiteX0" fmla="*/ 0 w 342900"/>
                <a:gd name="connsiteY0" fmla="*/ 215900 h 215900"/>
                <a:gd name="connsiteX1" fmla="*/ 152400 w 342900"/>
                <a:gd name="connsiteY1" fmla="*/ 0 h 215900"/>
                <a:gd name="connsiteX2" fmla="*/ 342900 w 342900"/>
                <a:gd name="connsiteY2" fmla="*/ 203200 h 215900"/>
                <a:gd name="connsiteX0" fmla="*/ 0 w 338138"/>
                <a:gd name="connsiteY0" fmla="*/ 211138 h 211138"/>
                <a:gd name="connsiteX1" fmla="*/ 147638 w 338138"/>
                <a:gd name="connsiteY1" fmla="*/ 0 h 211138"/>
                <a:gd name="connsiteX2" fmla="*/ 338138 w 338138"/>
                <a:gd name="connsiteY2" fmla="*/ 203200 h 211138"/>
                <a:gd name="connsiteX0" fmla="*/ 0 w 328613"/>
                <a:gd name="connsiteY0" fmla="*/ 211138 h 211138"/>
                <a:gd name="connsiteX1" fmla="*/ 147638 w 328613"/>
                <a:gd name="connsiteY1" fmla="*/ 0 h 211138"/>
                <a:gd name="connsiteX2" fmla="*/ 328613 w 328613"/>
                <a:gd name="connsiteY2" fmla="*/ 188913 h 211138"/>
                <a:gd name="connsiteX0" fmla="*/ 0 w 338138"/>
                <a:gd name="connsiteY0" fmla="*/ 211138 h 211138"/>
                <a:gd name="connsiteX1" fmla="*/ 147638 w 338138"/>
                <a:gd name="connsiteY1" fmla="*/ 0 h 211138"/>
                <a:gd name="connsiteX2" fmla="*/ 338138 w 338138"/>
                <a:gd name="connsiteY2" fmla="*/ 200820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138" h="211138">
                  <a:moveTo>
                    <a:pt x="0" y="211138"/>
                  </a:moveTo>
                  <a:lnTo>
                    <a:pt x="147638" y="0"/>
                  </a:lnTo>
                  <a:lnTo>
                    <a:pt x="338138" y="200820"/>
                  </a:lnTo>
                </a:path>
              </a:pathLst>
            </a:custGeom>
            <a:noFill/>
            <a:ln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292225" y="1121569"/>
              <a:ext cx="3175" cy="111125"/>
            </a:xfrm>
            <a:custGeom>
              <a:avLst/>
              <a:gdLst>
                <a:gd name="connsiteX0" fmla="*/ 3175 w 3175"/>
                <a:gd name="connsiteY0" fmla="*/ 0 h 111125"/>
                <a:gd name="connsiteX1" fmla="*/ 0 w 3175"/>
                <a:gd name="connsiteY1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" h="111125">
                  <a:moveTo>
                    <a:pt x="3175" y="0"/>
                  </a:moveTo>
                  <a:cubicBezTo>
                    <a:pt x="2117" y="37042"/>
                    <a:pt x="1058" y="74083"/>
                    <a:pt x="0" y="11112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06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Neuron Processes (cont.)</a:t>
            </a:r>
            <a:endParaRPr lang="en-US" dirty="0"/>
          </a:p>
        </p:txBody>
      </p:sp>
      <p:sp>
        <p:nvSpPr>
          <p:cNvPr id="78850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Myelin sheaths in the CNS</a:t>
            </a:r>
          </a:p>
          <a:p>
            <a:pPr lvl="1"/>
            <a:r>
              <a:rPr lang="en-US" altLang="en-US" dirty="0" smtClean="0"/>
              <a:t>Formed by processes of oligodendrocytes, not whole cells</a:t>
            </a:r>
          </a:p>
          <a:p>
            <a:pPr lvl="1"/>
            <a:r>
              <a:rPr lang="en-US" altLang="en-US" dirty="0" smtClean="0"/>
              <a:t>Each cell can wrap up to 60 axons at once</a:t>
            </a:r>
          </a:p>
          <a:p>
            <a:pPr lvl="1"/>
            <a:r>
              <a:rPr lang="en-US" altLang="en-US" dirty="0" smtClean="0"/>
              <a:t>Myelin sheath gap is present</a:t>
            </a:r>
          </a:p>
          <a:p>
            <a:pPr lvl="1"/>
            <a:r>
              <a:rPr lang="en-US" altLang="en-US" dirty="0" smtClean="0"/>
              <a:t>No outer collar of perinuclear cytoplasm</a:t>
            </a:r>
          </a:p>
          <a:p>
            <a:pPr lvl="1"/>
            <a:r>
              <a:rPr lang="en-US" altLang="en-US" dirty="0" smtClean="0"/>
              <a:t>Thinnest fibers are unmyelinated, but covered by long extensions of adjacent neuroglia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Neuron Processes (cont.)</a:t>
            </a:r>
            <a:endParaRPr lang="en-US" dirty="0"/>
          </a:p>
        </p:txBody>
      </p:sp>
      <p:sp>
        <p:nvSpPr>
          <p:cNvPr id="78850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Myelin sheaths in the CNS (cont.)</a:t>
            </a:r>
          </a:p>
          <a:p>
            <a:pPr lvl="1"/>
            <a:r>
              <a:rPr lang="en-US" altLang="en-US" b="1" dirty="0" smtClean="0"/>
              <a:t>White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matter</a:t>
            </a:r>
            <a:r>
              <a:rPr lang="en-US" altLang="en-US" dirty="0" smtClean="0"/>
              <a:t>: regions of brain and spinal cord with dense collections of myelinated fibers </a:t>
            </a:r>
          </a:p>
          <a:p>
            <a:pPr lvl="2"/>
            <a:r>
              <a:rPr lang="en-US" altLang="en-US" dirty="0" smtClean="0"/>
              <a:t>Usually fiber tracts</a:t>
            </a:r>
          </a:p>
          <a:p>
            <a:pPr lvl="1"/>
            <a:r>
              <a:rPr lang="en-US" altLang="en-US" b="1" dirty="0" smtClean="0"/>
              <a:t>Gray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matter</a:t>
            </a:r>
            <a:r>
              <a:rPr lang="en-US" altLang="en-US" dirty="0" smtClean="0"/>
              <a:t>: mostly neuron cell bodies and </a:t>
            </a:r>
            <a:r>
              <a:rPr lang="en-US" altLang="en-US" dirty="0" err="1" smtClean="0"/>
              <a:t>nonmyelinated</a:t>
            </a:r>
            <a:r>
              <a:rPr lang="en-US" altLang="en-US" dirty="0" smtClean="0"/>
              <a:t> fibers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90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1670304"/>
            <a:ext cx="6559296" cy="351739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Figure </a:t>
            </a:r>
            <a:r>
              <a:rPr lang="en-US" smtClean="0">
                <a:latin typeface="Arial" pitchFamily="34" charset="0"/>
                <a:cs typeface="Arial" pitchFamily="34" charset="0"/>
              </a:rPr>
              <a:t>11.4d </a:t>
            </a:r>
            <a:r>
              <a:rPr lang="en-US" dirty="0">
                <a:latin typeface="Arial" pitchFamily="34" charset="0"/>
                <a:cs typeface="Arial" pitchFamily="34" charset="0"/>
              </a:rPr>
              <a:t>Neuroglia.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4413250" y="2178050"/>
            <a:ext cx="1123950" cy="1174750"/>
          </a:xfrm>
          <a:custGeom>
            <a:avLst/>
            <a:gdLst>
              <a:gd name="connsiteX0" fmla="*/ 0 w 1123950"/>
              <a:gd name="connsiteY0" fmla="*/ 1174750 h 1174750"/>
              <a:gd name="connsiteX1" fmla="*/ 958850 w 1123950"/>
              <a:gd name="connsiteY1" fmla="*/ 0 h 1174750"/>
              <a:gd name="connsiteX2" fmla="*/ 1123950 w 1123950"/>
              <a:gd name="connsiteY2" fmla="*/ 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1174750">
                <a:moveTo>
                  <a:pt x="0" y="1174750"/>
                </a:moveTo>
                <a:lnTo>
                  <a:pt x="958850" y="0"/>
                </a:lnTo>
                <a:lnTo>
                  <a:pt x="11239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0" y="3184520"/>
            <a:ext cx="501651" cy="882655"/>
            <a:chOff x="6096000" y="3184520"/>
            <a:chExt cx="501651" cy="882655"/>
          </a:xfrm>
        </p:grpSpPr>
        <p:sp>
          <p:nvSpPr>
            <p:cNvPr id="3" name="Freeform 2"/>
            <p:cNvSpPr/>
            <p:nvPr/>
          </p:nvSpPr>
          <p:spPr>
            <a:xfrm flipV="1">
              <a:off x="6134101" y="3184520"/>
              <a:ext cx="463550" cy="45719"/>
            </a:xfrm>
            <a:custGeom>
              <a:avLst/>
              <a:gdLst>
                <a:gd name="connsiteX0" fmla="*/ 0 w 450850"/>
                <a:gd name="connsiteY0" fmla="*/ 0 h 0"/>
                <a:gd name="connsiteX1" fmla="*/ 450850 w 4508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850">
                  <a:moveTo>
                    <a:pt x="0" y="0"/>
                  </a:moveTo>
                  <a:lnTo>
                    <a:pt x="4508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096000" y="3228975"/>
              <a:ext cx="339725" cy="838200"/>
            </a:xfrm>
            <a:custGeom>
              <a:avLst/>
              <a:gdLst>
                <a:gd name="connsiteX0" fmla="*/ 339725 w 339725"/>
                <a:gd name="connsiteY0" fmla="*/ 0 h 838200"/>
                <a:gd name="connsiteX1" fmla="*/ 0 w 339725"/>
                <a:gd name="connsiteY1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725" h="838200">
                  <a:moveTo>
                    <a:pt x="339725" y="0"/>
                  </a:moveTo>
                  <a:lnTo>
                    <a:pt x="0" y="8382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2771776" y="1990725"/>
            <a:ext cx="0" cy="461962"/>
          </a:xfrm>
          <a:custGeom>
            <a:avLst/>
            <a:gdLst>
              <a:gd name="connsiteX0" fmla="*/ 0 w 0"/>
              <a:gd name="connsiteY0" fmla="*/ 0 h 461962"/>
              <a:gd name="connsiteX1" fmla="*/ 0 w 0"/>
              <a:gd name="connsiteY1" fmla="*/ 461962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1962">
                <a:moveTo>
                  <a:pt x="0" y="0"/>
                </a:moveTo>
                <a:lnTo>
                  <a:pt x="0" y="46196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195" y="1623801"/>
            <a:ext cx="2076209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Myelin sheath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9580" y="1983737"/>
            <a:ext cx="2408032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Process of</a:t>
            </a:r>
          </a:p>
          <a:p>
            <a:pPr defTabSz="914400">
              <a:lnSpc>
                <a:spcPts val="2500"/>
              </a:lnSpc>
            </a:pPr>
            <a:r>
              <a:rPr lang="en-US" sz="2230" b="1" dirty="0" err="1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oligodendrocyte</a:t>
            </a:r>
            <a:endParaRPr lang="en-US" sz="2230" b="1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7171" y="3033182"/>
            <a:ext cx="97815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Nerve</a:t>
            </a:r>
          </a:p>
          <a:p>
            <a:pPr defTabSz="914400">
              <a:lnSpc>
                <a:spcPts val="2500"/>
              </a:lnSpc>
            </a:pPr>
            <a:r>
              <a:rPr lang="en-US" sz="2230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fibers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0310" y="4235882"/>
            <a:ext cx="6023765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en-US" sz="2230" dirty="0" err="1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Oligodendrocytes</a:t>
            </a:r>
            <a:r>
              <a:rPr lang="en-US" sz="2230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 have processes</a:t>
            </a:r>
          </a:p>
          <a:p>
            <a:pPr defTabSz="914400">
              <a:lnSpc>
                <a:spcPts val="2500"/>
              </a:lnSpc>
            </a:pPr>
            <a:r>
              <a:rPr lang="en-US" sz="2230" spc="-30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that form myelin sheaths around CNS</a:t>
            </a:r>
          </a:p>
          <a:p>
            <a:pPr defTabSz="914400">
              <a:lnSpc>
                <a:spcPts val="2500"/>
              </a:lnSpc>
            </a:pPr>
            <a:r>
              <a:rPr lang="en-US" sz="2230" spc="-30" dirty="0">
                <a:solidFill>
                  <a:prstClr val="black"/>
                </a:solidFill>
                <a:latin typeface="Arial Black" pitchFamily="34" charset="0"/>
                <a:ea typeface="MS PGothic" panose="020B0600070205080204" pitchFamily="34" charset="-128"/>
                <a:cs typeface="Arial" pitchFamily="34" charset="0"/>
              </a:rPr>
              <a:t>nerve fibers.</a:t>
            </a:r>
          </a:p>
        </p:txBody>
      </p:sp>
    </p:spTree>
    <p:extLst>
      <p:ext uri="{BB962C8B-B14F-4D97-AF65-F5344CB8AC3E}">
        <p14:creationId xmlns:p14="http://schemas.microsoft.com/office/powerpoint/2010/main" val="23981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4" y="1387591"/>
            <a:ext cx="9084733" cy="963903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Classification of neurons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540953"/>
            <a:ext cx="7886700" cy="244981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Neurons </a:t>
            </a:r>
            <a:r>
              <a:rPr lang="en-US" sz="2000" dirty="0"/>
              <a:t>are classified on the basis of their structure</a:t>
            </a:r>
          </a:p>
          <a:p>
            <a:r>
              <a:rPr lang="en-US" sz="2000" dirty="0"/>
              <a:t>1.  Multipolar</a:t>
            </a:r>
          </a:p>
          <a:p>
            <a:r>
              <a:rPr lang="en-US" sz="2000" dirty="0"/>
              <a:t>2.  Bipolar</a:t>
            </a:r>
          </a:p>
          <a:p>
            <a:r>
              <a:rPr lang="en-US" sz="2000" dirty="0"/>
              <a:t>3.  Unipolar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Classification of Neurons</a:t>
            </a:r>
          </a:p>
        </p:txBody>
      </p:sp>
      <p:sp>
        <p:nvSpPr>
          <p:cNvPr id="819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Structural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classification</a:t>
            </a:r>
          </a:p>
          <a:p>
            <a:pPr lvl="1"/>
            <a:r>
              <a:rPr lang="en-US" altLang="en-US" dirty="0" smtClean="0"/>
              <a:t>Three types grouped by number of processes</a:t>
            </a:r>
          </a:p>
          <a:p>
            <a:pPr marL="1371600" lvl="2" indent="-457200">
              <a:buFont typeface="+mj-lt"/>
              <a:buAutoNum type="arabicPeriod"/>
              <a:tabLst>
                <a:tab pos="1431925" algn="l"/>
              </a:tabLst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Multipolar</a:t>
            </a:r>
            <a:r>
              <a:rPr lang="en-US" altLang="en-US" dirty="0" smtClean="0"/>
              <a:t>: three or more processes (1 axon, </a:t>
            </a:r>
            <a:br>
              <a:rPr lang="en-US" altLang="en-US" dirty="0" smtClean="0"/>
            </a:br>
            <a:r>
              <a:rPr lang="en-US" altLang="en-US" dirty="0" smtClean="0"/>
              <a:t>	others dendrites)</a:t>
            </a:r>
          </a:p>
          <a:p>
            <a:pPr lvl="3"/>
            <a:r>
              <a:rPr lang="en-US" altLang="en-US" dirty="0" smtClean="0"/>
              <a:t>Most common and major neuron type in CNS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Bipolar</a:t>
            </a:r>
            <a:r>
              <a:rPr lang="en-US" altLang="en-US" dirty="0" smtClean="0"/>
              <a:t>: two processes (one axon, 1one dendrite)</a:t>
            </a:r>
          </a:p>
          <a:p>
            <a:pPr lvl="3"/>
            <a:r>
              <a:rPr lang="en-US" altLang="en-US" dirty="0" smtClean="0"/>
              <a:t>Rare (ex: retina and olfactory mucosa)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Unipolar</a:t>
            </a:r>
            <a:r>
              <a:rPr lang="en-US" altLang="en-US" dirty="0" smtClean="0"/>
              <a:t>: one T-like process (two axons)</a:t>
            </a:r>
          </a:p>
          <a:p>
            <a:pPr lvl="3"/>
            <a:r>
              <a:rPr lang="en-US" altLang="en-US" dirty="0" smtClean="0"/>
              <a:t>Also called </a:t>
            </a:r>
            <a:r>
              <a:rPr lang="en-US" altLang="en-US" b="1" dirty="0" err="1" smtClean="0"/>
              <a:t>pseudounipolar</a:t>
            </a:r>
            <a:endParaRPr lang="en-US" altLang="en-US" b="1" dirty="0" smtClean="0"/>
          </a:p>
          <a:p>
            <a:pPr lvl="3"/>
            <a:r>
              <a:rPr lang="en-US" altLang="en-US" b="1" dirty="0" smtClean="0"/>
              <a:t>Peripheral</a:t>
            </a:r>
            <a:r>
              <a:rPr lang="en-US" altLang="en-US" dirty="0" smtClean="0"/>
              <a:t> (distal) process: associated with sensory receptor </a:t>
            </a:r>
          </a:p>
          <a:p>
            <a:pPr lvl="3"/>
            <a:r>
              <a:rPr lang="en-US" altLang="en-US" b="1" dirty="0" smtClean="0"/>
              <a:t>Proximal</a:t>
            </a:r>
            <a:r>
              <a:rPr lang="en-US" altLang="en-US" dirty="0" smtClean="0"/>
              <a:t> (central) process: enters CNS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Multipolar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1.  Multipolar= most common type; many dendrites</a:t>
            </a:r>
          </a:p>
        </p:txBody>
      </p:sp>
      <p:graphicFrame>
        <p:nvGraphicFramePr>
          <p:cNvPr id="34821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2259013"/>
          <a:ext cx="40386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lip" r:id="rId4" imgW="5657143" imgH="4495238" progId="MS_ClipArt_Gallery.2">
                  <p:embed/>
                </p:oleObj>
              </mc:Choice>
              <mc:Fallback>
                <p:oleObj name="Clip" r:id="rId4" imgW="5657143" imgH="44952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59013"/>
                        <a:ext cx="4038600" cy="32131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601562"/>
      </p:ext>
    </p:extLst>
  </p:cSld>
  <p:clrMapOvr>
    <a:masterClrMapping/>
  </p:clrMapOvr>
  <p:transition xmlns:p14="http://schemas.microsoft.com/office/powerpoint/2010/main">
    <p:random/>
    <p:sndAc>
      <p:stSnd>
        <p:snd r:embed="rId3" name="WHOOSH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Bipolar</a:t>
            </a: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457200" y="2039938"/>
          <a:ext cx="4038600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lip" r:id="rId4" imgW="4895238" imgH="4419048" progId="MS_ClipArt_Gallery.2">
                  <p:embed/>
                </p:oleObj>
              </mc:Choice>
              <mc:Fallback>
                <p:oleObj name="Clip" r:id="rId4" imgW="4895238" imgH="44190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39938"/>
                        <a:ext cx="4038600" cy="365125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2.  Bipolar= one axon and one dendrite; RARE; found only in eye and ear</a:t>
            </a:r>
          </a:p>
        </p:txBody>
      </p:sp>
    </p:spTree>
    <p:extLst>
      <p:ext uri="{BB962C8B-B14F-4D97-AF65-F5344CB8AC3E}">
        <p14:creationId xmlns:p14="http://schemas.microsoft.com/office/powerpoint/2010/main" val="491537508"/>
      </p:ext>
    </p:extLst>
  </p:cSld>
  <p:clrMapOvr>
    <a:masterClrMapping/>
  </p:clrMapOvr>
  <p:transition xmlns:p14="http://schemas.microsoft.com/office/powerpoint/2010/main">
    <p:random/>
    <p:sndAc>
      <p:stSnd>
        <p:snd r:embed="rId3" name="WHOOSH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Unipolar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3.  Unipolar= one process; very short; found in sensory neurons in PNS</a:t>
            </a: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2584450"/>
          <a:ext cx="4038600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lip" r:id="rId4" imgW="7857143" imgH="4980952" progId="MS_ClipArt_Gallery.2">
                  <p:embed/>
                </p:oleObj>
              </mc:Choice>
              <mc:Fallback>
                <p:oleObj name="Clip" r:id="rId4" imgW="7857143" imgH="498095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84450"/>
                        <a:ext cx="4038600" cy="2560638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519581"/>
      </p:ext>
    </p:extLst>
  </p:cSld>
  <p:clrMapOvr>
    <a:masterClrMapping/>
  </p:clrMapOvr>
  <p:transition xmlns:p14="http://schemas.microsoft.com/office/powerpoint/2010/main">
    <p:random/>
    <p:sndAc>
      <p:stSnd>
        <p:snd r:embed="rId3" name="WHOOSH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11.1-1 Comparison of Structural Classes of Neurons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pic>
        <p:nvPicPr>
          <p:cNvPr id="5" name="Picture 4" descr="table_11_01_1_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594360"/>
            <a:ext cx="8546592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9467"/>
            <a:ext cx="9084733" cy="74506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Divisions of the Nervous System</a:t>
            </a:r>
            <a:endParaRPr 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308100"/>
            <a:ext cx="7689850" cy="5407023"/>
          </a:xfrm>
        </p:spPr>
        <p:txBody>
          <a:bodyPr>
            <a:normAutofit/>
          </a:bodyPr>
          <a:lstStyle/>
          <a:p>
            <a:r>
              <a:rPr lang="en-US" dirty="0"/>
              <a:t>The nervous system is divided into 2 parts</a:t>
            </a:r>
          </a:p>
          <a:p>
            <a:pPr lvl="1"/>
            <a:r>
              <a:rPr lang="en-US" dirty="0"/>
              <a:t>1.  Central Nervous System (CNS)- brain and spinal cord</a:t>
            </a:r>
          </a:p>
          <a:p>
            <a:pPr lvl="1"/>
            <a:r>
              <a:rPr lang="en-US" dirty="0"/>
              <a:t>2.  Peripheral Nervous System (PNS)- nerves from brain and spinal cord</a:t>
            </a:r>
          </a:p>
          <a:p>
            <a:pPr lvl="2"/>
            <a:r>
              <a:rPr lang="en-US" dirty="0"/>
              <a:t>PNS further divided into 2 divisions:</a:t>
            </a:r>
          </a:p>
          <a:p>
            <a:pPr lvl="2"/>
            <a:r>
              <a:rPr lang="en-US" dirty="0"/>
              <a:t>a.  Afferent- (sensory)- body to CNS </a:t>
            </a:r>
          </a:p>
          <a:p>
            <a:pPr lvl="2"/>
            <a:r>
              <a:rPr lang="en-US" dirty="0"/>
              <a:t> b.  Efferent (motor)- CNS to muscles / </a:t>
            </a:r>
            <a:r>
              <a:rPr lang="en-US" dirty="0" smtClean="0"/>
              <a:t>glands</a:t>
            </a:r>
          </a:p>
          <a:p>
            <a:r>
              <a:rPr lang="en-US" dirty="0"/>
              <a:t>The efferent division (CNS to organs)</a:t>
            </a:r>
          </a:p>
          <a:p>
            <a:pPr lvl="1"/>
            <a:r>
              <a:rPr lang="en-US" dirty="0"/>
              <a:t>a.  Somatic (</a:t>
            </a:r>
            <a:r>
              <a:rPr lang="ja-JP" altLang="en-US" dirty="0"/>
              <a:t>“</a:t>
            </a:r>
            <a:r>
              <a:rPr lang="en-US" dirty="0"/>
              <a:t>body</a:t>
            </a:r>
            <a:r>
              <a:rPr lang="ja-JP" altLang="en-US" dirty="0"/>
              <a:t>”</a:t>
            </a:r>
            <a:r>
              <a:rPr lang="en-US" dirty="0"/>
              <a:t>)- CNS to skeletal muscle</a:t>
            </a:r>
          </a:p>
          <a:p>
            <a:pPr lvl="1"/>
            <a:r>
              <a:rPr lang="en-US" dirty="0"/>
              <a:t>b.  Autonomic Nervous System (ANS)- CNS to smooth muscle, cardiac muscle</a:t>
            </a:r>
          </a:p>
          <a:p>
            <a:pPr lvl="2"/>
            <a:r>
              <a:rPr lang="en-US" dirty="0"/>
              <a:t>1).  Sympathetic- prepares for </a:t>
            </a:r>
            <a:r>
              <a:rPr lang="ja-JP" altLang="en-US" dirty="0"/>
              <a:t>“</a:t>
            </a:r>
            <a:r>
              <a:rPr lang="en-US" dirty="0"/>
              <a:t>fight or flight</a:t>
            </a:r>
            <a:r>
              <a:rPr lang="ja-JP" altLang="en-US" dirty="0"/>
              <a:t>”</a:t>
            </a:r>
            <a:endParaRPr lang="en-US" dirty="0"/>
          </a:p>
          <a:p>
            <a:pPr lvl="2"/>
            <a:r>
              <a:rPr lang="en-US" dirty="0"/>
              <a:t>2).  Parasympathetic- prepares for body at rest.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  <p:bldP spid="1126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11.1-2 Comparison of Structural Classes of Neurons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pic>
        <p:nvPicPr>
          <p:cNvPr id="5" name="Picture 4" descr="table_11_01_2_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792480"/>
            <a:ext cx="8546592" cy="527304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9579"/>
            <a:ext cx="9084733" cy="103935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Classification of neurons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648975"/>
            <a:ext cx="7886700" cy="242466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Neurons </a:t>
            </a:r>
            <a:r>
              <a:rPr lang="en-US" sz="2000" dirty="0"/>
              <a:t>are also classified based on the function that each performs</a:t>
            </a:r>
          </a:p>
          <a:p>
            <a:pPr lvl="1"/>
            <a:r>
              <a:rPr lang="en-US" sz="1800" dirty="0"/>
              <a:t>1.  Sensory or afferent= sense organ to CNS</a:t>
            </a:r>
          </a:p>
          <a:p>
            <a:pPr lvl="1"/>
            <a:r>
              <a:rPr lang="en-US" sz="1800" dirty="0"/>
              <a:t>2.  Motor or efferent= CNS to muscle or gland</a:t>
            </a:r>
          </a:p>
          <a:p>
            <a:pPr lvl="1"/>
            <a:r>
              <a:rPr lang="en-US" sz="1800" dirty="0"/>
              <a:t>3.  Association or interneuron= connect motor to sensory neurons</a:t>
            </a:r>
          </a:p>
        </p:txBody>
      </p:sp>
    </p:spTree>
    <p:extLst>
      <p:ext uri="{BB962C8B-B14F-4D97-AF65-F5344CB8AC3E}">
        <p14:creationId xmlns:p14="http://schemas.microsoft.com/office/powerpoint/2010/main" val="17373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</a:t>
            </a:r>
            <a:r>
              <a:rPr lang="en-US" altLang="en-US" dirty="0" smtClean="0"/>
              <a:t>Neurons (cont.)</a:t>
            </a:r>
            <a:endParaRPr lang="en-US" dirty="0"/>
          </a:p>
        </p:txBody>
      </p:sp>
      <p:sp>
        <p:nvSpPr>
          <p:cNvPr id="8601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Functional classification of neurons</a:t>
            </a:r>
          </a:p>
          <a:p>
            <a:pPr lvl="1"/>
            <a:r>
              <a:rPr lang="en-US" altLang="en-US" dirty="0" smtClean="0"/>
              <a:t>Three types of neurons grouped by direction in which nerve impulse travels relative to CNS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Sensory</a:t>
            </a:r>
          </a:p>
          <a:p>
            <a:pPr lvl="3"/>
            <a:r>
              <a:rPr lang="en-US" altLang="en-US" dirty="0" smtClean="0"/>
              <a:t>Transmit impulses from sensory receptors toward CNS</a:t>
            </a:r>
          </a:p>
          <a:p>
            <a:pPr lvl="3"/>
            <a:r>
              <a:rPr lang="en-US" altLang="en-US" dirty="0" smtClean="0"/>
              <a:t>Almost all are unipolar</a:t>
            </a:r>
          </a:p>
          <a:p>
            <a:pPr lvl="3"/>
            <a:r>
              <a:rPr lang="en-US" altLang="en-US" dirty="0" smtClean="0"/>
              <a:t>Cell bodies are located in ganglia in PNS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Motor</a:t>
            </a:r>
          </a:p>
          <a:p>
            <a:pPr lvl="3"/>
            <a:r>
              <a:rPr lang="en-US" altLang="en-US" dirty="0" smtClean="0"/>
              <a:t>Carry impulses from CNS to effectors</a:t>
            </a:r>
          </a:p>
          <a:p>
            <a:pPr lvl="3"/>
            <a:r>
              <a:rPr lang="en-US" altLang="en-US" dirty="0" smtClean="0"/>
              <a:t>Multipolar</a:t>
            </a:r>
          </a:p>
          <a:p>
            <a:pPr lvl="3"/>
            <a:r>
              <a:rPr lang="en-US" altLang="en-US" dirty="0" smtClean="0"/>
              <a:t>Most cell bodies are located in CNS (except some autonomic neurons)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(Efferent) Neurons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Motor neurons begin in the CNS (brain or spinal cord) and terminate at an effector which is a muscle or gland</a:t>
            </a:r>
          </a:p>
        </p:txBody>
      </p:sp>
    </p:spTree>
    <p:extLst>
      <p:ext uri="{BB962C8B-B14F-4D97-AF65-F5344CB8AC3E}">
        <p14:creationId xmlns:p14="http://schemas.microsoft.com/office/powerpoint/2010/main" val="5004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(Afferent) Neurons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Sensory neurons originate at a muscle or gland and terminate in the CNS (brain or spinal cord)</a:t>
            </a:r>
          </a:p>
        </p:txBody>
      </p:sp>
    </p:spTree>
    <p:extLst>
      <p:ext uri="{BB962C8B-B14F-4D97-AF65-F5344CB8AC3E}">
        <p14:creationId xmlns:p14="http://schemas.microsoft.com/office/powerpoint/2010/main" val="23243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Classification of Neurons (cont.)</a:t>
            </a:r>
            <a:endParaRPr lang="en-US" dirty="0"/>
          </a:p>
        </p:txBody>
      </p:sp>
      <p:sp>
        <p:nvSpPr>
          <p:cNvPr id="8806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Functional classification of </a:t>
            </a:r>
            <a:r>
              <a:rPr lang="en-US" altLang="en-US" b="1" dirty="0" smtClean="0"/>
              <a:t>neurons (cont.)</a:t>
            </a:r>
            <a:endParaRPr lang="en-US" altLang="en-US" b="1" dirty="0"/>
          </a:p>
          <a:p>
            <a:pPr lvl="1"/>
            <a:r>
              <a:rPr lang="en-US" altLang="en-US" dirty="0" smtClean="0"/>
              <a:t>Three types (cont.)</a:t>
            </a:r>
          </a:p>
          <a:p>
            <a:pPr marL="1371600" lvl="2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Interneurons</a:t>
            </a:r>
            <a:r>
              <a:rPr lang="en-US" altLang="en-US" dirty="0" smtClean="0"/>
              <a:t> </a:t>
            </a:r>
          </a:p>
          <a:p>
            <a:pPr lvl="3"/>
            <a:r>
              <a:rPr lang="en-US" altLang="en-US" dirty="0" smtClean="0"/>
              <a:t>Also called </a:t>
            </a:r>
            <a:r>
              <a:rPr lang="en-US" altLang="en-US" i="1" dirty="0" smtClean="0"/>
              <a:t>association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neurons</a:t>
            </a:r>
          </a:p>
          <a:p>
            <a:pPr lvl="3"/>
            <a:r>
              <a:rPr lang="en-US" altLang="en-US" dirty="0" smtClean="0"/>
              <a:t>Lie between motor and sensory neurons</a:t>
            </a:r>
          </a:p>
          <a:p>
            <a:pPr lvl="3"/>
            <a:r>
              <a:rPr lang="en-US" altLang="en-US" dirty="0" smtClean="0"/>
              <a:t>Shuttle signals through CNS pathways</a:t>
            </a:r>
          </a:p>
          <a:p>
            <a:pPr lvl="3"/>
            <a:r>
              <a:rPr lang="en-US" altLang="en-US" dirty="0" smtClean="0"/>
              <a:t>Most are entirely within CNS</a:t>
            </a:r>
          </a:p>
          <a:p>
            <a:pPr lvl="3"/>
            <a:r>
              <a:rPr lang="en-US" altLang="en-US" dirty="0" smtClean="0"/>
              <a:t>99% of body’s neurons are interneurons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11.1-3 Comparison of Structural Classes of Neurons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(continued)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pic>
        <p:nvPicPr>
          <p:cNvPr id="7" name="Picture 6" descr="table_11_01_3_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088136"/>
            <a:ext cx="8546592" cy="46817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11.1  Functions of Nervous System</a:t>
            </a:r>
          </a:p>
        </p:txBody>
      </p:sp>
      <p:sp>
        <p:nvSpPr>
          <p:cNvPr id="22530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Nervous system is divided into two principal parts:</a:t>
            </a:r>
          </a:p>
          <a:p>
            <a:pPr lvl="1"/>
            <a:r>
              <a:rPr lang="en-US" altLang="en-US" b="1" dirty="0" smtClean="0"/>
              <a:t>Central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nervous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system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CNS</a:t>
            </a:r>
            <a:r>
              <a:rPr lang="en-US" altLang="en-US" dirty="0" smtClean="0"/>
              <a:t>) </a:t>
            </a:r>
          </a:p>
          <a:p>
            <a:pPr lvl="2"/>
            <a:r>
              <a:rPr lang="en-US" altLang="en-US" dirty="0" smtClean="0"/>
              <a:t>Brain and spinal cord of dorsal body cavity</a:t>
            </a:r>
          </a:p>
          <a:p>
            <a:pPr lvl="2"/>
            <a:r>
              <a:rPr lang="en-US" altLang="en-US" dirty="0" smtClean="0"/>
              <a:t>Integration and control center</a:t>
            </a:r>
          </a:p>
          <a:p>
            <a:pPr lvl="3"/>
            <a:r>
              <a:rPr lang="en-US" altLang="en-US" dirty="0" smtClean="0"/>
              <a:t>Interprets sensory input and dictates motor output </a:t>
            </a:r>
          </a:p>
          <a:p>
            <a:pPr lvl="1"/>
            <a:r>
              <a:rPr lang="en-US" altLang="en-US" b="1" dirty="0" smtClean="0"/>
              <a:t>Peripheral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nervous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system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PNS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The portion of nervous system outside CNS</a:t>
            </a:r>
          </a:p>
          <a:p>
            <a:pPr lvl="2"/>
            <a:r>
              <a:rPr lang="en-US" altLang="en-US" dirty="0" smtClean="0"/>
              <a:t>Consists mainly of nerves that extend from brain and spinal cord</a:t>
            </a:r>
          </a:p>
          <a:p>
            <a:pPr lvl="3"/>
            <a:r>
              <a:rPr lang="en-US" altLang="en-US" b="1" dirty="0" smtClean="0"/>
              <a:t>Spinal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nerves</a:t>
            </a:r>
            <a:r>
              <a:rPr lang="en-US" altLang="en-US" dirty="0" smtClean="0"/>
              <a:t> to and from spinal cord</a:t>
            </a:r>
          </a:p>
          <a:p>
            <a:pPr lvl="3"/>
            <a:r>
              <a:rPr lang="en-US" altLang="en-US" b="1" dirty="0" smtClean="0"/>
              <a:t>Cranial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nerves</a:t>
            </a:r>
            <a:r>
              <a:rPr lang="en-US" altLang="en-US" dirty="0" smtClean="0"/>
              <a:t> to and from brain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204216"/>
            <a:ext cx="6656832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11.2 The nervous system.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7" name="Freeform 6"/>
          <p:cNvSpPr/>
          <p:nvPr/>
        </p:nvSpPr>
        <p:spPr>
          <a:xfrm>
            <a:off x="2063749" y="965200"/>
            <a:ext cx="2054225" cy="260350"/>
          </a:xfrm>
          <a:custGeom>
            <a:avLst/>
            <a:gdLst>
              <a:gd name="connsiteX0" fmla="*/ 0 w 2032000"/>
              <a:gd name="connsiteY0" fmla="*/ 254000 h 260350"/>
              <a:gd name="connsiteX1" fmla="*/ 558800 w 2032000"/>
              <a:gd name="connsiteY1" fmla="*/ 260350 h 260350"/>
              <a:gd name="connsiteX2" fmla="*/ 2032000 w 2032000"/>
              <a:gd name="connsiteY2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0" h="260350">
                <a:moveTo>
                  <a:pt x="0" y="254000"/>
                </a:moveTo>
                <a:lnTo>
                  <a:pt x="558800" y="260350"/>
                </a:lnTo>
                <a:lnTo>
                  <a:pt x="20320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40025" y="1485900"/>
            <a:ext cx="1403350" cy="196850"/>
          </a:xfrm>
          <a:custGeom>
            <a:avLst/>
            <a:gdLst>
              <a:gd name="connsiteX0" fmla="*/ 0 w 1403350"/>
              <a:gd name="connsiteY0" fmla="*/ 193675 h 196850"/>
              <a:gd name="connsiteX1" fmla="*/ 396875 w 1403350"/>
              <a:gd name="connsiteY1" fmla="*/ 196850 h 196850"/>
              <a:gd name="connsiteX2" fmla="*/ 1403350 w 1403350"/>
              <a:gd name="connsiteY2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3350" h="196850">
                <a:moveTo>
                  <a:pt x="0" y="193675"/>
                </a:moveTo>
                <a:lnTo>
                  <a:pt x="396875" y="196850"/>
                </a:lnTo>
                <a:lnTo>
                  <a:pt x="14033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9950" y="1190625"/>
            <a:ext cx="895350" cy="473075"/>
            <a:chOff x="4679950" y="1190625"/>
            <a:chExt cx="895350" cy="473075"/>
          </a:xfrm>
        </p:grpSpPr>
        <p:sp>
          <p:nvSpPr>
            <p:cNvPr id="9" name="Freeform 8"/>
            <p:cNvSpPr/>
            <p:nvPr/>
          </p:nvSpPr>
          <p:spPr>
            <a:xfrm>
              <a:off x="4679950" y="1190625"/>
              <a:ext cx="609600" cy="473075"/>
            </a:xfrm>
            <a:custGeom>
              <a:avLst/>
              <a:gdLst>
                <a:gd name="connsiteX0" fmla="*/ 231775 w 609600"/>
                <a:gd name="connsiteY0" fmla="*/ 0 h 473075"/>
                <a:gd name="connsiteX1" fmla="*/ 609600 w 609600"/>
                <a:gd name="connsiteY1" fmla="*/ 311150 h 473075"/>
                <a:gd name="connsiteX2" fmla="*/ 0 w 609600"/>
                <a:gd name="connsiteY2" fmla="*/ 473075 h 47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473075">
                  <a:moveTo>
                    <a:pt x="231775" y="0"/>
                  </a:moveTo>
                  <a:lnTo>
                    <a:pt x="609600" y="311150"/>
                  </a:lnTo>
                  <a:lnTo>
                    <a:pt x="0" y="473075"/>
                  </a:lnTo>
                </a:path>
              </a:pathLst>
            </a:custGeom>
            <a:noFill/>
            <a:ln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283200" y="1501775"/>
              <a:ext cx="292100" cy="0"/>
            </a:xfrm>
            <a:custGeom>
              <a:avLst/>
              <a:gdLst>
                <a:gd name="connsiteX0" fmla="*/ 0 w 292100"/>
                <a:gd name="connsiteY0" fmla="*/ 0 h 0"/>
                <a:gd name="connsiteX1" fmla="*/ 292100 w 2921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100">
                  <a:moveTo>
                    <a:pt x="0" y="0"/>
                  </a:moveTo>
                  <a:lnTo>
                    <a:pt x="29210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38650" y="2114550"/>
            <a:ext cx="1133475" cy="800100"/>
            <a:chOff x="4438650" y="2114550"/>
            <a:chExt cx="1133475" cy="800100"/>
          </a:xfrm>
        </p:grpSpPr>
        <p:sp>
          <p:nvSpPr>
            <p:cNvPr id="12" name="Freeform 11"/>
            <p:cNvSpPr/>
            <p:nvPr/>
          </p:nvSpPr>
          <p:spPr>
            <a:xfrm>
              <a:off x="4511675" y="2117725"/>
              <a:ext cx="1060450" cy="796925"/>
            </a:xfrm>
            <a:custGeom>
              <a:avLst/>
              <a:gdLst>
                <a:gd name="connsiteX0" fmla="*/ 0 w 1060450"/>
                <a:gd name="connsiteY0" fmla="*/ 796925 h 796925"/>
                <a:gd name="connsiteX1" fmla="*/ 771525 w 1060450"/>
                <a:gd name="connsiteY1" fmla="*/ 0 h 796925"/>
                <a:gd name="connsiteX2" fmla="*/ 1060450 w 1060450"/>
                <a:gd name="connsiteY2" fmla="*/ 0 h 7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0450" h="796925">
                  <a:moveTo>
                    <a:pt x="0" y="796925"/>
                  </a:moveTo>
                  <a:lnTo>
                    <a:pt x="771525" y="0"/>
                  </a:lnTo>
                  <a:lnTo>
                    <a:pt x="10604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38650" y="2114550"/>
              <a:ext cx="844550" cy="612775"/>
            </a:xfrm>
            <a:custGeom>
              <a:avLst/>
              <a:gdLst>
                <a:gd name="connsiteX0" fmla="*/ 0 w 844550"/>
                <a:gd name="connsiteY0" fmla="*/ 612775 h 612775"/>
                <a:gd name="connsiteX1" fmla="*/ 844550 w 844550"/>
                <a:gd name="connsiteY1" fmla="*/ 0 h 61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4550" h="612775">
                  <a:moveTo>
                    <a:pt x="0" y="612775"/>
                  </a:moveTo>
                  <a:lnTo>
                    <a:pt x="8445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88644" y="2736849"/>
            <a:ext cx="1188246" cy="759618"/>
            <a:chOff x="4393406" y="2739230"/>
            <a:chExt cx="1188246" cy="759618"/>
          </a:xfrm>
        </p:grpSpPr>
        <p:sp>
          <p:nvSpPr>
            <p:cNvPr id="18" name="Freeform 17"/>
            <p:cNvSpPr/>
            <p:nvPr/>
          </p:nvSpPr>
          <p:spPr>
            <a:xfrm>
              <a:off x="4395790" y="2740070"/>
              <a:ext cx="1185862" cy="758778"/>
            </a:xfrm>
            <a:custGeom>
              <a:avLst/>
              <a:gdLst>
                <a:gd name="connsiteX0" fmla="*/ 0 w 1185862"/>
                <a:gd name="connsiteY0" fmla="*/ 747712 h 747712"/>
                <a:gd name="connsiteX1" fmla="*/ 890587 w 1185862"/>
                <a:gd name="connsiteY1" fmla="*/ 0 h 747712"/>
                <a:gd name="connsiteX2" fmla="*/ 1185862 w 1185862"/>
                <a:gd name="connsiteY2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5862" h="747712">
                  <a:moveTo>
                    <a:pt x="0" y="747712"/>
                  </a:moveTo>
                  <a:lnTo>
                    <a:pt x="890587" y="0"/>
                  </a:lnTo>
                  <a:lnTo>
                    <a:pt x="1185862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93406" y="2739230"/>
              <a:ext cx="895350" cy="584791"/>
            </a:xfrm>
            <a:custGeom>
              <a:avLst/>
              <a:gdLst>
                <a:gd name="connsiteX0" fmla="*/ 0 w 895350"/>
                <a:gd name="connsiteY0" fmla="*/ 576262 h 576262"/>
                <a:gd name="connsiteX1" fmla="*/ 895350 w 895350"/>
                <a:gd name="connsiteY1" fmla="*/ 0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50" h="576262">
                  <a:moveTo>
                    <a:pt x="0" y="576262"/>
                  </a:moveTo>
                  <a:lnTo>
                    <a:pt x="895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83589" y="211156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100"/>
              </a:lnSpc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Central nervous</a:t>
            </a:r>
          </a:p>
          <a:p>
            <a:pPr defTabSz="914400">
              <a:lnSpc>
                <a:spcPts val="2100"/>
              </a:lnSpc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system (CNS)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2290" y="213759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ts val="2100"/>
              </a:lnSpc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Peripheral nervous</a:t>
            </a:r>
          </a:p>
          <a:p>
            <a:pPr defTabSz="914400">
              <a:lnSpc>
                <a:spcPts val="2100"/>
              </a:lnSpc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system (PNS)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2784" y="1013380"/>
            <a:ext cx="89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18872" defTabSz="914400"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Brain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2783" y="1495425"/>
            <a:ext cx="156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18872" defTabSz="914400"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Spinal cord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46725" y="1314779"/>
            <a:ext cx="189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18872" defTabSz="914400"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Cranial nerves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46725" y="1940770"/>
            <a:ext cx="18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18872" defTabSz="914400"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Spinal nerves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48306" y="2562038"/>
            <a:ext cx="1150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" indent="-118872" defTabSz="914400"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rPr>
              <a:t>Ganglia</a:t>
            </a:r>
          </a:p>
        </p:txBody>
      </p:sp>
    </p:spTree>
    <p:extLst>
      <p:ext uri="{BB962C8B-B14F-4D97-AF65-F5344CB8AC3E}">
        <p14:creationId xmlns:p14="http://schemas.microsoft.com/office/powerpoint/2010/main" val="164221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11.1  Functions of Nervous System</a:t>
            </a:r>
          </a:p>
        </p:txBody>
      </p:sp>
      <p:sp>
        <p:nvSpPr>
          <p:cNvPr id="2560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altLang="en-US" sz="2800" dirty="0" smtClean="0"/>
              <a:t>Peripheral nervous system (PNS) has two functional divisions</a:t>
            </a:r>
          </a:p>
          <a:p>
            <a:pPr lvl="1">
              <a:spcBef>
                <a:spcPts val="500"/>
              </a:spcBef>
            </a:pPr>
            <a:r>
              <a:rPr lang="en-US" altLang="en-US" sz="2600" b="1" dirty="0" smtClean="0"/>
              <a:t>Sensory</a:t>
            </a:r>
            <a:r>
              <a:rPr lang="en-US" altLang="en-US" sz="2600" dirty="0" smtClean="0"/>
              <a:t> (</a:t>
            </a:r>
            <a:r>
              <a:rPr lang="en-US" altLang="en-US" sz="2600" b="1" dirty="0" smtClean="0"/>
              <a:t>afferent</a:t>
            </a:r>
            <a:r>
              <a:rPr lang="en-US" altLang="en-US" sz="2600" dirty="0" smtClean="0"/>
              <a:t>) division</a:t>
            </a:r>
          </a:p>
          <a:p>
            <a:pPr lvl="2">
              <a:spcBef>
                <a:spcPts val="500"/>
              </a:spcBef>
            </a:pPr>
            <a:r>
              <a:rPr lang="en-US" altLang="en-US" b="1" dirty="0" smtClean="0"/>
              <a:t>Somatic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sensory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fibers</a:t>
            </a:r>
            <a:r>
              <a:rPr lang="en-US" altLang="en-US" dirty="0" smtClean="0"/>
              <a:t>: convey impulses from skin, skeletal muscles, and joints </a:t>
            </a:r>
            <a:r>
              <a:rPr lang="en-US" altLang="en-US" i="1" dirty="0" smtClean="0"/>
              <a:t>to</a:t>
            </a:r>
            <a:r>
              <a:rPr lang="en-US" altLang="en-US" dirty="0" smtClean="0"/>
              <a:t> CNS </a:t>
            </a:r>
          </a:p>
          <a:p>
            <a:pPr lvl="2">
              <a:spcBef>
                <a:spcPts val="500"/>
              </a:spcBef>
            </a:pPr>
            <a:r>
              <a:rPr lang="en-US" altLang="en-US" b="1" dirty="0" smtClean="0"/>
              <a:t>Visceral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sensory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fibers</a:t>
            </a:r>
            <a:r>
              <a:rPr lang="en-US" altLang="en-US" dirty="0" smtClean="0"/>
              <a:t>: convey impulses from visceral organs </a:t>
            </a:r>
            <a:r>
              <a:rPr lang="en-US" altLang="en-US" i="1" dirty="0" smtClean="0"/>
              <a:t>to</a:t>
            </a:r>
            <a:r>
              <a:rPr lang="en-US" altLang="en-US" dirty="0" smtClean="0"/>
              <a:t> CNS </a:t>
            </a:r>
          </a:p>
          <a:p>
            <a:pPr lvl="1">
              <a:spcBef>
                <a:spcPts val="500"/>
              </a:spcBef>
            </a:pPr>
            <a:r>
              <a:rPr lang="en-US" altLang="en-US" sz="2600" b="1" dirty="0" smtClean="0"/>
              <a:t>Motor</a:t>
            </a:r>
            <a:r>
              <a:rPr lang="en-US" altLang="en-US" sz="2600" dirty="0" smtClean="0"/>
              <a:t> (</a:t>
            </a:r>
            <a:r>
              <a:rPr lang="en-US" altLang="en-US" sz="2600" b="1" dirty="0" smtClean="0"/>
              <a:t>efferent</a:t>
            </a:r>
            <a:r>
              <a:rPr lang="en-US" altLang="en-US" sz="2600" dirty="0" smtClean="0"/>
              <a:t>) division</a:t>
            </a:r>
            <a:r>
              <a:rPr lang="en-US" altLang="en-US" dirty="0" smtClean="0"/>
              <a:t> </a:t>
            </a:r>
          </a:p>
          <a:p>
            <a:pPr lvl="2">
              <a:spcBef>
                <a:spcPts val="500"/>
              </a:spcBef>
            </a:pPr>
            <a:r>
              <a:rPr lang="en-US" altLang="en-US" dirty="0" smtClean="0"/>
              <a:t>Transmits impulses </a:t>
            </a:r>
            <a:r>
              <a:rPr lang="en-US" altLang="en-US" i="1" dirty="0" smtClean="0"/>
              <a:t>from</a:t>
            </a:r>
            <a:r>
              <a:rPr lang="en-US" altLang="en-US" dirty="0" smtClean="0"/>
              <a:t> CNS to effector organs</a:t>
            </a:r>
          </a:p>
          <a:p>
            <a:pPr lvl="3">
              <a:spcBef>
                <a:spcPts val="500"/>
              </a:spcBef>
            </a:pPr>
            <a:r>
              <a:rPr lang="en-US" altLang="en-US" dirty="0" smtClean="0"/>
              <a:t>Muscles and glands</a:t>
            </a:r>
          </a:p>
          <a:p>
            <a:pPr lvl="2">
              <a:spcBef>
                <a:spcPts val="500"/>
              </a:spcBef>
            </a:pPr>
            <a:r>
              <a:rPr lang="en-US" altLang="en-US" dirty="0" smtClean="0"/>
              <a:t>Two divisions</a:t>
            </a:r>
          </a:p>
          <a:p>
            <a:pPr lvl="3">
              <a:spcBef>
                <a:spcPts val="500"/>
              </a:spcBef>
            </a:pPr>
            <a:r>
              <a:rPr lang="en-US" altLang="en-US" b="1" dirty="0" smtClean="0"/>
              <a:t>Somatic nervous system</a:t>
            </a:r>
          </a:p>
          <a:p>
            <a:pPr lvl="3">
              <a:spcBef>
                <a:spcPts val="500"/>
              </a:spcBef>
            </a:pPr>
            <a:r>
              <a:rPr lang="en-US" altLang="en-US" b="1" dirty="0" smtClean="0"/>
              <a:t>Autonomic nervous system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000000"/>
                </a:solidFill>
                <a:latin typeface="Arial"/>
              </a:rPr>
              <a:t>© 2016 Pearson Education, Inc.</a:t>
            </a:r>
            <a:endParaRPr lang="en-GB" alt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ieb_HAP10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arieb_HAP10" id="{489B1BA8-2199-4CF3-A19D-C2FFDDD645D5}" vid="{78E7D9BB-2F4B-4C40-8153-3041FDBDC148}"/>
    </a:ext>
  </a:extLst>
</a:theme>
</file>

<file path=ppt/theme/theme20.xml><?xml version="1.0" encoding="utf-8"?>
<a:theme xmlns:a="http://schemas.openxmlformats.org/drawingml/2006/main" name="1_Marieb_HAP10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arieb_HAP10" id="{489B1BA8-2199-4CF3-A19D-C2FFDDD645D5}" vid="{78E7D9BB-2F4B-4C40-8153-3041FDBDC148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2994</Words>
  <Application>Microsoft Macintosh PowerPoint</Application>
  <PresentationFormat>On-screen Show (4:3)</PresentationFormat>
  <Paragraphs>577</Paragraphs>
  <Slides>66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7" baseType="lpstr">
      <vt:lpstr>Office Theme</vt:lpstr>
      <vt:lpstr>Marieb_HAP10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1_Marieb_HAP10</vt:lpstr>
      <vt:lpstr>Clip</vt:lpstr>
      <vt:lpstr>The Nervous System</vt:lpstr>
      <vt:lpstr>Why This Matters</vt:lpstr>
      <vt:lpstr>11.1  Functions of Nervous System</vt:lpstr>
      <vt:lpstr>11.1  Functions of Nervous System</vt:lpstr>
      <vt:lpstr>Figure 11.1 The nervous system’s functions.</vt:lpstr>
      <vt:lpstr>Divisions of the Nervous System</vt:lpstr>
      <vt:lpstr>11.1  Functions of Nervous System</vt:lpstr>
      <vt:lpstr>Figure 11.2 The nervous system. </vt:lpstr>
      <vt:lpstr>11.1  Functions of Nervous System</vt:lpstr>
      <vt:lpstr>11.1  Functions of Nervous System</vt:lpstr>
      <vt:lpstr>11.1  Functions of Nervous System</vt:lpstr>
      <vt:lpstr>Figure 11.3 Organization of the nervous system.</vt:lpstr>
      <vt:lpstr>Nervous Tissue </vt:lpstr>
      <vt:lpstr>11.2  Neuroglia  </vt:lpstr>
      <vt:lpstr>Neuroglia of the CNS</vt:lpstr>
      <vt:lpstr>Nonconducting Cells</vt:lpstr>
      <vt:lpstr>Types of nonconducting cells in the CNS- Astrocytes</vt:lpstr>
      <vt:lpstr>Neuroglia of the CNS (cont.)</vt:lpstr>
      <vt:lpstr>Figure 11.4a Neuroglia.</vt:lpstr>
      <vt:lpstr>Types of nonconducting cells in the CNS- Microglial</vt:lpstr>
      <vt:lpstr>Figure 11.4b Neuroglia.</vt:lpstr>
      <vt:lpstr>Types of nonconducting cells in the CNS- Ependymal</vt:lpstr>
      <vt:lpstr>Neuroglia of the CNS (cont.)</vt:lpstr>
      <vt:lpstr>Figure 11.4c Neuroglia.</vt:lpstr>
      <vt:lpstr>Types of nonconducting cells in the CNS- Oligodendrocytes</vt:lpstr>
      <vt:lpstr>Figure 11.4d Neuroglia.</vt:lpstr>
      <vt:lpstr> Neuroglia of PNS</vt:lpstr>
      <vt:lpstr>Types of nonconducting cells in the PNS- Schwann Cells</vt:lpstr>
      <vt:lpstr>Figure 11.4e Neuroglia.</vt:lpstr>
      <vt:lpstr>Conducting Cells</vt:lpstr>
      <vt:lpstr>11.3  Neurons</vt:lpstr>
      <vt:lpstr>Neuron Cell Body</vt:lpstr>
      <vt:lpstr>Neuron Cell Body (cont.)</vt:lpstr>
      <vt:lpstr>Neuron Processes</vt:lpstr>
      <vt:lpstr>Neurons</vt:lpstr>
      <vt:lpstr>Figure 11.5a Structure of a motor neuron.</vt:lpstr>
      <vt:lpstr>Neuron Processes (cont.)</vt:lpstr>
      <vt:lpstr>Structures found in nerve cells</vt:lpstr>
      <vt:lpstr>Figure 11.5b Structure of a motor neuron.</vt:lpstr>
      <vt:lpstr>Path of an impulse</vt:lpstr>
      <vt:lpstr>Neuron Processes (cont.)</vt:lpstr>
      <vt:lpstr>Neuron Processes (cont.)</vt:lpstr>
      <vt:lpstr>Neuron Processes (cont.)</vt:lpstr>
      <vt:lpstr>Clinical – Homeostatic Imbalance 11.1</vt:lpstr>
      <vt:lpstr>Neuron Processes (cont.)</vt:lpstr>
      <vt:lpstr>Neuron Processes (cont.)</vt:lpstr>
      <vt:lpstr>Figure 11.6a PNS nerve fiber myelination. </vt:lpstr>
      <vt:lpstr>Figure 11.6b PNS nerve fiber myelination.</vt:lpstr>
      <vt:lpstr>Neuron Processes (cont.)</vt:lpstr>
      <vt:lpstr>Figure 11.5a Structure of a motor neuron.</vt:lpstr>
      <vt:lpstr>Neuron Processes (cont.)</vt:lpstr>
      <vt:lpstr>Neuron Processes (cont.)</vt:lpstr>
      <vt:lpstr>Figure 11.4d Neuroglia.</vt:lpstr>
      <vt:lpstr>Classification of neurons</vt:lpstr>
      <vt:lpstr>Classification of Neurons</vt:lpstr>
      <vt:lpstr>Multipolar</vt:lpstr>
      <vt:lpstr>Bipolar</vt:lpstr>
      <vt:lpstr>Unipolar</vt:lpstr>
      <vt:lpstr>Table 11.1-1 Comparison of Structural Classes of Neurons</vt:lpstr>
      <vt:lpstr>Table 11.1-2 Comparison of Structural Classes of Neurons (continued)</vt:lpstr>
      <vt:lpstr>Classification of neurons</vt:lpstr>
      <vt:lpstr>Classification of Neurons (cont.)</vt:lpstr>
      <vt:lpstr>Motor (Efferent) Neurons</vt:lpstr>
      <vt:lpstr>Sensory (Afferent) Neurons</vt:lpstr>
      <vt:lpstr>Classification of Neurons (cont.)</vt:lpstr>
      <vt:lpstr>Table 11.1-3 Comparison of Structural Classes of Neurons (continued)</vt:lpstr>
    </vt:vector>
  </TitlesOfParts>
  <Company>EHS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Jeff Colegrove</dc:creator>
  <cp:lastModifiedBy>Jeff Colegrove</cp:lastModifiedBy>
  <cp:revision>3</cp:revision>
  <dcterms:created xsi:type="dcterms:W3CDTF">2016-03-07T19:06:13Z</dcterms:created>
  <dcterms:modified xsi:type="dcterms:W3CDTF">2016-03-07T19:47:29Z</dcterms:modified>
</cp:coreProperties>
</file>