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slideLayouts/slideLayout26.xml" ContentType="application/vnd.openxmlformats-officedocument.presentationml.slideLayout+xml"/>
  <Override PartName="/ppt/theme/theme19.xml" ContentType="application/vnd.openxmlformats-officedocument.theme+xml"/>
  <Override PartName="/ppt/slideLayouts/slideLayout27.xml" ContentType="application/vnd.openxmlformats-officedocument.presentationml.slideLayout+xml"/>
  <Override PartName="/ppt/theme/theme20.xml" ContentType="application/vnd.openxmlformats-officedocument.theme+xml"/>
  <Override PartName="/ppt/slideLayouts/slideLayout28.xml" ContentType="application/vnd.openxmlformats-officedocument.presentationml.slideLayout+xml"/>
  <Override PartName="/ppt/theme/theme21.xml" ContentType="application/vnd.openxmlformats-officedocument.theme+xml"/>
  <Override PartName="/ppt/slideLayouts/slideLayout2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1"/>
    <p:sldMasterId id="2147483744" r:id="rId2"/>
    <p:sldMasterId id="2147483746" r:id="rId3"/>
    <p:sldMasterId id="2147483748" r:id="rId4"/>
    <p:sldMasterId id="2147483750" r:id="rId5"/>
    <p:sldMasterId id="2147483752" r:id="rId6"/>
    <p:sldMasterId id="2147483754" r:id="rId7"/>
    <p:sldMasterId id="2147483756" r:id="rId8"/>
    <p:sldMasterId id="2147483758" r:id="rId9"/>
    <p:sldMasterId id="2147483760" r:id="rId10"/>
    <p:sldMasterId id="2147483762" r:id="rId11"/>
    <p:sldMasterId id="2147483764" r:id="rId12"/>
    <p:sldMasterId id="2147483766" r:id="rId13"/>
    <p:sldMasterId id="2147483768" r:id="rId14"/>
    <p:sldMasterId id="2147483770" r:id="rId15"/>
    <p:sldMasterId id="2147483774" r:id="rId16"/>
    <p:sldMasterId id="2147483776" r:id="rId17"/>
    <p:sldMasterId id="2147483778" r:id="rId18"/>
    <p:sldMasterId id="2147483780" r:id="rId19"/>
    <p:sldMasterId id="2147483782" r:id="rId20"/>
    <p:sldMasterId id="2147483784" r:id="rId21"/>
    <p:sldMasterId id="2147483792" r:id="rId22"/>
  </p:sldMasterIdLst>
  <p:notesMasterIdLst>
    <p:notesMasterId r:id="rId87"/>
  </p:notesMasterIdLst>
  <p:sldIdLst>
    <p:sldId id="371" r:id="rId23"/>
    <p:sldId id="340" r:id="rId24"/>
    <p:sldId id="259" r:id="rId25"/>
    <p:sldId id="260" r:id="rId26"/>
    <p:sldId id="342" r:id="rId27"/>
    <p:sldId id="312" r:id="rId28"/>
    <p:sldId id="262" r:id="rId29"/>
    <p:sldId id="263" r:id="rId30"/>
    <p:sldId id="386" r:id="rId31"/>
    <p:sldId id="265" r:id="rId32"/>
    <p:sldId id="372" r:id="rId33"/>
    <p:sldId id="266" r:id="rId34"/>
    <p:sldId id="373" r:id="rId35"/>
    <p:sldId id="387" r:id="rId36"/>
    <p:sldId id="268" r:id="rId37"/>
    <p:sldId id="388" r:id="rId38"/>
    <p:sldId id="269" r:id="rId39"/>
    <p:sldId id="270" r:id="rId40"/>
    <p:sldId id="389" r:id="rId41"/>
    <p:sldId id="272" r:id="rId42"/>
    <p:sldId id="274" r:id="rId43"/>
    <p:sldId id="390" r:id="rId44"/>
    <p:sldId id="348" r:id="rId45"/>
    <p:sldId id="391" r:id="rId46"/>
    <p:sldId id="349" r:id="rId47"/>
    <p:sldId id="392" r:id="rId48"/>
    <p:sldId id="352" r:id="rId49"/>
    <p:sldId id="393" r:id="rId50"/>
    <p:sldId id="353" r:id="rId51"/>
    <p:sldId id="288" r:id="rId52"/>
    <p:sldId id="394" r:id="rId53"/>
    <p:sldId id="287" r:id="rId54"/>
    <p:sldId id="395" r:id="rId55"/>
    <p:sldId id="397" r:id="rId56"/>
    <p:sldId id="354" r:id="rId57"/>
    <p:sldId id="398" r:id="rId58"/>
    <p:sldId id="289" r:id="rId59"/>
    <p:sldId id="399" r:id="rId60"/>
    <p:sldId id="290" r:id="rId61"/>
    <p:sldId id="400" r:id="rId62"/>
    <p:sldId id="401" r:id="rId63"/>
    <p:sldId id="292" r:id="rId64"/>
    <p:sldId id="402" r:id="rId65"/>
    <p:sldId id="298" r:id="rId66"/>
    <p:sldId id="293" r:id="rId67"/>
    <p:sldId id="294" r:id="rId68"/>
    <p:sldId id="407" r:id="rId69"/>
    <p:sldId id="408" r:id="rId70"/>
    <p:sldId id="409" r:id="rId71"/>
    <p:sldId id="300" r:id="rId72"/>
    <p:sldId id="406" r:id="rId73"/>
    <p:sldId id="302" r:id="rId74"/>
    <p:sldId id="304" r:id="rId75"/>
    <p:sldId id="385" r:id="rId76"/>
    <p:sldId id="305" r:id="rId77"/>
    <p:sldId id="306" r:id="rId78"/>
    <p:sldId id="382" r:id="rId79"/>
    <p:sldId id="383" r:id="rId80"/>
    <p:sldId id="384" r:id="rId81"/>
    <p:sldId id="369" r:id="rId82"/>
    <p:sldId id="381" r:id="rId83"/>
    <p:sldId id="310" r:id="rId84"/>
    <p:sldId id="311" r:id="rId85"/>
    <p:sldId id="370" r:id="rId86"/>
  </p:sldIdLst>
  <p:sldSz cx="9144000" cy="6858000" type="screen4x3"/>
  <p:notesSz cx="6858000" cy="9144000"/>
  <p:custDataLst>
    <p:tags r:id="rId8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Hastings" initials="JH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76" Type="http://schemas.openxmlformats.org/officeDocument/2006/relationships/slide" Target="slides/slide54.xml"/><Relationship Id="rId84" Type="http://schemas.openxmlformats.org/officeDocument/2006/relationships/slide" Target="slides/slide62.xml"/><Relationship Id="rId89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slide" Target="slides/slide52.xml"/><Relationship Id="rId79" Type="http://schemas.openxmlformats.org/officeDocument/2006/relationships/slide" Target="slides/slide57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82" Type="http://schemas.openxmlformats.org/officeDocument/2006/relationships/slide" Target="slides/slide60.xml"/><Relationship Id="rId90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77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slide" Target="slides/slide50.xml"/><Relationship Id="rId80" Type="http://schemas.openxmlformats.org/officeDocument/2006/relationships/slide" Target="slides/slide58.xml"/><Relationship Id="rId85" Type="http://schemas.openxmlformats.org/officeDocument/2006/relationships/slide" Target="slides/slide63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slide" Target="slides/slide48.xml"/><Relationship Id="rId75" Type="http://schemas.openxmlformats.org/officeDocument/2006/relationships/slide" Target="slides/slide53.xml"/><Relationship Id="rId83" Type="http://schemas.openxmlformats.org/officeDocument/2006/relationships/slide" Target="slides/slide61.xml"/><Relationship Id="rId88" Type="http://schemas.openxmlformats.org/officeDocument/2006/relationships/tags" Target="tags/tag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slide" Target="slides/slide51.xml"/><Relationship Id="rId78" Type="http://schemas.openxmlformats.org/officeDocument/2006/relationships/slide" Target="slides/slide56.xml"/><Relationship Id="rId81" Type="http://schemas.openxmlformats.org/officeDocument/2006/relationships/slide" Target="slides/slide59.xml"/><Relationship Id="rId86" Type="http://schemas.openxmlformats.org/officeDocument/2006/relationships/slide" Target="slides/slide6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A3D62-0E41-4EF8-B5E5-F32AE3A07C37}" type="datetime1">
              <a:rPr lang="en-US" altLang="en-US"/>
              <a:pPr/>
              <a:t>3/13/2016</a:t>
            </a:fld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BE977E-DA2A-478E-A780-E112ED167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7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3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80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5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8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6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03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13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06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2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3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39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93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69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8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2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77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9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02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6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49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01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66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86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22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478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8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82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07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1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53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46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70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044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4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0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5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1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57801" y="1219200"/>
            <a:ext cx="3810000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11  Part B</a:t>
            </a: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Fundamentals of the Nervous System and Nervous Tissue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346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6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90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6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00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48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9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4093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3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47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0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01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4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79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0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07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6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802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480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392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00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93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7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993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49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31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228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1816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445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9017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873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61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29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495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440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9197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310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0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6588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08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213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6451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07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2018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385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963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(cont.)</a:t>
            </a:r>
            <a:endParaRPr lang="en-US" dirty="0"/>
          </a:p>
        </p:txBody>
      </p:sp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gated channels are open, ions diffuse quickly:</a:t>
            </a:r>
          </a:p>
          <a:p>
            <a:pPr lvl="1"/>
            <a:r>
              <a:rPr lang="en-US" altLang="en-US" dirty="0" smtClean="0"/>
              <a:t>Along chemical concentration gradients from higher concentration to lower concentration</a:t>
            </a:r>
          </a:p>
          <a:p>
            <a:pPr lvl="1"/>
            <a:r>
              <a:rPr lang="en-US" altLang="en-US" dirty="0" smtClean="0"/>
              <a:t>Along electrical gradients toward opposite electrical charge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(cont.)</a:t>
            </a:r>
            <a:endParaRPr lang="en-US" dirty="0"/>
          </a:p>
        </p:txBody>
      </p:sp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Electrochemical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: electrical and chemical gradients combined</a:t>
            </a:r>
          </a:p>
          <a:p>
            <a:r>
              <a:rPr lang="en-US" altLang="en-US" dirty="0" smtClean="0"/>
              <a:t>Ion flow creates an electrical current, and voltage changes across membrane</a:t>
            </a:r>
          </a:p>
          <a:p>
            <a:pPr lvl="1"/>
            <a:r>
              <a:rPr lang="en-US" altLang="en-US" dirty="0" smtClean="0"/>
              <a:t>Expressed by rearranged Ohm</a:t>
            </a:r>
            <a:r>
              <a:rPr lang="en-US" altLang="ja-JP" dirty="0" smtClean="0"/>
              <a:t>’s law equation:</a:t>
            </a:r>
          </a:p>
          <a:p>
            <a:pPr marL="0" indent="0" algn="ctr">
              <a:buNone/>
            </a:pPr>
            <a:r>
              <a:rPr lang="en-US" altLang="en-US" dirty="0" smtClean="0"/>
              <a:t>V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IR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14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Generating the Resting Membrane Potential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voltmeter can measure potential (charge) difference across membrane of resting cell</a:t>
            </a:r>
          </a:p>
          <a:p>
            <a:r>
              <a:rPr lang="en-US" altLang="en-US" b="1" dirty="0" smtClean="0"/>
              <a:t>Resting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membrane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potential</a:t>
            </a:r>
            <a:r>
              <a:rPr lang="en-US" altLang="en-US" dirty="0" smtClean="0"/>
              <a:t> of a resting neuron is approximately –70 mV</a:t>
            </a:r>
          </a:p>
          <a:p>
            <a:pPr lvl="1"/>
            <a:r>
              <a:rPr lang="en-US" altLang="en-US" dirty="0" smtClean="0"/>
              <a:t>The cytoplasmic side of membrane is negatively charged relative to the outside</a:t>
            </a:r>
          </a:p>
          <a:p>
            <a:pPr lvl="1"/>
            <a:r>
              <a:rPr lang="en-US" altLang="en-US" dirty="0" smtClean="0"/>
              <a:t>The actual voltage difference varies from </a:t>
            </a:r>
            <a:br>
              <a:rPr lang="en-US" altLang="en-US" dirty="0" smtClean="0"/>
            </a:br>
            <a:r>
              <a:rPr lang="en-US" altLang="en-US" dirty="0" smtClean="0"/>
              <a:t>–40 mV to –90 mV</a:t>
            </a:r>
          </a:p>
          <a:p>
            <a:pPr lvl="1"/>
            <a:r>
              <a:rPr lang="en-US" altLang="en-US" dirty="0" smtClean="0"/>
              <a:t>The membrane is said to be </a:t>
            </a:r>
            <a:r>
              <a:rPr lang="en-US" altLang="en-US" b="1" dirty="0" smtClean="0"/>
              <a:t>polarized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 smtClean="0"/>
              <a:t>Generating the Resting Membrane Potential (cont.)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Potential generated by:</a:t>
            </a:r>
          </a:p>
          <a:p>
            <a:pPr lvl="1"/>
            <a:r>
              <a:rPr lang="en-US" altLang="en-US" b="1" dirty="0" smtClean="0"/>
              <a:t>Differences in ionic composition of ICF and ECF </a:t>
            </a:r>
          </a:p>
          <a:p>
            <a:pPr lvl="1"/>
            <a:r>
              <a:rPr lang="en-US" altLang="en-US" b="1" dirty="0" smtClean="0"/>
              <a:t>Differences in plasma membrane permeability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0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978408"/>
            <a:ext cx="7479792" cy="49011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11.8 Measuring membrane potential in neurons.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1816100" y="2216150"/>
            <a:ext cx="1498600" cy="596900"/>
          </a:xfrm>
          <a:custGeom>
            <a:avLst/>
            <a:gdLst>
              <a:gd name="connsiteX0" fmla="*/ 0 w 1498600"/>
              <a:gd name="connsiteY0" fmla="*/ 0 h 596900"/>
              <a:gd name="connsiteX1" fmla="*/ 1098550 w 1498600"/>
              <a:gd name="connsiteY1" fmla="*/ 0 h 596900"/>
              <a:gd name="connsiteX2" fmla="*/ 1498600 w 1498600"/>
              <a:gd name="connsiteY2" fmla="*/ 5969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8600" h="596900">
                <a:moveTo>
                  <a:pt x="0" y="0"/>
                </a:moveTo>
                <a:lnTo>
                  <a:pt x="1098550" y="0"/>
                </a:lnTo>
                <a:lnTo>
                  <a:pt x="1498600" y="5969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060950" y="2374900"/>
            <a:ext cx="1022350" cy="0"/>
          </a:xfrm>
          <a:custGeom>
            <a:avLst/>
            <a:gdLst>
              <a:gd name="connsiteX0" fmla="*/ 0 w 1022350"/>
              <a:gd name="connsiteY0" fmla="*/ 0 h 6350"/>
              <a:gd name="connsiteX1" fmla="*/ 1022350 w 10223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2350" h="6350">
                <a:moveTo>
                  <a:pt x="0" y="0"/>
                </a:moveTo>
                <a:lnTo>
                  <a:pt x="1022350" y="63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743200" y="2952750"/>
            <a:ext cx="984250" cy="139700"/>
          </a:xfrm>
          <a:custGeom>
            <a:avLst/>
            <a:gdLst>
              <a:gd name="connsiteX0" fmla="*/ 0 w 984250"/>
              <a:gd name="connsiteY0" fmla="*/ 139700 h 139700"/>
              <a:gd name="connsiteX1" fmla="*/ 857250 w 984250"/>
              <a:gd name="connsiteY1" fmla="*/ 139700 h 139700"/>
              <a:gd name="connsiteX2" fmla="*/ 984250 w 984250"/>
              <a:gd name="connsiteY2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250" h="139700">
                <a:moveTo>
                  <a:pt x="0" y="139700"/>
                </a:moveTo>
                <a:lnTo>
                  <a:pt x="857250" y="139700"/>
                </a:lnTo>
                <a:lnTo>
                  <a:pt x="9842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933950" y="3790950"/>
            <a:ext cx="730250" cy="819150"/>
          </a:xfrm>
          <a:custGeom>
            <a:avLst/>
            <a:gdLst>
              <a:gd name="connsiteX0" fmla="*/ 0 w 730250"/>
              <a:gd name="connsiteY0" fmla="*/ 819150 h 819150"/>
              <a:gd name="connsiteX1" fmla="*/ 654050 w 730250"/>
              <a:gd name="connsiteY1" fmla="*/ 0 h 819150"/>
              <a:gd name="connsiteX2" fmla="*/ 730250 w 730250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0250" h="819150">
                <a:moveTo>
                  <a:pt x="0" y="819150"/>
                </a:moveTo>
                <a:lnTo>
                  <a:pt x="654050" y="0"/>
                </a:lnTo>
                <a:lnTo>
                  <a:pt x="7302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974" y="2852668"/>
            <a:ext cx="200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Microelectrode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inside 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499" y="1980952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Plasma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0440" y="2167642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Ground electrode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outside 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7114" y="907893"/>
            <a:ext cx="1347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Voltmeter</a:t>
            </a:r>
          </a:p>
        </p:txBody>
      </p:sp>
      <p:sp>
        <p:nvSpPr>
          <p:cNvPr id="13" name="Freeform 12"/>
          <p:cNvSpPr/>
          <p:nvPr/>
        </p:nvSpPr>
        <p:spPr>
          <a:xfrm>
            <a:off x="4346256" y="1262064"/>
            <a:ext cx="92394" cy="239076"/>
          </a:xfrm>
          <a:custGeom>
            <a:avLst/>
            <a:gdLst>
              <a:gd name="connsiteX0" fmla="*/ 0 w 0"/>
              <a:gd name="connsiteY0" fmla="*/ 0 h 220980"/>
              <a:gd name="connsiteX1" fmla="*/ 0 w 0"/>
              <a:gd name="connsiteY1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0980">
                <a:moveTo>
                  <a:pt x="0" y="0"/>
                </a:moveTo>
                <a:lnTo>
                  <a:pt x="0" y="22098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374" y="3565495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Axon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6049" y="4942937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2421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Generating the Resting Membrane Potential (cont.)</a:t>
            </a:r>
            <a:endParaRPr lang="en-US" dirty="0"/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Differences in ionic composition</a:t>
            </a:r>
          </a:p>
          <a:p>
            <a:pPr lvl="1"/>
            <a:r>
              <a:rPr lang="en-US" altLang="en-US" dirty="0" smtClean="0"/>
              <a:t>ECF has higher concentration of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than ICF</a:t>
            </a:r>
          </a:p>
          <a:p>
            <a:pPr lvl="2"/>
            <a:r>
              <a:rPr lang="en-US" altLang="en-US" dirty="0" smtClean="0"/>
              <a:t>Balanced chiefly by chloride ions (Cl</a:t>
            </a:r>
            <a:r>
              <a:rPr lang="en-US" altLang="en-US" baseline="30000" dirty="0" smtClean="0">
                <a:sym typeface="Symbol" panose="05050102010706020507" pitchFamily="18" charset="2"/>
              </a:rPr>
              <a:t>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ICF has higher concentration of </a:t>
            </a:r>
            <a:r>
              <a:rPr lang="en-US" altLang="en-US" dirty="0"/>
              <a:t>K</a:t>
            </a:r>
            <a:r>
              <a:rPr lang="en-US" altLang="en-US" baseline="30000" dirty="0"/>
              <a:t>+</a:t>
            </a:r>
            <a:r>
              <a:rPr lang="en-US" altLang="en-US" dirty="0" smtClean="0"/>
              <a:t> than ECF</a:t>
            </a:r>
          </a:p>
          <a:p>
            <a:pPr lvl="2"/>
            <a:r>
              <a:rPr lang="en-US" altLang="en-US" dirty="0" smtClean="0"/>
              <a:t>Balanced by negatively charged proteins</a:t>
            </a:r>
          </a:p>
          <a:p>
            <a:pPr lvl="1"/>
            <a:r>
              <a:rPr lang="en-US" altLang="en-US" dirty="0" smtClean="0"/>
              <a:t>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plays most important role in membrane potential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ocusfigure_11_01_1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831848"/>
            <a:ext cx="8546592" cy="31943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11.1-1 Generating a resting membrane potential depends on (1) differences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aseline="30000" dirty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concentrations inside and outside cells, and (2) differences in permeability of the plasma membrane to these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8" y="2034223"/>
            <a:ext cx="3866443" cy="35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The concentrations of Na</a:t>
            </a:r>
            <a:r>
              <a:rPr lang="en-US" sz="1156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and K</a:t>
            </a:r>
            <a:r>
              <a:rPr lang="en-US" sz="1156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on each 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of the membrane are different.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458" y="2660332"/>
            <a:ext cx="673261" cy="142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Outside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2943" y="3012754"/>
            <a:ext cx="38472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24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(5 </a:t>
            </a:r>
            <a:r>
              <a:rPr lang="en-US" sz="924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693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2090" y="3056414"/>
            <a:ext cx="158698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74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370" y="2744470"/>
            <a:ext cx="1280800" cy="4266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The Na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concentration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is higher outside the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cell.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9577" y="3059589"/>
            <a:ext cx="158698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74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8177" y="3061970"/>
            <a:ext cx="158698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74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0258" y="2878611"/>
            <a:ext cx="772647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387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(140 </a:t>
            </a:r>
            <a:r>
              <a:rPr lang="en-US" sz="1387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1156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040" y="3904932"/>
            <a:ext cx="1348126" cy="2844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The K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concentration is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higher inside the cell.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6096" y="3990661"/>
            <a:ext cx="772647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387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(140 </a:t>
            </a:r>
            <a:r>
              <a:rPr lang="en-US" sz="1387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1156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3220" y="4387533"/>
            <a:ext cx="575479" cy="142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i="1">
                <a:solidFill>
                  <a:srgbClr val="231F20"/>
                </a:solidFill>
                <a:ea typeface="+mn-ea"/>
                <a:cs typeface="Arial" pitchFamily="34" charset="0"/>
              </a:rPr>
              <a:t>Inside cell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0765" y="4114482"/>
            <a:ext cx="96180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55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2221" y="4110514"/>
            <a:ext cx="96180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55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1378" y="4081937"/>
            <a:ext cx="45044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924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(15 </a:t>
            </a:r>
            <a:r>
              <a:rPr lang="en-US" sz="924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693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5321" y="4248624"/>
            <a:ext cx="1335302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Na</a:t>
            </a:r>
            <a:r>
              <a:rPr lang="en-US" sz="924" b="1" baseline="30000" dirty="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0" b="1" dirty="0">
                <a:solidFill>
                  <a:srgbClr val="0092C8"/>
                </a:solidFill>
                <a:ea typeface="+mn-ea"/>
                <a:cs typeface="Arial" pitchFamily="34" charset="0"/>
              </a:rPr>
              <a:t>-</a:t>
            </a:r>
            <a:r>
              <a:rPr lang="en-US" sz="924" b="1" dirty="0" smtClean="0">
                <a:solidFill>
                  <a:srgbClr val="0092C8"/>
                </a:solidFill>
                <a:ea typeface="+mn-ea"/>
                <a:cs typeface="Arial" pitchFamily="34" charset="0"/>
              </a:rPr>
              <a:t>K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pumps maintain</a:t>
            </a:r>
          </a:p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the concentration</a:t>
            </a:r>
          </a:p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gradients of Na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and K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across the membrane.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596114" y="2783325"/>
            <a:ext cx="3236861" cy="228003"/>
            <a:chOff x="2374658" y="1018819"/>
            <a:chExt cx="3236861" cy="228003"/>
          </a:xfrm>
        </p:grpSpPr>
        <p:sp>
          <p:nvSpPr>
            <p:cNvPr id="33" name="Freeform 3"/>
            <p:cNvSpPr/>
            <p:nvPr/>
          </p:nvSpPr>
          <p:spPr>
            <a:xfrm>
              <a:off x="2374658" y="1018819"/>
              <a:ext cx="11010" cy="228003"/>
            </a:xfrm>
            <a:custGeom>
              <a:avLst/>
              <a:gdLst>
                <a:gd name="connsiteX0" fmla="*/ 5505 w 11010"/>
                <a:gd name="connsiteY0" fmla="*/ 0 h 228003"/>
                <a:gd name="connsiteX1" fmla="*/ 5505 w 11010"/>
                <a:gd name="connsiteY1" fmla="*/ 228003 h 22800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010" h="228003">
                  <a:moveTo>
                    <a:pt x="5505" y="0"/>
                  </a:moveTo>
                  <a:lnTo>
                    <a:pt x="5505" y="228003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"/>
            <p:cNvSpPr/>
            <p:nvPr/>
          </p:nvSpPr>
          <p:spPr>
            <a:xfrm>
              <a:off x="2380170" y="1140713"/>
              <a:ext cx="3209962" cy="64731"/>
            </a:xfrm>
            <a:custGeom>
              <a:avLst/>
              <a:gdLst>
                <a:gd name="connsiteX0" fmla="*/ 0 w 3209962"/>
                <a:gd name="connsiteY0" fmla="*/ 10998 h 64731"/>
                <a:gd name="connsiteX1" fmla="*/ 2728620 w 3209962"/>
                <a:gd name="connsiteY1" fmla="*/ 10998 h 64731"/>
                <a:gd name="connsiteX2" fmla="*/ 3208731 w 3209962"/>
                <a:gd name="connsiteY2" fmla="*/ 64731 h 64731"/>
                <a:gd name="connsiteX3" fmla="*/ 3209963 w 3209962"/>
                <a:gd name="connsiteY3" fmla="*/ 53797 h 64731"/>
                <a:gd name="connsiteX4" fmla="*/ 2729242 w 3209962"/>
                <a:gd name="connsiteY4" fmla="*/ 0 h 64731"/>
                <a:gd name="connsiteX5" fmla="*/ 0 w 3209962"/>
                <a:gd name="connsiteY5" fmla="*/ 0 h 64731"/>
                <a:gd name="connsiteX6" fmla="*/ 0 w 3209962"/>
                <a:gd name="connsiteY6" fmla="*/ 10998 h 647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3209962" h="64731">
                  <a:moveTo>
                    <a:pt x="0" y="10998"/>
                  </a:moveTo>
                  <a:lnTo>
                    <a:pt x="2728620" y="10998"/>
                  </a:lnTo>
                  <a:lnTo>
                    <a:pt x="3208731" y="64731"/>
                  </a:lnTo>
                  <a:lnTo>
                    <a:pt x="3209963" y="53797"/>
                  </a:lnTo>
                  <a:lnTo>
                    <a:pt x="2729242" y="0"/>
                  </a:lnTo>
                  <a:lnTo>
                    <a:pt x="0" y="0"/>
                  </a:lnTo>
                  <a:lnTo>
                    <a:pt x="0" y="10998"/>
                  </a:ln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Freeform 3"/>
            <p:cNvSpPr/>
            <p:nvPr/>
          </p:nvSpPr>
          <p:spPr>
            <a:xfrm>
              <a:off x="5567514" y="1177950"/>
              <a:ext cx="44005" cy="44018"/>
            </a:xfrm>
            <a:custGeom>
              <a:avLst/>
              <a:gdLst>
                <a:gd name="connsiteX0" fmla="*/ 22009 w 44005"/>
                <a:gd name="connsiteY0" fmla="*/ 44018 h 44018"/>
                <a:gd name="connsiteX1" fmla="*/ 0 w 44005"/>
                <a:gd name="connsiteY1" fmla="*/ 22021 h 44018"/>
                <a:gd name="connsiteX2" fmla="*/ 22009 w 44005"/>
                <a:gd name="connsiteY2" fmla="*/ 0 h 44018"/>
                <a:gd name="connsiteX3" fmla="*/ 44005 w 44005"/>
                <a:gd name="connsiteY3" fmla="*/ 22021 h 44018"/>
                <a:gd name="connsiteX4" fmla="*/ 22009 w 44005"/>
                <a:gd name="connsiteY4" fmla="*/ 44018 h 440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05" h="44018">
                  <a:moveTo>
                    <a:pt x="22009" y="44018"/>
                  </a:moveTo>
                  <a:cubicBezTo>
                    <a:pt x="9880" y="44018"/>
                    <a:pt x="0" y="34201"/>
                    <a:pt x="0" y="22021"/>
                  </a:cubicBezTo>
                  <a:cubicBezTo>
                    <a:pt x="0" y="9880"/>
                    <a:pt x="9880" y="0"/>
                    <a:pt x="22009" y="0"/>
                  </a:cubicBezTo>
                  <a:cubicBezTo>
                    <a:pt x="34163" y="0"/>
                    <a:pt x="44005" y="9880"/>
                    <a:pt x="44005" y="22021"/>
                  </a:cubicBezTo>
                  <a:cubicBezTo>
                    <a:pt x="44005" y="34201"/>
                    <a:pt x="34163" y="44018"/>
                    <a:pt x="22009" y="44018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2542190" y="3944594"/>
            <a:ext cx="683526" cy="227952"/>
            <a:chOff x="2315972" y="2182469"/>
            <a:chExt cx="683526" cy="227952"/>
          </a:xfrm>
        </p:grpSpPr>
        <p:sp>
          <p:nvSpPr>
            <p:cNvPr id="37" name="Freeform 3"/>
            <p:cNvSpPr/>
            <p:nvPr/>
          </p:nvSpPr>
          <p:spPr>
            <a:xfrm>
              <a:off x="2315972" y="2182469"/>
              <a:ext cx="11010" cy="227952"/>
            </a:xfrm>
            <a:custGeom>
              <a:avLst/>
              <a:gdLst>
                <a:gd name="connsiteX0" fmla="*/ 5505 w 11010"/>
                <a:gd name="connsiteY0" fmla="*/ 0 h 227952"/>
                <a:gd name="connsiteX1" fmla="*/ 5505 w 11010"/>
                <a:gd name="connsiteY1" fmla="*/ 227952 h 2279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010" h="227952">
                  <a:moveTo>
                    <a:pt x="5505" y="0"/>
                  </a:moveTo>
                  <a:lnTo>
                    <a:pt x="5505" y="227952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"/>
            <p:cNvSpPr/>
            <p:nvPr/>
          </p:nvSpPr>
          <p:spPr>
            <a:xfrm>
              <a:off x="2323363" y="2304376"/>
              <a:ext cx="659599" cy="10998"/>
            </a:xfrm>
            <a:custGeom>
              <a:avLst/>
              <a:gdLst>
                <a:gd name="connsiteX0" fmla="*/ 0 w 659599"/>
                <a:gd name="connsiteY0" fmla="*/ 5499 h 10998"/>
                <a:gd name="connsiteX1" fmla="*/ 659599 w 659599"/>
                <a:gd name="connsiteY1" fmla="*/ 5499 h 109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59599" h="10998">
                  <a:moveTo>
                    <a:pt x="0" y="5499"/>
                  </a:moveTo>
                  <a:lnTo>
                    <a:pt x="659599" y="5499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"/>
            <p:cNvSpPr/>
            <p:nvPr/>
          </p:nvSpPr>
          <p:spPr>
            <a:xfrm>
              <a:off x="2955480" y="2285733"/>
              <a:ext cx="44018" cy="43954"/>
            </a:xfrm>
            <a:custGeom>
              <a:avLst/>
              <a:gdLst>
                <a:gd name="connsiteX0" fmla="*/ 22009 w 44018"/>
                <a:gd name="connsiteY0" fmla="*/ 43954 h 43954"/>
                <a:gd name="connsiteX1" fmla="*/ 0 w 44018"/>
                <a:gd name="connsiteY1" fmla="*/ 21958 h 43954"/>
                <a:gd name="connsiteX2" fmla="*/ 22009 w 44018"/>
                <a:gd name="connsiteY2" fmla="*/ 0 h 43954"/>
                <a:gd name="connsiteX3" fmla="*/ 44018 w 44018"/>
                <a:gd name="connsiteY3" fmla="*/ 21958 h 43954"/>
                <a:gd name="connsiteX4" fmla="*/ 22009 w 44018"/>
                <a:gd name="connsiteY4" fmla="*/ 43954 h 4395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18" h="43954">
                  <a:moveTo>
                    <a:pt x="22009" y="43954"/>
                  </a:moveTo>
                  <a:cubicBezTo>
                    <a:pt x="9817" y="43954"/>
                    <a:pt x="0" y="34125"/>
                    <a:pt x="0" y="21958"/>
                  </a:cubicBezTo>
                  <a:cubicBezTo>
                    <a:pt x="0" y="9855"/>
                    <a:pt x="9817" y="0"/>
                    <a:pt x="22009" y="0"/>
                  </a:cubicBezTo>
                  <a:cubicBezTo>
                    <a:pt x="34163" y="0"/>
                    <a:pt x="44018" y="9855"/>
                    <a:pt x="44018" y="21958"/>
                  </a:cubicBezTo>
                  <a:cubicBezTo>
                    <a:pt x="44018" y="34125"/>
                    <a:pt x="34163" y="43954"/>
                    <a:pt x="22009" y="43954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4195965" y="3947382"/>
            <a:ext cx="2715882" cy="803084"/>
            <a:chOff x="3972128" y="2182876"/>
            <a:chExt cx="2715882" cy="803084"/>
          </a:xfrm>
        </p:grpSpPr>
        <p:sp>
          <p:nvSpPr>
            <p:cNvPr id="41" name="Freeform 40"/>
            <p:cNvSpPr/>
            <p:nvPr/>
          </p:nvSpPr>
          <p:spPr>
            <a:xfrm>
              <a:off x="3972128" y="2201189"/>
              <a:ext cx="44018" cy="44030"/>
            </a:xfrm>
            <a:custGeom>
              <a:avLst/>
              <a:gdLst>
                <a:gd name="connsiteX0" fmla="*/ 22009 w 44018"/>
                <a:gd name="connsiteY0" fmla="*/ 0 h 44030"/>
                <a:gd name="connsiteX1" fmla="*/ 44018 w 44018"/>
                <a:gd name="connsiteY1" fmla="*/ 22034 h 44030"/>
                <a:gd name="connsiteX2" fmla="*/ 22009 w 44018"/>
                <a:gd name="connsiteY2" fmla="*/ 44030 h 44030"/>
                <a:gd name="connsiteX3" fmla="*/ 0 w 44018"/>
                <a:gd name="connsiteY3" fmla="*/ 22034 h 44030"/>
                <a:gd name="connsiteX4" fmla="*/ 22009 w 44018"/>
                <a:gd name="connsiteY4" fmla="*/ 0 h 440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18" h="44030">
                  <a:moveTo>
                    <a:pt x="22009" y="0"/>
                  </a:moveTo>
                  <a:cubicBezTo>
                    <a:pt x="34137" y="0"/>
                    <a:pt x="44018" y="9855"/>
                    <a:pt x="44018" y="22034"/>
                  </a:cubicBezTo>
                  <a:cubicBezTo>
                    <a:pt x="44018" y="34162"/>
                    <a:pt x="34137" y="44030"/>
                    <a:pt x="22009" y="44030"/>
                  </a:cubicBezTo>
                  <a:cubicBezTo>
                    <a:pt x="9829" y="44030"/>
                    <a:pt x="0" y="34162"/>
                    <a:pt x="0" y="22034"/>
                  </a:cubicBezTo>
                  <a:cubicBezTo>
                    <a:pt x="0" y="9855"/>
                    <a:pt x="9829" y="0"/>
                    <a:pt x="22009" y="0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3"/>
            <p:cNvSpPr/>
            <p:nvPr/>
          </p:nvSpPr>
          <p:spPr>
            <a:xfrm>
              <a:off x="6677012" y="2500401"/>
              <a:ext cx="10998" cy="485559"/>
            </a:xfrm>
            <a:custGeom>
              <a:avLst/>
              <a:gdLst>
                <a:gd name="connsiteX0" fmla="*/ 5498 w 10998"/>
                <a:gd name="connsiteY0" fmla="*/ 0 h 485559"/>
                <a:gd name="connsiteX1" fmla="*/ 5498 w 10998"/>
                <a:gd name="connsiteY1" fmla="*/ 485559 h 4855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998" h="485559">
                  <a:moveTo>
                    <a:pt x="5498" y="0"/>
                  </a:moveTo>
                  <a:lnTo>
                    <a:pt x="5498" y="485559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"/>
            <p:cNvSpPr/>
            <p:nvPr/>
          </p:nvSpPr>
          <p:spPr>
            <a:xfrm>
              <a:off x="3991800" y="2218232"/>
              <a:ext cx="2690710" cy="520268"/>
            </a:xfrm>
            <a:custGeom>
              <a:avLst/>
              <a:gdLst>
                <a:gd name="connsiteX0" fmla="*/ 2690710 w 2690710"/>
                <a:gd name="connsiteY0" fmla="*/ 509270 h 520268"/>
                <a:gd name="connsiteX1" fmla="*/ 1092822 w 2690710"/>
                <a:gd name="connsiteY1" fmla="*/ 509270 h 520268"/>
                <a:gd name="connsiteX2" fmla="*/ 4660 w 2690710"/>
                <a:gd name="connsiteY2" fmla="*/ 0 h 520268"/>
                <a:gd name="connsiteX3" fmla="*/ 0 w 2690710"/>
                <a:gd name="connsiteY3" fmla="*/ 9969 h 520268"/>
                <a:gd name="connsiteX4" fmla="*/ 1090383 w 2690710"/>
                <a:gd name="connsiteY4" fmla="*/ 520268 h 520268"/>
                <a:gd name="connsiteX5" fmla="*/ 2690710 w 2690710"/>
                <a:gd name="connsiteY5" fmla="*/ 520268 h 520268"/>
                <a:gd name="connsiteX6" fmla="*/ 2690710 w 2690710"/>
                <a:gd name="connsiteY6" fmla="*/ 509270 h 5202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690710" h="520268">
                  <a:moveTo>
                    <a:pt x="2690710" y="509270"/>
                  </a:moveTo>
                  <a:lnTo>
                    <a:pt x="1092822" y="509270"/>
                  </a:lnTo>
                  <a:lnTo>
                    <a:pt x="4660" y="0"/>
                  </a:lnTo>
                  <a:lnTo>
                    <a:pt x="0" y="9969"/>
                  </a:lnTo>
                  <a:lnTo>
                    <a:pt x="1090383" y="520268"/>
                  </a:lnTo>
                  <a:lnTo>
                    <a:pt x="2690710" y="520268"/>
                  </a:lnTo>
                  <a:lnTo>
                    <a:pt x="2690710" y="509270"/>
                  </a:ln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Freeform 3"/>
            <p:cNvSpPr/>
            <p:nvPr/>
          </p:nvSpPr>
          <p:spPr>
            <a:xfrm>
              <a:off x="5077460" y="2204847"/>
              <a:ext cx="11442" cy="528167"/>
            </a:xfrm>
            <a:custGeom>
              <a:avLst/>
              <a:gdLst>
                <a:gd name="connsiteX0" fmla="*/ 5721 w 11442"/>
                <a:gd name="connsiteY0" fmla="*/ 0 h 528167"/>
                <a:gd name="connsiteX1" fmla="*/ 5721 w 11442"/>
                <a:gd name="connsiteY1" fmla="*/ 528167 h 52816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442" h="528167">
                  <a:moveTo>
                    <a:pt x="5721" y="0"/>
                  </a:moveTo>
                  <a:lnTo>
                    <a:pt x="5721" y="528167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"/>
            <p:cNvSpPr/>
            <p:nvPr/>
          </p:nvSpPr>
          <p:spPr>
            <a:xfrm>
              <a:off x="5060937" y="2182876"/>
              <a:ext cx="44018" cy="44018"/>
            </a:xfrm>
            <a:custGeom>
              <a:avLst/>
              <a:gdLst>
                <a:gd name="connsiteX0" fmla="*/ 22021 w 44018"/>
                <a:gd name="connsiteY0" fmla="*/ 0 h 44018"/>
                <a:gd name="connsiteX1" fmla="*/ 44018 w 44018"/>
                <a:gd name="connsiteY1" fmla="*/ 21970 h 44018"/>
                <a:gd name="connsiteX2" fmla="*/ 22021 w 44018"/>
                <a:gd name="connsiteY2" fmla="*/ 44018 h 44018"/>
                <a:gd name="connsiteX3" fmla="*/ 0 w 44018"/>
                <a:gd name="connsiteY3" fmla="*/ 21970 h 44018"/>
                <a:gd name="connsiteX4" fmla="*/ 22021 w 44018"/>
                <a:gd name="connsiteY4" fmla="*/ 0 h 440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18" h="44018">
                  <a:moveTo>
                    <a:pt x="22021" y="0"/>
                  </a:moveTo>
                  <a:cubicBezTo>
                    <a:pt x="34150" y="0"/>
                    <a:pt x="44018" y="9842"/>
                    <a:pt x="44018" y="21970"/>
                  </a:cubicBezTo>
                  <a:cubicBezTo>
                    <a:pt x="44018" y="34150"/>
                    <a:pt x="34150" y="44018"/>
                    <a:pt x="22021" y="44018"/>
                  </a:cubicBezTo>
                  <a:cubicBezTo>
                    <a:pt x="9842" y="44018"/>
                    <a:pt x="0" y="34150"/>
                    <a:pt x="0" y="21970"/>
                  </a:cubicBezTo>
                  <a:cubicBezTo>
                    <a:pt x="0" y="9842"/>
                    <a:pt x="9842" y="0"/>
                    <a:pt x="22021" y="0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53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Generating the Resting Membrane Potential (cont.)</a:t>
            </a:r>
            <a:endParaRPr lang="en-US" dirty="0"/>
          </a:p>
        </p:txBody>
      </p:sp>
      <p:sp>
        <p:nvSpPr>
          <p:cNvPr id="450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Differences in plasma membrane permeability</a:t>
            </a:r>
          </a:p>
          <a:p>
            <a:pPr lvl="1"/>
            <a:r>
              <a:rPr lang="en-US" altLang="en-US" dirty="0" smtClean="0"/>
              <a:t>Impermeable to large anionic proteins</a:t>
            </a:r>
          </a:p>
          <a:p>
            <a:pPr lvl="1"/>
            <a:r>
              <a:rPr lang="en-US" altLang="en-US" dirty="0" smtClean="0"/>
              <a:t>Slightly permeable to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(through leakage channels)</a:t>
            </a:r>
          </a:p>
          <a:p>
            <a:pPr lvl="2"/>
            <a:r>
              <a:rPr lang="en-US" altLang="en-US" dirty="0" smtClean="0"/>
              <a:t>Sodium diffuses into cell down concentration gradient</a:t>
            </a:r>
          </a:p>
          <a:p>
            <a:pPr lvl="1"/>
            <a:r>
              <a:rPr lang="en-US" altLang="en-US" dirty="0" smtClean="0"/>
              <a:t>25 times more permeable to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than sodium (more leakage channels)</a:t>
            </a:r>
          </a:p>
          <a:p>
            <a:pPr lvl="2"/>
            <a:r>
              <a:rPr lang="en-US" altLang="en-US" dirty="0" smtClean="0"/>
              <a:t>Potassium diffuses out of cell down concentration gradient</a:t>
            </a:r>
          </a:p>
          <a:p>
            <a:pPr lvl="1"/>
            <a:r>
              <a:rPr lang="en-US" altLang="en-US" dirty="0" smtClean="0"/>
              <a:t>Quite permeable to Cl</a:t>
            </a:r>
            <a:r>
              <a:rPr lang="en-US" altLang="en-US" baseline="30000" dirty="0" smtClean="0"/>
              <a:t>–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Generating the Resting Membrane Potential (cont.)</a:t>
            </a:r>
            <a:endParaRPr lang="en-US" dirty="0"/>
          </a:p>
        </p:txBody>
      </p:sp>
      <p:sp>
        <p:nvSpPr>
          <p:cNvPr id="4710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Differences in plasma membrane </a:t>
            </a:r>
            <a:r>
              <a:rPr lang="en-US" altLang="en-US" b="1" dirty="0" smtClean="0"/>
              <a:t>permeability (cont.)</a:t>
            </a:r>
            <a:endParaRPr lang="en-US" altLang="en-US" b="1" dirty="0"/>
          </a:p>
          <a:p>
            <a:pPr lvl="1"/>
            <a:r>
              <a:rPr lang="en-US" altLang="en-US" dirty="0" smtClean="0"/>
              <a:t>More potassium diffuses out than sodium diffuses in</a:t>
            </a:r>
          </a:p>
          <a:p>
            <a:pPr lvl="2"/>
            <a:r>
              <a:rPr lang="en-US" dirty="0"/>
              <a:t>As a result, </a:t>
            </a:r>
            <a:r>
              <a:rPr lang="en-US" dirty="0" smtClean="0"/>
              <a:t>the inside </a:t>
            </a:r>
            <a:r>
              <a:rPr lang="en-US" dirty="0"/>
              <a:t>of </a:t>
            </a:r>
            <a:r>
              <a:rPr lang="en-US" dirty="0" smtClean="0"/>
              <a:t>the cell is </a:t>
            </a:r>
            <a:r>
              <a:rPr lang="en-US" altLang="en-US" dirty="0" smtClean="0"/>
              <a:t>more negative</a:t>
            </a:r>
          </a:p>
          <a:p>
            <a:pPr lvl="2"/>
            <a:r>
              <a:rPr lang="en-US" altLang="en-US" dirty="0" smtClean="0"/>
              <a:t>Establishes resting membrane potential</a:t>
            </a:r>
          </a:p>
          <a:p>
            <a:pPr lvl="1"/>
            <a:r>
              <a:rPr lang="en-US" altLang="en-US" b="1" dirty="0" smtClean="0"/>
              <a:t>Sodium-potassium pump (Na</a:t>
            </a:r>
            <a:r>
              <a:rPr lang="en-US" altLang="en-US" b="1" baseline="30000" dirty="0" smtClean="0"/>
              <a:t>+</a:t>
            </a:r>
            <a:r>
              <a:rPr lang="en-US" altLang="en-US" b="1" dirty="0" smtClean="0"/>
              <a:t>/K</a:t>
            </a:r>
            <a:r>
              <a:rPr lang="en-US" altLang="en-US" b="1" baseline="30000" dirty="0" smtClean="0"/>
              <a:t>+</a:t>
            </a:r>
            <a:r>
              <a:rPr lang="en-US" altLang="en-US" b="1" dirty="0" smtClean="0"/>
              <a:t> ATPase)</a:t>
            </a:r>
            <a:r>
              <a:rPr lang="en-US" altLang="en-US" dirty="0" smtClean="0"/>
              <a:t> stabilizes resting membrane potential </a:t>
            </a:r>
          </a:p>
          <a:p>
            <a:pPr lvl="2"/>
            <a:r>
              <a:rPr lang="en-US" altLang="en-US" dirty="0" smtClean="0"/>
              <a:t>Maintains concentration gradients for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and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</a:t>
            </a:r>
          </a:p>
          <a:p>
            <a:pPr lvl="2"/>
            <a:r>
              <a:rPr lang="en-US" altLang="en-US" dirty="0" smtClean="0"/>
              <a:t>Three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are pumped out of cell while two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are pumped back 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focusfigure_11_01_0_unlabeled.jpg"/>
          <p:cNvPicPr>
            <a:picLocks noChangeAspect="1"/>
          </p:cNvPicPr>
          <p:nvPr/>
        </p:nvPicPr>
        <p:blipFill rotWithShape="1">
          <a:blip r:embed="rId2"/>
          <a:srcRect t="33459"/>
          <a:stretch/>
        </p:blipFill>
        <p:spPr>
          <a:xfrm>
            <a:off x="1548384" y="1494355"/>
            <a:ext cx="6047232" cy="42915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11.1 Generating a resting membrane potential depends on (1) differences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30000" dirty="0" smtClean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aseline="30000" dirty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concentrations inside and outside cells, and (2) differences in permeability of the plasma membrane to these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9579" y="1520547"/>
            <a:ext cx="2968761" cy="3847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9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3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The </a:t>
            </a:r>
            <a:r>
              <a:rPr lang="en-US" sz="813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permeabilities</a:t>
            </a:r>
            <a:r>
              <a:rPr lang="en-US" sz="813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of Na</a:t>
            </a:r>
            <a:r>
              <a:rPr lang="en-US" sz="813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13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and K</a:t>
            </a:r>
            <a:r>
              <a:rPr lang="en-US" sz="813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813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across the</a:t>
            </a:r>
          </a:p>
          <a:p>
            <a:pPr defTabSz="914400" fontAlgn="auto">
              <a:lnSpc>
                <a:spcPts val="9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3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membrane are different. </a:t>
            </a:r>
            <a:r>
              <a:rPr lang="en-US" sz="813" b="1" dirty="0">
                <a:solidFill>
                  <a:srgbClr val="231F20"/>
                </a:solidFill>
                <a:ea typeface="+mn-ea"/>
                <a:cs typeface="Arial" pitchFamily="34" charset="0"/>
              </a:rPr>
              <a:t>In the next three panels, we will</a:t>
            </a:r>
          </a:p>
          <a:p>
            <a:pPr defTabSz="914400" fontAlgn="auto">
              <a:lnSpc>
                <a:spcPts val="9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13" b="1" dirty="0">
                <a:solidFill>
                  <a:srgbClr val="231F20"/>
                </a:solidFill>
                <a:ea typeface="+mn-ea"/>
                <a:cs typeface="Arial" pitchFamily="34" charset="0"/>
              </a:rPr>
              <a:t>build the resting membrane potential step by step.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9116" y="2085696"/>
            <a:ext cx="561051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Suppose a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 has only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channels...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2041" y="2041248"/>
            <a:ext cx="822341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leakage channels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6867" y="2149992"/>
            <a:ext cx="92974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7735" y="2147611"/>
            <a:ext cx="92974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7816" y="1992827"/>
            <a:ext cx="2008563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K</a:t>
            </a:r>
            <a:r>
              <a:rPr lang="en-US" sz="65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loss through abundant leakage channels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establishes a negative membrane potential.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3054" y="2207140"/>
            <a:ext cx="1917192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The membrane is highly permeable to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, so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indent="54864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flows down its concentration gradient.</a:t>
            </a:r>
            <a:endParaRPr lang="en-US" sz="488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85435" y="2422246"/>
            <a:ext cx="1953099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As positive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baseline="30000" dirty="0">
                <a:solidFill>
                  <a:srgbClr val="231F20"/>
                </a:solidFill>
                <a:ea typeface="+mn-ea"/>
                <a:cs typeface="Arial" pitchFamily="34" charset="0"/>
              </a:rPr>
              <a:t>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leaks out, a negative voltage</a:t>
            </a:r>
          </a:p>
          <a:p>
            <a:pPr indent="54864" defTabSz="914400" fontAlgn="auto">
              <a:lnSpc>
                <a:spcPts val="7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(electrical gradient) develops on the membrane</a:t>
            </a:r>
          </a:p>
          <a:p>
            <a:pPr indent="54864" defTabSz="914400" fontAlgn="auto">
              <a:lnSpc>
                <a:spcPts val="7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interior. This electrical gradient pulls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back in.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8529" y="2871510"/>
            <a:ext cx="474489" cy="2003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 interior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90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mV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0197" y="2729428"/>
            <a:ext cx="1772921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At </a:t>
            </a:r>
            <a:r>
              <a:rPr lang="en-US" sz="65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90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mV, the concentration and electrical</a:t>
            </a:r>
          </a:p>
          <a:p>
            <a:pPr indent="45720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gradients for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are balanced.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50198" y="2898498"/>
            <a:ext cx="13785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8798" y="3317596"/>
            <a:ext cx="559449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Now, let’s add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some 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channels to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our cell...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51066" y="2898498"/>
            <a:ext cx="13785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28123" y="3339029"/>
            <a:ext cx="20678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69248" y="3351729"/>
            <a:ext cx="92974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64560" y="3351729"/>
            <a:ext cx="92974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87022" y="3235839"/>
            <a:ext cx="1936428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Na</a:t>
            </a:r>
            <a:r>
              <a:rPr lang="en-US" sz="65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entry through a few leakage channels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reduces the negative membrane potential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slightly.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91784" y="3539846"/>
            <a:ext cx="1947328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Adding 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channels creates a small 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indent="45720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permeability that brings the membrane potential</a:t>
            </a:r>
          </a:p>
          <a:p>
            <a:pPr indent="45720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to </a:t>
            </a:r>
            <a:r>
              <a:rPr lang="en-US" sz="65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70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mV.</a:t>
            </a:r>
            <a:endParaRPr lang="en-US" sz="488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0198" y="4097854"/>
            <a:ext cx="13785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45510" y="4097854"/>
            <a:ext cx="13785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53523" y="4159767"/>
            <a:ext cx="139462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8529" y="4113729"/>
            <a:ext cx="474489" cy="2003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 interior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70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mV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88610" y="4486790"/>
            <a:ext cx="2037417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Na</a:t>
            </a:r>
            <a:r>
              <a:rPr lang="en-US" sz="651" baseline="30000" dirty="0" smtClean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-</a:t>
            </a:r>
            <a:r>
              <a:rPr lang="en-US" sz="651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K</a:t>
            </a:r>
            <a:r>
              <a:rPr lang="en-US" sz="65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pumps maintain the concentration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gradients, resulting in the resting membrane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potential.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93372" y="4794765"/>
            <a:ext cx="1835439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A cell at rest is like a leaky boat: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leaks out</a:t>
            </a:r>
          </a:p>
          <a:p>
            <a:pPr indent="45720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and 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leaks in through open channels.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93373" y="5013046"/>
            <a:ext cx="1645963" cy="26930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• The “bailing pump” for this boat is the</a:t>
            </a:r>
          </a:p>
          <a:p>
            <a:pPr indent="45720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Na</a:t>
            </a:r>
            <a:r>
              <a:rPr lang="en-US" sz="651" baseline="30000" dirty="0" smtClean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-</a:t>
            </a:r>
            <a:r>
              <a:rPr lang="en-US" sz="651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K</a:t>
            </a:r>
            <a:r>
              <a:rPr lang="en-US" sz="65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pump,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which transports 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out</a:t>
            </a:r>
          </a:p>
          <a:p>
            <a:pPr indent="45720"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and 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in.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02448" y="4559021"/>
            <a:ext cx="620363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Finally, let’s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add a pump to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compensate for</a:t>
            </a:r>
          </a:p>
          <a:p>
            <a:pPr defTabSz="914400" fontAlgn="auto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leaking ions.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66867" y="4607442"/>
            <a:ext cx="92974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6941" y="4609823"/>
            <a:ext cx="92974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31335" y="4557435"/>
            <a:ext cx="520976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651" b="1" baseline="30000" dirty="0" smtClean="0">
                <a:solidFill>
                  <a:srgbClr val="231F20"/>
                </a:solidFill>
                <a:latin typeface="Symbol" pitchFamily="18" charset="2"/>
                <a:ea typeface="+mn-ea"/>
                <a:cs typeface="Arial" pitchFamily="34" charset="0"/>
                <a:sym typeface="Symbol"/>
              </a:rPr>
              <a:t></a:t>
            </a: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-K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 pump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28123" y="4597123"/>
            <a:ext cx="20678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79023" y="4580454"/>
            <a:ext cx="110608" cy="800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52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390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59998" y="4513779"/>
            <a:ext cx="110608" cy="800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52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390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6667" y="4680467"/>
            <a:ext cx="110608" cy="800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52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390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0198" y="5344043"/>
            <a:ext cx="128240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813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45510" y="5353567"/>
            <a:ext cx="137858" cy="1501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6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76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81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32960" y="5340866"/>
            <a:ext cx="73738" cy="800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52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390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53523" y="5417860"/>
            <a:ext cx="139462" cy="10015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65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48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25010" y="5450404"/>
            <a:ext cx="73738" cy="8002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52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390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64723" y="5387698"/>
            <a:ext cx="474489" cy="2003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 interior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50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651" b="1" dirty="0" smtClean="0">
                <a:solidFill>
                  <a:srgbClr val="231F20"/>
                </a:solidFill>
                <a:ea typeface="+mn-ea"/>
                <a:cs typeface="Arial" pitchFamily="34" charset="0"/>
              </a:rPr>
              <a:t>70 </a:t>
            </a:r>
            <a:r>
              <a:rPr lang="en-US" sz="651" b="1" dirty="0">
                <a:solidFill>
                  <a:srgbClr val="231F20"/>
                </a:solidFill>
                <a:ea typeface="+mn-ea"/>
                <a:cs typeface="Arial" pitchFamily="34" charset="0"/>
              </a:rPr>
              <a:t>mV</a:t>
            </a:r>
          </a:p>
        </p:txBody>
      </p:sp>
      <p:grpSp>
        <p:nvGrpSpPr>
          <p:cNvPr id="2" name="Group 86"/>
          <p:cNvGrpSpPr/>
          <p:nvPr/>
        </p:nvGrpSpPr>
        <p:grpSpPr>
          <a:xfrm>
            <a:off x="3008934" y="2083355"/>
            <a:ext cx="571842" cy="272947"/>
            <a:chOff x="1421434" y="2709900"/>
            <a:chExt cx="571842" cy="272947"/>
          </a:xfrm>
        </p:grpSpPr>
        <p:sp>
          <p:nvSpPr>
            <p:cNvPr id="88" name="Freeform 3"/>
            <p:cNvSpPr/>
            <p:nvPr/>
          </p:nvSpPr>
          <p:spPr>
            <a:xfrm>
              <a:off x="1421434" y="2709900"/>
              <a:ext cx="571842" cy="260718"/>
            </a:xfrm>
            <a:custGeom>
              <a:avLst/>
              <a:gdLst>
                <a:gd name="connsiteX0" fmla="*/ 571842 w 571842"/>
                <a:gd name="connsiteY0" fmla="*/ 0 h 260718"/>
                <a:gd name="connsiteX1" fmla="*/ 169024 w 571842"/>
                <a:gd name="connsiteY1" fmla="*/ 0 h 260718"/>
                <a:gd name="connsiteX2" fmla="*/ 0 w 571842"/>
                <a:gd name="connsiteY2" fmla="*/ 256463 h 260718"/>
                <a:gd name="connsiteX3" fmla="*/ 6464 w 571842"/>
                <a:gd name="connsiteY3" fmla="*/ 260718 h 260718"/>
                <a:gd name="connsiteX4" fmla="*/ 173202 w 571842"/>
                <a:gd name="connsiteY4" fmla="*/ 7747 h 260718"/>
                <a:gd name="connsiteX5" fmla="*/ 571842 w 571842"/>
                <a:gd name="connsiteY5" fmla="*/ 7747 h 260718"/>
                <a:gd name="connsiteX6" fmla="*/ 571842 w 571842"/>
                <a:gd name="connsiteY6" fmla="*/ 0 h 2607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571842" h="260718">
                  <a:moveTo>
                    <a:pt x="571842" y="0"/>
                  </a:moveTo>
                  <a:lnTo>
                    <a:pt x="169024" y="0"/>
                  </a:lnTo>
                  <a:lnTo>
                    <a:pt x="0" y="256463"/>
                  </a:lnTo>
                  <a:lnTo>
                    <a:pt x="6464" y="260718"/>
                  </a:lnTo>
                  <a:lnTo>
                    <a:pt x="173202" y="7747"/>
                  </a:lnTo>
                  <a:lnTo>
                    <a:pt x="571842" y="7747"/>
                  </a:lnTo>
                  <a:lnTo>
                    <a:pt x="571842" y="0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3"/>
            <p:cNvSpPr/>
            <p:nvPr/>
          </p:nvSpPr>
          <p:spPr>
            <a:xfrm>
              <a:off x="1589201" y="2711830"/>
              <a:ext cx="161366" cy="271017"/>
            </a:xfrm>
            <a:custGeom>
              <a:avLst/>
              <a:gdLst>
                <a:gd name="connsiteX0" fmla="*/ 0 w 161366"/>
                <a:gd name="connsiteY0" fmla="*/ 3886 h 271017"/>
                <a:gd name="connsiteX1" fmla="*/ 154660 w 161366"/>
                <a:gd name="connsiteY1" fmla="*/ 271018 h 271017"/>
                <a:gd name="connsiteX2" fmla="*/ 161366 w 161366"/>
                <a:gd name="connsiteY2" fmla="*/ 267144 h 271017"/>
                <a:gd name="connsiteX3" fmla="*/ 6692 w 161366"/>
                <a:gd name="connsiteY3" fmla="*/ 0 h 271017"/>
                <a:gd name="connsiteX4" fmla="*/ 0 w 161366"/>
                <a:gd name="connsiteY4" fmla="*/ 3886 h 2710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61366" h="271017">
                  <a:moveTo>
                    <a:pt x="0" y="3886"/>
                  </a:moveTo>
                  <a:lnTo>
                    <a:pt x="154660" y="271018"/>
                  </a:lnTo>
                  <a:lnTo>
                    <a:pt x="161366" y="267144"/>
                  </a:lnTo>
                  <a:lnTo>
                    <a:pt x="6692" y="0"/>
                  </a:lnTo>
                  <a:lnTo>
                    <a:pt x="0" y="3886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0" name="Freeform 3"/>
          <p:cNvSpPr/>
          <p:nvPr/>
        </p:nvSpPr>
        <p:spPr>
          <a:xfrm>
            <a:off x="4627277" y="4673641"/>
            <a:ext cx="92938" cy="149034"/>
          </a:xfrm>
          <a:custGeom>
            <a:avLst/>
            <a:gdLst>
              <a:gd name="connsiteX0" fmla="*/ 92938 w 92938"/>
              <a:gd name="connsiteY0" fmla="*/ 143852 h 149034"/>
              <a:gd name="connsiteX1" fmla="*/ 7734 w 92938"/>
              <a:gd name="connsiteY1" fmla="*/ 49555 h 149034"/>
              <a:gd name="connsiteX2" fmla="*/ 7734 w 92938"/>
              <a:gd name="connsiteY2" fmla="*/ 0 h 149034"/>
              <a:gd name="connsiteX3" fmla="*/ 0 w 92938"/>
              <a:gd name="connsiteY3" fmla="*/ 0 h 149034"/>
              <a:gd name="connsiteX4" fmla="*/ 0 w 92938"/>
              <a:gd name="connsiteY4" fmla="*/ 52539 h 149034"/>
              <a:gd name="connsiteX5" fmla="*/ 87198 w 92938"/>
              <a:gd name="connsiteY5" fmla="*/ 149034 h 149034"/>
              <a:gd name="connsiteX6" fmla="*/ 92938 w 92938"/>
              <a:gd name="connsiteY6" fmla="*/ 143852 h 1490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92938" h="149034">
                <a:moveTo>
                  <a:pt x="92938" y="143852"/>
                </a:moveTo>
                <a:lnTo>
                  <a:pt x="7734" y="49555"/>
                </a:lnTo>
                <a:lnTo>
                  <a:pt x="7734" y="0"/>
                </a:lnTo>
                <a:lnTo>
                  <a:pt x="0" y="0"/>
                </a:lnTo>
                <a:lnTo>
                  <a:pt x="0" y="52539"/>
                </a:lnTo>
                <a:lnTo>
                  <a:pt x="87198" y="149034"/>
                </a:lnTo>
                <a:lnTo>
                  <a:pt x="92938" y="143852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11.4  Membrane Potentials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Like all cells, neurons have a </a:t>
            </a:r>
            <a:r>
              <a:rPr lang="en-US" altLang="en-US" i="1" dirty="0" smtClean="0"/>
              <a:t>resting membrane potential</a:t>
            </a:r>
          </a:p>
          <a:p>
            <a:r>
              <a:rPr lang="en-US" altLang="en-US" dirty="0" smtClean="0"/>
              <a:t>Unlike most other cells, neurons can rapidly change resting membrane potential</a:t>
            </a:r>
          </a:p>
          <a:p>
            <a:r>
              <a:rPr lang="en-US" altLang="en-US" dirty="0" smtClean="0"/>
              <a:t>Neurons are highly excitable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Changing the Resting Membrane Potential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763000" cy="5351462"/>
          </a:xfrm>
        </p:spPr>
        <p:txBody>
          <a:bodyPr/>
          <a:lstStyle/>
          <a:p>
            <a:r>
              <a:rPr lang="en-US" altLang="en-US" dirty="0" smtClean="0"/>
              <a:t>Membrane potential changes when:</a:t>
            </a:r>
          </a:p>
          <a:p>
            <a:pPr lvl="1"/>
            <a:r>
              <a:rPr lang="en-US" altLang="en-US" dirty="0" smtClean="0"/>
              <a:t>Concentrations of ions across membrane change</a:t>
            </a:r>
          </a:p>
          <a:p>
            <a:pPr lvl="1"/>
            <a:r>
              <a:rPr lang="en-US" altLang="en-US" dirty="0" smtClean="0"/>
              <a:t>Membrane permeability to ions changes</a:t>
            </a:r>
          </a:p>
          <a:p>
            <a:r>
              <a:rPr lang="en-US" altLang="en-US" dirty="0" smtClean="0"/>
              <a:t>Changes produce two types of signals</a:t>
            </a:r>
          </a:p>
          <a:p>
            <a:pPr lvl="1"/>
            <a:r>
              <a:rPr lang="en-US" altLang="en-US" i="1" dirty="0" smtClean="0"/>
              <a:t>Graded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potentials</a:t>
            </a:r>
          </a:p>
          <a:p>
            <a:pPr lvl="2"/>
            <a:r>
              <a:rPr lang="en-US" altLang="en-US" dirty="0" smtClean="0"/>
              <a:t>Incoming signals operating over short distances</a:t>
            </a:r>
          </a:p>
          <a:p>
            <a:pPr lvl="1"/>
            <a:r>
              <a:rPr lang="en-US" altLang="en-US" i="1" dirty="0" smtClean="0"/>
              <a:t>Action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potentials</a:t>
            </a:r>
          </a:p>
          <a:p>
            <a:pPr lvl="2"/>
            <a:r>
              <a:rPr lang="en-US" altLang="en-US" dirty="0" smtClean="0"/>
              <a:t>Long-distance signals of axons</a:t>
            </a:r>
          </a:p>
          <a:p>
            <a:r>
              <a:rPr lang="en-US" altLang="en-US" dirty="0" smtClean="0"/>
              <a:t>Changes in membrane potential are used as signals to receive, integrate, and send information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altLang="en-US" dirty="0"/>
              <a:t>Changing the Resting Membrane </a:t>
            </a:r>
            <a:r>
              <a:rPr lang="en-US" altLang="en-US" dirty="0" smtClean="0"/>
              <a:t>Potential (cont.)</a:t>
            </a:r>
            <a:endParaRPr lang="en-US" dirty="0"/>
          </a:p>
        </p:txBody>
      </p:sp>
      <p:sp>
        <p:nvSpPr>
          <p:cNvPr id="5222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Terms describing membrane potential changes </a:t>
            </a:r>
            <a:r>
              <a:rPr lang="en-US" altLang="en-US" i="1" dirty="0" smtClean="0"/>
              <a:t>relative</a:t>
            </a:r>
            <a:r>
              <a:rPr lang="en-US" altLang="en-US" dirty="0" smtClean="0"/>
              <a:t> to resting membrane potential</a:t>
            </a:r>
          </a:p>
          <a:p>
            <a:pPr lvl="1"/>
            <a:r>
              <a:rPr lang="en-US" altLang="en-US" b="1" dirty="0" smtClean="0"/>
              <a:t>Depolarization</a:t>
            </a:r>
            <a:r>
              <a:rPr lang="en-US" altLang="en-US" dirty="0" smtClean="0"/>
              <a:t>: decrease in membrane potential (moves toward zero and above)</a:t>
            </a:r>
          </a:p>
          <a:p>
            <a:pPr lvl="2"/>
            <a:r>
              <a:rPr lang="en-US" altLang="en-US" dirty="0" smtClean="0"/>
              <a:t>Inside of membrane becomes </a:t>
            </a:r>
            <a:r>
              <a:rPr lang="en-US" altLang="en-US" u="sng" dirty="0" smtClean="0"/>
              <a:t>less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negative</a:t>
            </a:r>
            <a:r>
              <a:rPr lang="en-US" altLang="en-US" dirty="0" smtClean="0"/>
              <a:t> than resting membrane potential</a:t>
            </a:r>
          </a:p>
          <a:p>
            <a:pPr lvl="2"/>
            <a:r>
              <a:rPr lang="en-US" altLang="en-US" dirty="0" smtClean="0"/>
              <a:t>Probability of producing impulse increases</a:t>
            </a:r>
          </a:p>
          <a:p>
            <a:pPr lvl="1"/>
            <a:r>
              <a:rPr lang="en-US" altLang="en-US" b="1" dirty="0" smtClean="0"/>
              <a:t>Hyperpolarization</a:t>
            </a:r>
            <a:r>
              <a:rPr lang="en-US" altLang="en-US" dirty="0" smtClean="0"/>
              <a:t>: increase in membrane potential (away from zero) </a:t>
            </a:r>
          </a:p>
          <a:p>
            <a:pPr lvl="2"/>
            <a:r>
              <a:rPr lang="en-US" altLang="en-US" dirty="0" smtClean="0"/>
              <a:t>Inside of membrane becomes </a:t>
            </a:r>
            <a:r>
              <a:rPr lang="en-US" altLang="en-US" u="sng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negative</a:t>
            </a:r>
            <a:r>
              <a:rPr lang="en-US" altLang="en-US" dirty="0" smtClean="0"/>
              <a:t> than resting membrane potential</a:t>
            </a:r>
          </a:p>
          <a:p>
            <a:pPr lvl="2"/>
            <a:r>
              <a:rPr lang="en-US" altLang="en-US" dirty="0" smtClean="0"/>
              <a:t>Probability of producing impulse decreases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75816"/>
            <a:ext cx="8546592" cy="37063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11.9 Depolarization and hyperpolarization of the membrane.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98107" y="3438525"/>
            <a:ext cx="659606" cy="335756"/>
            <a:chOff x="3898107" y="3438525"/>
            <a:chExt cx="659606" cy="335756"/>
          </a:xfrm>
        </p:grpSpPr>
        <p:sp>
          <p:nvSpPr>
            <p:cNvPr id="2" name="Freeform 1"/>
            <p:cNvSpPr/>
            <p:nvPr/>
          </p:nvSpPr>
          <p:spPr>
            <a:xfrm>
              <a:off x="3898107" y="3674269"/>
              <a:ext cx="640556" cy="100012"/>
            </a:xfrm>
            <a:custGeom>
              <a:avLst/>
              <a:gdLst>
                <a:gd name="connsiteX0" fmla="*/ 0 w 640556"/>
                <a:gd name="connsiteY0" fmla="*/ 90487 h 100012"/>
                <a:gd name="connsiteX1" fmla="*/ 0 w 640556"/>
                <a:gd name="connsiteY1" fmla="*/ 0 h 100012"/>
                <a:gd name="connsiteX2" fmla="*/ 640556 w 640556"/>
                <a:gd name="connsiteY2" fmla="*/ 0 h 100012"/>
                <a:gd name="connsiteX3" fmla="*/ 640556 w 640556"/>
                <a:gd name="connsiteY3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556" h="100012">
                  <a:moveTo>
                    <a:pt x="0" y="90487"/>
                  </a:moveTo>
                  <a:lnTo>
                    <a:pt x="0" y="0"/>
                  </a:lnTo>
                  <a:lnTo>
                    <a:pt x="640556" y="0"/>
                  </a:lnTo>
                  <a:lnTo>
                    <a:pt x="640556" y="100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4214813" y="3438525"/>
              <a:ext cx="342900" cy="235744"/>
            </a:xfrm>
            <a:custGeom>
              <a:avLst/>
              <a:gdLst>
                <a:gd name="connsiteX0" fmla="*/ 0 w 342900"/>
                <a:gd name="connsiteY0" fmla="*/ 235744 h 235744"/>
                <a:gd name="connsiteX1" fmla="*/ 273844 w 342900"/>
                <a:gd name="connsiteY1" fmla="*/ 0 h 235744"/>
                <a:gd name="connsiteX2" fmla="*/ 342900 w 342900"/>
                <a:gd name="connsiteY2" fmla="*/ 0 h 23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900" h="235744">
                  <a:moveTo>
                    <a:pt x="0" y="235744"/>
                  </a:moveTo>
                  <a:lnTo>
                    <a:pt x="273844" y="0"/>
                  </a:lnTo>
                  <a:lnTo>
                    <a:pt x="3429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374231" y="3881438"/>
            <a:ext cx="321469" cy="128587"/>
          </a:xfrm>
          <a:custGeom>
            <a:avLst/>
            <a:gdLst>
              <a:gd name="connsiteX0" fmla="*/ 0 w 321469"/>
              <a:gd name="connsiteY0" fmla="*/ 0 h 128587"/>
              <a:gd name="connsiteX1" fmla="*/ 159544 w 321469"/>
              <a:gd name="connsiteY1" fmla="*/ 128587 h 128587"/>
              <a:gd name="connsiteX2" fmla="*/ 321469 w 321469"/>
              <a:gd name="connsiteY2" fmla="*/ 128587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469" h="128587">
                <a:moveTo>
                  <a:pt x="0" y="0"/>
                </a:moveTo>
                <a:lnTo>
                  <a:pt x="159544" y="128587"/>
                </a:lnTo>
                <a:lnTo>
                  <a:pt x="321469" y="1285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00488" y="1788319"/>
            <a:ext cx="483393" cy="188118"/>
            <a:chOff x="3900488" y="1785938"/>
            <a:chExt cx="483393" cy="188118"/>
          </a:xfrm>
        </p:grpSpPr>
        <p:sp>
          <p:nvSpPr>
            <p:cNvPr id="9" name="Freeform 8"/>
            <p:cNvSpPr/>
            <p:nvPr/>
          </p:nvSpPr>
          <p:spPr>
            <a:xfrm>
              <a:off x="3900488" y="1874044"/>
              <a:ext cx="483393" cy="100012"/>
            </a:xfrm>
            <a:custGeom>
              <a:avLst/>
              <a:gdLst>
                <a:gd name="connsiteX0" fmla="*/ 0 w 483393"/>
                <a:gd name="connsiteY0" fmla="*/ 97631 h 100012"/>
                <a:gd name="connsiteX1" fmla="*/ 0 w 483393"/>
                <a:gd name="connsiteY1" fmla="*/ 0 h 100012"/>
                <a:gd name="connsiteX2" fmla="*/ 483393 w 483393"/>
                <a:gd name="connsiteY2" fmla="*/ 0 h 100012"/>
                <a:gd name="connsiteX3" fmla="*/ 483393 w 483393"/>
                <a:gd name="connsiteY3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393" h="100012">
                  <a:moveTo>
                    <a:pt x="0" y="97631"/>
                  </a:moveTo>
                  <a:lnTo>
                    <a:pt x="0" y="0"/>
                  </a:lnTo>
                  <a:lnTo>
                    <a:pt x="483393" y="0"/>
                  </a:lnTo>
                  <a:lnTo>
                    <a:pt x="483393" y="100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138613" y="1785938"/>
              <a:ext cx="0" cy="88106"/>
            </a:xfrm>
            <a:custGeom>
              <a:avLst/>
              <a:gdLst>
                <a:gd name="connsiteX0" fmla="*/ 0 w 0"/>
                <a:gd name="connsiteY0" fmla="*/ 0 h 88106"/>
                <a:gd name="connsiteX1" fmla="*/ 0 w 0"/>
                <a:gd name="connsiteY1" fmla="*/ 88106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8106">
                  <a:moveTo>
                    <a:pt x="0" y="0"/>
                  </a:moveTo>
                  <a:lnTo>
                    <a:pt x="0" y="8810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65169" y="1778794"/>
            <a:ext cx="492920" cy="192881"/>
            <a:chOff x="7065169" y="1778794"/>
            <a:chExt cx="492920" cy="192881"/>
          </a:xfrm>
        </p:grpSpPr>
        <p:sp>
          <p:nvSpPr>
            <p:cNvPr id="13" name="Freeform 12"/>
            <p:cNvSpPr/>
            <p:nvPr/>
          </p:nvSpPr>
          <p:spPr>
            <a:xfrm>
              <a:off x="7065169" y="1881187"/>
              <a:ext cx="492920" cy="90488"/>
            </a:xfrm>
            <a:custGeom>
              <a:avLst/>
              <a:gdLst>
                <a:gd name="connsiteX0" fmla="*/ 0 w 490538"/>
                <a:gd name="connsiteY0" fmla="*/ 90488 h 104775"/>
                <a:gd name="connsiteX1" fmla="*/ 0 w 490538"/>
                <a:gd name="connsiteY1" fmla="*/ 0 h 104775"/>
                <a:gd name="connsiteX2" fmla="*/ 490538 w 490538"/>
                <a:gd name="connsiteY2" fmla="*/ 0 h 104775"/>
                <a:gd name="connsiteX3" fmla="*/ 490538 w 490538"/>
                <a:gd name="connsiteY3" fmla="*/ 104775 h 104775"/>
                <a:gd name="connsiteX0" fmla="*/ 0 w 492920"/>
                <a:gd name="connsiteY0" fmla="*/ 90488 h 90488"/>
                <a:gd name="connsiteX1" fmla="*/ 0 w 492920"/>
                <a:gd name="connsiteY1" fmla="*/ 0 h 90488"/>
                <a:gd name="connsiteX2" fmla="*/ 490538 w 492920"/>
                <a:gd name="connsiteY2" fmla="*/ 0 h 90488"/>
                <a:gd name="connsiteX3" fmla="*/ 492920 w 492920"/>
                <a:gd name="connsiteY3" fmla="*/ 88107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20" h="90488">
                  <a:moveTo>
                    <a:pt x="0" y="90488"/>
                  </a:moveTo>
                  <a:lnTo>
                    <a:pt x="0" y="0"/>
                  </a:lnTo>
                  <a:lnTo>
                    <a:pt x="490538" y="0"/>
                  </a:lnTo>
                  <a:lnTo>
                    <a:pt x="492920" y="8810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310438" y="1778794"/>
              <a:ext cx="0" cy="100012"/>
            </a:xfrm>
            <a:custGeom>
              <a:avLst/>
              <a:gdLst>
                <a:gd name="connsiteX0" fmla="*/ 0 w 0"/>
                <a:gd name="connsiteY0" fmla="*/ 0 h 100012"/>
                <a:gd name="connsiteX1" fmla="*/ 0 w 0"/>
                <a:gd name="connsiteY1" fmla="*/ 100012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00012">
                  <a:moveTo>
                    <a:pt x="0" y="0"/>
                  </a:moveTo>
                  <a:lnTo>
                    <a:pt x="0" y="100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Freeform 15"/>
          <p:cNvSpPr/>
          <p:nvPr/>
        </p:nvSpPr>
        <p:spPr>
          <a:xfrm>
            <a:off x="6496050" y="3512344"/>
            <a:ext cx="276225" cy="342900"/>
          </a:xfrm>
          <a:custGeom>
            <a:avLst/>
            <a:gdLst>
              <a:gd name="connsiteX0" fmla="*/ 0 w 276225"/>
              <a:gd name="connsiteY0" fmla="*/ 342900 h 342900"/>
              <a:gd name="connsiteX1" fmla="*/ 183356 w 276225"/>
              <a:gd name="connsiteY1" fmla="*/ 0 h 342900"/>
              <a:gd name="connsiteX2" fmla="*/ 276225 w 276225"/>
              <a:gd name="connsiteY2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342900">
                <a:moveTo>
                  <a:pt x="0" y="342900"/>
                </a:moveTo>
                <a:lnTo>
                  <a:pt x="183356" y="0"/>
                </a:lnTo>
                <a:lnTo>
                  <a:pt x="2762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67551" y="3955256"/>
            <a:ext cx="761999" cy="150020"/>
            <a:chOff x="7067551" y="3955256"/>
            <a:chExt cx="761999" cy="150020"/>
          </a:xfrm>
        </p:grpSpPr>
        <p:sp>
          <p:nvSpPr>
            <p:cNvPr id="17" name="Freeform 16"/>
            <p:cNvSpPr/>
            <p:nvPr/>
          </p:nvSpPr>
          <p:spPr>
            <a:xfrm>
              <a:off x="7067551" y="3955256"/>
              <a:ext cx="631031" cy="100013"/>
            </a:xfrm>
            <a:custGeom>
              <a:avLst/>
              <a:gdLst>
                <a:gd name="connsiteX0" fmla="*/ 0 w 631031"/>
                <a:gd name="connsiteY0" fmla="*/ 0 h 100013"/>
                <a:gd name="connsiteX1" fmla="*/ 0 w 631031"/>
                <a:gd name="connsiteY1" fmla="*/ 100013 h 100013"/>
                <a:gd name="connsiteX2" fmla="*/ 631031 w 631031"/>
                <a:gd name="connsiteY2" fmla="*/ 100013 h 100013"/>
                <a:gd name="connsiteX3" fmla="*/ 631031 w 631031"/>
                <a:gd name="connsiteY3" fmla="*/ 4763 h 100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031" h="100013">
                  <a:moveTo>
                    <a:pt x="0" y="0"/>
                  </a:moveTo>
                  <a:lnTo>
                    <a:pt x="0" y="100013"/>
                  </a:lnTo>
                  <a:lnTo>
                    <a:pt x="631031" y="100013"/>
                  </a:lnTo>
                  <a:lnTo>
                    <a:pt x="631031" y="476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24738" y="4057651"/>
              <a:ext cx="404812" cy="47625"/>
            </a:xfrm>
            <a:custGeom>
              <a:avLst/>
              <a:gdLst>
                <a:gd name="connsiteX0" fmla="*/ 0 w 404812"/>
                <a:gd name="connsiteY0" fmla="*/ 0 h 47625"/>
                <a:gd name="connsiteX1" fmla="*/ 302419 w 404812"/>
                <a:gd name="connsiteY1" fmla="*/ 47625 h 47625"/>
                <a:gd name="connsiteX2" fmla="*/ 404812 w 404812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812" h="47625">
                  <a:moveTo>
                    <a:pt x="0" y="0"/>
                  </a:moveTo>
                  <a:lnTo>
                    <a:pt x="302419" y="47625"/>
                  </a:lnTo>
                  <a:lnTo>
                    <a:pt x="404812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92090" y="1533525"/>
            <a:ext cx="149912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Depolarizing stimulus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1820" y="1537716"/>
            <a:ext cx="16962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Hyperpolarizing stimulus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07373" y="1876425"/>
            <a:ext cx="4105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</a:rPr>
              <a:t>+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50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7832" y="2646045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2698" y="1875472"/>
            <a:ext cx="4105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</a:rPr>
              <a:t>+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50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1382" y="2646045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18674" y="3441969"/>
            <a:ext cx="3962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50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1531" y="3748895"/>
            <a:ext cx="3962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70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3964" y="4199838"/>
            <a:ext cx="46679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100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9366" y="4339479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5997" y="4339479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07865" y="4339479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9733" y="4339479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7312" y="4334716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48706" y="4339479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5811" y="4334716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02916" y="4334716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8523" y="3448484"/>
            <a:ext cx="3962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50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1380" y="3755410"/>
            <a:ext cx="396262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70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23813" y="4206353"/>
            <a:ext cx="46679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sz="99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100</a:t>
            </a:r>
            <a:endParaRPr lang="en-US" sz="99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15565" y="4345994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5846" y="4345994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2164" y="4352344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04032" y="4352344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84311" y="4353931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75705" y="4358694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71860" y="4360281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48965" y="4360281"/>
            <a:ext cx="25519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46485" y="2350399"/>
            <a:ext cx="66236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positive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51981" y="2852627"/>
            <a:ext cx="69762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negative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75163" y="3304974"/>
            <a:ext cx="1056700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Depolarization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20889" y="3881360"/>
            <a:ext cx="71045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Resting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741511" y="3383599"/>
            <a:ext cx="710451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Resting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potential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16061" y="3990205"/>
            <a:ext cx="894797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Hyper-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b="1" dirty="0">
                <a:solidFill>
                  <a:prstClr val="black"/>
                </a:solidFill>
                <a:ea typeface="+mn-ea"/>
                <a:cs typeface="Arial" pitchFamily="34" charset="0"/>
              </a:rPr>
              <a:t>polarization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57234" y="4507569"/>
            <a:ext cx="87395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Time (</a:t>
            </a:r>
            <a:r>
              <a:rPr lang="en-US" sz="990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ms</a:t>
            </a: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90952" y="4526619"/>
            <a:ext cx="873957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Time (</a:t>
            </a:r>
            <a:r>
              <a:rPr lang="en-US" sz="990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ms</a:t>
            </a:r>
            <a:r>
              <a:rPr lang="en-US" sz="99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1573129" y="3071436"/>
            <a:ext cx="2536272" cy="2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Membrane potential (voltage, mV)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768377" y="3065605"/>
            <a:ext cx="2536272" cy="2437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Membrane potential (voltage, mV)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18498" y="4772890"/>
            <a:ext cx="2593980" cy="546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Depolarization: </a:t>
            </a:r>
            <a:r>
              <a:rPr lang="en-US" sz="984" b="1" dirty="0">
                <a:solidFill>
                  <a:prstClr val="black"/>
                </a:solidFill>
                <a:ea typeface="+mn-ea"/>
                <a:cs typeface="Arial" pitchFamily="34" charset="0"/>
              </a:rPr>
              <a:t>The membrane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b="1" dirty="0">
                <a:solidFill>
                  <a:prstClr val="black"/>
                </a:solidFill>
                <a:ea typeface="+mn-ea"/>
                <a:cs typeface="Arial" pitchFamily="34" charset="0"/>
              </a:rPr>
              <a:t>potential moves toward 0 mV, the inside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b="1" dirty="0">
                <a:solidFill>
                  <a:prstClr val="black"/>
                </a:solidFill>
                <a:ea typeface="+mn-ea"/>
                <a:cs typeface="Arial" pitchFamily="34" charset="0"/>
              </a:rPr>
              <a:t>becoming less negative (more positive).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70695" y="4768833"/>
            <a:ext cx="2622834" cy="546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Hyperpolarization:</a:t>
            </a:r>
            <a:r>
              <a:rPr lang="en-US" sz="984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US" sz="984" b="1" dirty="0">
                <a:solidFill>
                  <a:prstClr val="black"/>
                </a:solidFill>
                <a:ea typeface="+mn-ea"/>
                <a:cs typeface="Arial" pitchFamily="34" charset="0"/>
              </a:rPr>
              <a:t>The membrane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b="1" dirty="0">
                <a:solidFill>
                  <a:prstClr val="black"/>
                </a:solidFill>
                <a:ea typeface="+mn-ea"/>
                <a:cs typeface="Arial" pitchFamily="34" charset="0"/>
              </a:rPr>
              <a:t>potential increases, the inside becoming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4" b="1" dirty="0">
                <a:solidFill>
                  <a:prstClr val="black"/>
                </a:solidFill>
                <a:ea typeface="+mn-ea"/>
                <a:cs typeface="Arial" pitchFamily="34" charset="0"/>
              </a:rPr>
              <a:t>more negative.</a:t>
            </a:r>
          </a:p>
        </p:txBody>
      </p:sp>
    </p:spTree>
    <p:extLst>
      <p:ext uri="{BB962C8B-B14F-4D97-AF65-F5344CB8AC3E}">
        <p14:creationId xmlns:p14="http://schemas.microsoft.com/office/powerpoint/2010/main" val="21394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11.5  Graded Potentials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8839200" cy="5351462"/>
          </a:xfrm>
        </p:spPr>
        <p:txBody>
          <a:bodyPr/>
          <a:lstStyle/>
          <a:p>
            <a:r>
              <a:rPr lang="en-US" altLang="en-US" sz="2800" dirty="0" smtClean="0"/>
              <a:t>Short-lived, localized changes in membrane potential</a:t>
            </a:r>
          </a:p>
          <a:p>
            <a:pPr lvl="1"/>
            <a:r>
              <a:rPr lang="en-US" altLang="en-US" sz="2600" dirty="0" smtClean="0"/>
              <a:t>The stronger the stimulus, the</a:t>
            </a:r>
            <a:r>
              <a:rPr lang="en-US" altLang="en-US" sz="2600" dirty="0" smtClean="0">
                <a:sym typeface="Wingdings" panose="05000000000000000000" pitchFamily="2" charset="2"/>
              </a:rPr>
              <a:t> more voltage changes and the farther current flows</a:t>
            </a:r>
            <a:endParaRPr lang="en-US" altLang="en-US" sz="2600" dirty="0" smtClean="0"/>
          </a:p>
          <a:p>
            <a:r>
              <a:rPr lang="en-US" altLang="en-US" sz="2800" dirty="0" smtClean="0"/>
              <a:t>Triggered by stimulus that opens gated ion channels</a:t>
            </a:r>
          </a:p>
          <a:p>
            <a:pPr lvl="1"/>
            <a:r>
              <a:rPr lang="en-US" altLang="en-US" sz="2600" dirty="0" smtClean="0"/>
              <a:t>Results in depolarization or sometimes hyperpolarization</a:t>
            </a:r>
          </a:p>
          <a:p>
            <a:r>
              <a:rPr lang="en-US" altLang="en-US" sz="2800" dirty="0" smtClean="0"/>
              <a:t>Named according to location and function</a:t>
            </a:r>
          </a:p>
          <a:p>
            <a:pPr lvl="1"/>
            <a:r>
              <a:rPr lang="en-US" altLang="en-US" sz="2600" i="1" dirty="0" smtClean="0"/>
              <a:t>Receptor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potential</a:t>
            </a:r>
            <a:r>
              <a:rPr lang="en-US" altLang="en-US" sz="2600" dirty="0" smtClean="0"/>
              <a:t> (</a:t>
            </a:r>
            <a:r>
              <a:rPr lang="en-US" altLang="en-US" sz="2600" i="1" dirty="0" smtClean="0"/>
              <a:t>generator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potential</a:t>
            </a:r>
            <a:r>
              <a:rPr lang="en-US" altLang="en-US" sz="2600" dirty="0" smtClean="0"/>
              <a:t>): graded potentials in receptors of sensory neurons </a:t>
            </a:r>
          </a:p>
          <a:p>
            <a:pPr lvl="1"/>
            <a:r>
              <a:rPr lang="en-US" altLang="en-US" sz="2600" i="1" dirty="0" smtClean="0"/>
              <a:t>Postsynaptic</a:t>
            </a:r>
            <a:r>
              <a:rPr lang="en-US" altLang="en-US" sz="2600" dirty="0" smtClean="0"/>
              <a:t> </a:t>
            </a:r>
            <a:r>
              <a:rPr lang="en-US" altLang="en-US" sz="2600" i="1" dirty="0" smtClean="0"/>
              <a:t>potential</a:t>
            </a:r>
            <a:r>
              <a:rPr lang="en-US" altLang="en-US" sz="2600" dirty="0" smtClean="0"/>
              <a:t>: neuron graded potentia</a:t>
            </a:r>
            <a:r>
              <a:rPr lang="en-US" altLang="en-US" dirty="0" smtClean="0"/>
              <a:t>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76" y="1847088"/>
            <a:ext cx="6784848" cy="31638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11.10a The spread and decay of a graded potential.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048000" y="2471737"/>
            <a:ext cx="1095375" cy="1052513"/>
          </a:xfrm>
          <a:custGeom>
            <a:avLst/>
            <a:gdLst>
              <a:gd name="connsiteX0" fmla="*/ 9525 w 1095375"/>
              <a:gd name="connsiteY0" fmla="*/ 0 h 1052513"/>
              <a:gd name="connsiteX1" fmla="*/ 0 w 1095375"/>
              <a:gd name="connsiteY1" fmla="*/ 204788 h 1052513"/>
              <a:gd name="connsiteX2" fmla="*/ 1095375 w 1095375"/>
              <a:gd name="connsiteY2" fmla="*/ 1052513 h 105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5" h="1052513">
                <a:moveTo>
                  <a:pt x="9525" y="0"/>
                </a:moveTo>
                <a:lnTo>
                  <a:pt x="0" y="204788"/>
                </a:lnTo>
                <a:lnTo>
                  <a:pt x="1095375" y="105251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648200" y="2028825"/>
            <a:ext cx="881062" cy="0"/>
          </a:xfrm>
          <a:custGeom>
            <a:avLst/>
            <a:gdLst>
              <a:gd name="connsiteX0" fmla="*/ 0 w 881062"/>
              <a:gd name="connsiteY0" fmla="*/ 0 h 0"/>
              <a:gd name="connsiteX1" fmla="*/ 881062 w 88106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062">
                <a:moveTo>
                  <a:pt x="0" y="0"/>
                </a:moveTo>
                <a:lnTo>
                  <a:pt x="88106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695950" y="2952750"/>
            <a:ext cx="738188" cy="1062038"/>
          </a:xfrm>
          <a:custGeom>
            <a:avLst/>
            <a:gdLst>
              <a:gd name="connsiteX0" fmla="*/ 57150 w 738188"/>
              <a:gd name="connsiteY0" fmla="*/ 0 h 1062038"/>
              <a:gd name="connsiteX1" fmla="*/ 738188 w 738188"/>
              <a:gd name="connsiteY1" fmla="*/ 471488 h 1062038"/>
              <a:gd name="connsiteX2" fmla="*/ 0 w 738188"/>
              <a:gd name="connsiteY2" fmla="*/ 1062038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188" h="1062038">
                <a:moveTo>
                  <a:pt x="57150" y="0"/>
                </a:moveTo>
                <a:lnTo>
                  <a:pt x="738188" y="471488"/>
                </a:lnTo>
                <a:lnTo>
                  <a:pt x="0" y="1062038"/>
                </a:lnTo>
              </a:path>
            </a:pathLst>
          </a:custGeom>
          <a:noFill/>
          <a:ln>
            <a:solidFill>
              <a:schemeClr val="tx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26200" y="3425825"/>
            <a:ext cx="285750" cy="0"/>
          </a:xfrm>
          <a:custGeom>
            <a:avLst/>
            <a:gdLst>
              <a:gd name="connsiteX0" fmla="*/ 0 w 285750"/>
              <a:gd name="connsiteY0" fmla="*/ 0 h 0"/>
              <a:gd name="connsiteX1" fmla="*/ 285750 w 2857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>
                <a:moveTo>
                  <a:pt x="0" y="0"/>
                </a:moveTo>
                <a:lnTo>
                  <a:pt x="2857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9262" y="181778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Depolarized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region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1143" y="4378551"/>
            <a:ext cx="433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Depolarization: </a:t>
            </a: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A small patch of the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 (red area) depolarizes.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3018" y="184708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1470" y="3223944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Plasma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</a:t>
            </a:r>
          </a:p>
        </p:txBody>
      </p:sp>
    </p:spTree>
    <p:extLst>
      <p:ext uri="{BB962C8B-B14F-4D97-AF65-F5344CB8AC3E}">
        <p14:creationId xmlns:p14="http://schemas.microsoft.com/office/powerpoint/2010/main" val="1194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</a:t>
            </a:r>
            <a:r>
              <a:rPr lang="en-US" dirty="0" smtClean="0"/>
              <a:t>Potentials (cont.)</a:t>
            </a:r>
            <a:endParaRPr lang="en-US" dirty="0"/>
          </a:p>
        </p:txBody>
      </p:sp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Once gated ion channel opens, depolarization spreads from one area of membrane to next</a:t>
            </a:r>
          </a:p>
          <a:p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52" y="1688592"/>
            <a:ext cx="6254496" cy="34808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11.10b The spread and decay of a graded potential.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7684" y="4007994"/>
            <a:ext cx="6019725" cy="11977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96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Depolarization spreads:</a:t>
            </a:r>
            <a:r>
              <a:rPr lang="en-US" sz="1796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US" sz="1796" b="1" dirty="0">
                <a:solidFill>
                  <a:prstClr val="black"/>
                </a:solidFill>
                <a:ea typeface="+mn-ea"/>
                <a:cs typeface="Arial" pitchFamily="34" charset="0"/>
              </a:rPr>
              <a:t>Opposite charges attract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96" b="1" dirty="0">
                <a:solidFill>
                  <a:prstClr val="black"/>
                </a:solidFill>
                <a:ea typeface="+mn-ea"/>
                <a:cs typeface="Arial" pitchFamily="34" charset="0"/>
              </a:rPr>
              <a:t>each other. This creates local currents (black arrows)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96" b="1" dirty="0">
                <a:solidFill>
                  <a:prstClr val="black"/>
                </a:solidFill>
                <a:ea typeface="+mn-ea"/>
                <a:cs typeface="Arial" pitchFamily="34" charset="0"/>
              </a:rPr>
              <a:t>that depolarize adjacent membrane areas, spreading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796" b="1" dirty="0">
                <a:solidFill>
                  <a:prstClr val="black"/>
                </a:solidFill>
                <a:ea typeface="+mn-ea"/>
                <a:cs typeface="Arial" pitchFamily="34" charset="0"/>
              </a:rPr>
              <a:t>the wave of depolarization.</a:t>
            </a:r>
          </a:p>
        </p:txBody>
      </p:sp>
    </p:spTree>
    <p:extLst>
      <p:ext uri="{BB962C8B-B14F-4D97-AF65-F5344CB8AC3E}">
        <p14:creationId xmlns:p14="http://schemas.microsoft.com/office/powerpoint/2010/main" val="28949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Potentials (cont.)</a:t>
            </a:r>
          </a:p>
        </p:txBody>
      </p:sp>
      <p:sp>
        <p:nvSpPr>
          <p:cNvPr id="583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Current flows but dissipates quickly and decays</a:t>
            </a:r>
          </a:p>
          <a:p>
            <a:pPr lvl="1"/>
            <a:r>
              <a:rPr lang="en-US" altLang="en-US" smtClean="0"/>
              <a:t>Graded potentials are signals only over short distances</a:t>
            </a:r>
          </a:p>
          <a:p>
            <a:endParaRPr lang="en-US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204216"/>
            <a:ext cx="753465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11.10c The spread and decay of a graded potential.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92615" y="264050"/>
            <a:ext cx="2109873" cy="1068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Active area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(site of initial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depolarization)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9876" y="3421380"/>
            <a:ext cx="2198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spc="-30" dirty="0">
                <a:solidFill>
                  <a:prstClr val="black"/>
                </a:solidFill>
                <a:ea typeface="+mn-ea"/>
                <a:cs typeface="Arial" pitchFamily="34" charset="0"/>
              </a:rPr>
              <a:t>Resting potential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026430" y="1868031"/>
            <a:ext cx="3941913" cy="417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Membrane potential (mV)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814" y="3220161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Symbol"/>
                <a:ea typeface="ＭＳ ゴシック"/>
                <a:cs typeface="Symbol Std"/>
              </a:rPr>
              <a:t>+</a:t>
            </a:r>
            <a:r>
              <a:rPr lang="en-US" sz="2114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70</a:t>
            </a:r>
            <a:endParaRPr lang="en-US" sz="2114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6476" y="4532694"/>
            <a:ext cx="3238579" cy="4176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Distance (a few mm)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3179" y="4985300"/>
            <a:ext cx="7239482" cy="17190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Membrane potential decays with distance: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Because current is lost through the “leaky” plasma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membrane, the voltage declines with distance from the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 (the voltage is </a:t>
            </a:r>
            <a:r>
              <a:rPr lang="en-US" sz="2114" b="1" i="1" dirty="0" err="1" smtClean="0">
                <a:solidFill>
                  <a:prstClr val="black"/>
                </a:solidFill>
                <a:ea typeface="+mn-ea"/>
                <a:cs typeface="Arial" pitchFamily="34" charset="0"/>
              </a:rPr>
              <a:t>decremental</a:t>
            </a:r>
            <a:r>
              <a:rPr lang="en-US" sz="2114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). </a:t>
            </a: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Consequently,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114" b="1" dirty="0">
                <a:solidFill>
                  <a:prstClr val="black"/>
                </a:solidFill>
                <a:ea typeface="+mn-ea"/>
                <a:cs typeface="Arial" pitchFamily="34" charset="0"/>
              </a:rPr>
              <a:t>graded potentials are short-distance signals.</a:t>
            </a:r>
          </a:p>
        </p:txBody>
      </p:sp>
      <p:sp>
        <p:nvSpPr>
          <p:cNvPr id="13" name="Freeform 12"/>
          <p:cNvSpPr/>
          <p:nvPr/>
        </p:nvSpPr>
        <p:spPr>
          <a:xfrm>
            <a:off x="4519613" y="3448050"/>
            <a:ext cx="176212" cy="180975"/>
          </a:xfrm>
          <a:custGeom>
            <a:avLst/>
            <a:gdLst>
              <a:gd name="connsiteX0" fmla="*/ 0 w 176212"/>
              <a:gd name="connsiteY0" fmla="*/ 0 h 180975"/>
              <a:gd name="connsiteX1" fmla="*/ 85725 w 176212"/>
              <a:gd name="connsiteY1" fmla="*/ 180975 h 180975"/>
              <a:gd name="connsiteX2" fmla="*/ 176212 w 176212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212" h="180975">
                <a:moveTo>
                  <a:pt x="0" y="0"/>
                </a:moveTo>
                <a:lnTo>
                  <a:pt x="85725" y="180975"/>
                </a:lnTo>
                <a:lnTo>
                  <a:pt x="176212" y="1809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38600" y="1279525"/>
            <a:ext cx="352425" cy="352425"/>
            <a:chOff x="4038600" y="1279525"/>
            <a:chExt cx="352425" cy="352425"/>
          </a:xfrm>
        </p:grpSpPr>
        <p:sp>
          <p:nvSpPr>
            <p:cNvPr id="14" name="Freeform 13"/>
            <p:cNvSpPr/>
            <p:nvPr/>
          </p:nvSpPr>
          <p:spPr>
            <a:xfrm>
              <a:off x="4038600" y="1457325"/>
              <a:ext cx="352425" cy="174625"/>
            </a:xfrm>
            <a:custGeom>
              <a:avLst/>
              <a:gdLst>
                <a:gd name="connsiteX0" fmla="*/ 0 w 352425"/>
                <a:gd name="connsiteY0" fmla="*/ 174625 h 174625"/>
                <a:gd name="connsiteX1" fmla="*/ 0 w 352425"/>
                <a:gd name="connsiteY1" fmla="*/ 0 h 174625"/>
                <a:gd name="connsiteX2" fmla="*/ 352425 w 352425"/>
                <a:gd name="connsiteY2" fmla="*/ 0 h 174625"/>
                <a:gd name="connsiteX3" fmla="*/ 352425 w 352425"/>
                <a:gd name="connsiteY3" fmla="*/ 171450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74625">
                  <a:moveTo>
                    <a:pt x="0" y="174625"/>
                  </a:moveTo>
                  <a:lnTo>
                    <a:pt x="0" y="0"/>
                  </a:lnTo>
                  <a:lnTo>
                    <a:pt x="352425" y="0"/>
                  </a:lnTo>
                  <a:lnTo>
                    <a:pt x="352425" y="1714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13225" y="1279525"/>
              <a:ext cx="0" cy="174625"/>
            </a:xfrm>
            <a:custGeom>
              <a:avLst/>
              <a:gdLst>
                <a:gd name="connsiteX0" fmla="*/ 0 w 0"/>
                <a:gd name="connsiteY0" fmla="*/ 0 h 174625"/>
                <a:gd name="connsiteX1" fmla="*/ 0 w 0"/>
                <a:gd name="connsiteY1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4625">
                  <a:moveTo>
                    <a:pt x="0" y="0"/>
                  </a:moveTo>
                  <a:lnTo>
                    <a:pt x="0" y="174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1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11.6  Action Potentials</a:t>
            </a:r>
            <a:endParaRPr lang="en-US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1141413"/>
            <a:ext cx="8839200" cy="5351462"/>
          </a:xfrm>
        </p:spPr>
        <p:txBody>
          <a:bodyPr/>
          <a:lstStyle/>
          <a:p>
            <a:r>
              <a:rPr lang="en-US" altLang="en-US" dirty="0" smtClean="0"/>
              <a:t>Principal way neurons send signals</a:t>
            </a:r>
          </a:p>
          <a:p>
            <a:pPr lvl="1"/>
            <a:r>
              <a:rPr lang="en-US" altLang="en-US" dirty="0" smtClean="0"/>
              <a:t>Means of long-distance neural communication</a:t>
            </a:r>
          </a:p>
          <a:p>
            <a:r>
              <a:rPr lang="en-US" altLang="en-US" dirty="0" smtClean="0"/>
              <a:t>Occur only in muscle cells and axons of neurons</a:t>
            </a:r>
          </a:p>
          <a:p>
            <a:r>
              <a:rPr lang="en-US" altLang="en-US" dirty="0" smtClean="0"/>
              <a:t>Brief reversal of membrane potential with a change in voltage of ~100 mV</a:t>
            </a:r>
          </a:p>
          <a:p>
            <a:r>
              <a:rPr lang="en-US" altLang="en-US" b="1" dirty="0" smtClean="0"/>
              <a:t>Action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potentials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APs</a:t>
            </a:r>
            <a:r>
              <a:rPr lang="en-US" altLang="en-US" dirty="0" smtClean="0"/>
              <a:t>) do not decay over distance as graded potentials do</a:t>
            </a:r>
          </a:p>
          <a:p>
            <a:r>
              <a:rPr lang="en-US" altLang="en-US" dirty="0" smtClean="0"/>
              <a:t>In neurons, also referred to as a </a:t>
            </a:r>
            <a:r>
              <a:rPr lang="en-US" altLang="en-US" b="1" dirty="0" smtClean="0"/>
              <a:t>nerve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impulse</a:t>
            </a:r>
          </a:p>
          <a:p>
            <a:r>
              <a:rPr lang="en-US" altLang="en-US" dirty="0" smtClean="0"/>
              <a:t>Involves opening of specific voltage-gated channels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Principles of Electricity 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Opposite charges are attracted to each other</a:t>
            </a:r>
          </a:p>
          <a:p>
            <a:r>
              <a:rPr lang="en-US" altLang="en-US" dirty="0" smtClean="0"/>
              <a:t>Energy is required to keep opposite charges separated across a membrane</a:t>
            </a:r>
          </a:p>
          <a:p>
            <a:r>
              <a:rPr lang="en-US" altLang="en-US" dirty="0" smtClean="0"/>
              <a:t>Energy is liberated when the charges move toward one another</a:t>
            </a:r>
          </a:p>
          <a:p>
            <a:r>
              <a:rPr lang="en-US" altLang="en-US" dirty="0" smtClean="0"/>
              <a:t>When opposite charges are separated, the system has potential energy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Generating an Action Potential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Four main steps</a:t>
            </a:r>
          </a:p>
          <a:p>
            <a:pPr marL="971550" lvl="1" indent="-514350">
              <a:buFont typeface="+mj-lt"/>
              <a:buAutoNum type="arabicPeriod"/>
              <a:tabLst>
                <a:tab pos="1087438" algn="l"/>
              </a:tabLst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Resting state: All gated Na</a:t>
            </a:r>
            <a:r>
              <a:rPr lang="en-US" altLang="en-US" b="1" baseline="30000" dirty="0" smtClean="0"/>
              <a:t>+</a:t>
            </a:r>
            <a:r>
              <a:rPr lang="en-US" altLang="en-US" b="1" dirty="0" smtClean="0"/>
              <a:t> and K</a:t>
            </a:r>
            <a:r>
              <a:rPr lang="en-US" altLang="en-US" b="1" baseline="30000" dirty="0" smtClean="0"/>
              <a:t>+</a:t>
            </a:r>
            <a:r>
              <a:rPr lang="en-US" altLang="en-US" b="1" dirty="0" smtClean="0"/>
              <a:t> </a:t>
            </a:r>
            <a:br>
              <a:rPr lang="en-US" altLang="en-US" b="1" dirty="0" smtClean="0"/>
            </a:br>
            <a:r>
              <a:rPr lang="en-US" altLang="en-US" b="1" dirty="0" smtClean="0"/>
              <a:t>	channels are closed</a:t>
            </a:r>
          </a:p>
          <a:p>
            <a:pPr lvl="2"/>
            <a:r>
              <a:rPr lang="en-US" altLang="en-US" dirty="0" smtClean="0"/>
              <a:t>Only leakage channels for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and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are open</a:t>
            </a:r>
          </a:p>
          <a:p>
            <a:pPr lvl="3"/>
            <a:r>
              <a:rPr lang="en-US" altLang="en-US" dirty="0" smtClean="0"/>
              <a:t>Maintains the resting membrane potential </a:t>
            </a:r>
          </a:p>
          <a:p>
            <a:pPr lvl="2"/>
            <a:r>
              <a:rPr lang="en-US" altLang="en-US" dirty="0" smtClean="0"/>
              <a:t>Each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 has two voltage-sensitive gates </a:t>
            </a:r>
          </a:p>
          <a:p>
            <a:pPr lvl="3"/>
            <a:r>
              <a:rPr lang="en-US" altLang="en-US" b="1" dirty="0" smtClean="0"/>
              <a:t>Activation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gates</a:t>
            </a:r>
            <a:r>
              <a:rPr lang="en-US" altLang="en-US" dirty="0" smtClean="0"/>
              <a:t>: closed at rest; open with depolarization, allowing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to enter cell </a:t>
            </a:r>
          </a:p>
          <a:p>
            <a:pPr lvl="3"/>
            <a:r>
              <a:rPr lang="en-US" altLang="en-US" b="1" dirty="0" smtClean="0"/>
              <a:t>Inactivation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gates</a:t>
            </a:r>
            <a:r>
              <a:rPr lang="en-US" altLang="en-US" dirty="0" smtClean="0"/>
              <a:t>: open at rest; block channel once it is open to prevent more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from entering cell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ocusfigure_11_02_2_0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456944"/>
            <a:ext cx="8546592" cy="39441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11.2-2 The action potential (AP) is a brief change in membrane potential in a patch of membrane that is depolarized by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95" y="1662907"/>
            <a:ext cx="1519711" cy="21018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6" dirty="0">
                <a:solidFill>
                  <a:srgbClr val="0F68B3"/>
                </a:solidFill>
                <a:latin typeface="Arial Black" pitchFamily="34" charset="0"/>
                <a:ea typeface="+mn-ea"/>
                <a:cs typeface="Arial" pitchFamily="34" charset="0"/>
              </a:rPr>
              <a:t>The key players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175" y="2068566"/>
            <a:ext cx="361637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Voltage-gated </a:t>
            </a:r>
            <a:r>
              <a:rPr lang="en-US" sz="1138" dirty="0">
                <a:solidFill>
                  <a:srgbClr val="A92D8F"/>
                </a:solidFill>
                <a:latin typeface="Arial Black" pitchFamily="34" charset="0"/>
                <a:ea typeface="+mn-ea"/>
                <a:cs typeface="Arial" pitchFamily="34" charset="0"/>
              </a:rPr>
              <a:t>Na</a:t>
            </a:r>
            <a:r>
              <a:rPr lang="en-US" sz="1138" baseline="30000" dirty="0">
                <a:solidFill>
                  <a:srgbClr val="A92D8F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138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channels</a:t>
            </a:r>
            <a:r>
              <a:rPr lang="en-US" sz="1138" b="1" dirty="0">
                <a:solidFill>
                  <a:srgbClr val="231F20"/>
                </a:solidFill>
                <a:ea typeface="+mn-ea"/>
                <a:cs typeface="Arial" pitchFamily="34" charset="0"/>
              </a:rPr>
              <a:t> have two gates and</a:t>
            </a:r>
          </a:p>
          <a:p>
            <a:pPr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srgbClr val="231F20"/>
                </a:solidFill>
                <a:ea typeface="+mn-ea"/>
                <a:cs typeface="Arial" pitchFamily="34" charset="0"/>
              </a:rPr>
              <a:t>alternate between three different states.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688" y="2601915"/>
            <a:ext cx="431208" cy="280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Outside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5158" y="2061368"/>
            <a:ext cx="2115964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Voltage-gated </a:t>
            </a:r>
            <a:r>
              <a:rPr lang="en-US" sz="1138" dirty="0">
                <a:solidFill>
                  <a:srgbClr val="6161A7"/>
                </a:solidFill>
                <a:latin typeface="Arial Black" pitchFamily="34" charset="0"/>
                <a:ea typeface="+mn-ea"/>
                <a:cs typeface="Arial" pitchFamily="34" charset="0"/>
              </a:rPr>
              <a:t>K</a:t>
            </a:r>
            <a:r>
              <a:rPr lang="en-US" sz="1138" baseline="30000" dirty="0">
                <a:solidFill>
                  <a:srgbClr val="6161A7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138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channels</a:t>
            </a:r>
          </a:p>
          <a:p>
            <a:pPr defTabSz="914400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8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have one gate and two states.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9920" y="2604296"/>
            <a:ext cx="431208" cy="280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Outside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257" y="2743202"/>
            <a:ext cx="189154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8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83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4670" y="2745583"/>
            <a:ext cx="189154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8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83" b="1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207" y="2745583"/>
            <a:ext cx="189154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8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83" b="1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688" y="4004471"/>
            <a:ext cx="333425" cy="280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Inside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5726" y="3919539"/>
            <a:ext cx="559449" cy="280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Activation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gate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9482" y="4383088"/>
            <a:ext cx="83516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Opened by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depolarization,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allowing Na</a:t>
            </a:r>
            <a:r>
              <a:rPr lang="en-US" sz="10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to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enter the cell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88607" y="3907633"/>
            <a:ext cx="641201" cy="280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Inactivation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gate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2051" y="4383088"/>
            <a:ext cx="1207062" cy="64120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Inactivated—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channels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automatically blocked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by inactivation gates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soon after they open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07063" y="4002090"/>
            <a:ext cx="333425" cy="2800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Inside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863" y="4004471"/>
            <a:ext cx="125034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8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83" b="1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6419" y="4004471"/>
            <a:ext cx="125034" cy="140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8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683" b="1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8838" y="4383088"/>
            <a:ext cx="1192634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Opened by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depolarization, after a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delay, allowing K</a:t>
            </a:r>
            <a:r>
              <a:rPr lang="en-US" sz="10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to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exit the cell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289" y="4378326"/>
            <a:ext cx="1057982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Closed </a:t>
            </a: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at the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resting state, so no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0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enters the cell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through them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7063" y="4383088"/>
            <a:ext cx="1057982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Closed </a:t>
            </a: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at the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resting state, so no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0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exits the cell</a:t>
            </a:r>
          </a:p>
          <a:p>
            <a:pPr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1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through them</a:t>
            </a:r>
          </a:p>
        </p:txBody>
      </p:sp>
      <p:sp>
        <p:nvSpPr>
          <p:cNvPr id="26" name="Freeform 25"/>
          <p:cNvSpPr/>
          <p:nvPr/>
        </p:nvSpPr>
        <p:spPr>
          <a:xfrm>
            <a:off x="4326731" y="3795713"/>
            <a:ext cx="0" cy="121443"/>
          </a:xfrm>
          <a:custGeom>
            <a:avLst/>
            <a:gdLst>
              <a:gd name="connsiteX0" fmla="*/ 0 w 0"/>
              <a:gd name="connsiteY0" fmla="*/ 0 h 121443"/>
              <a:gd name="connsiteX1" fmla="*/ 0 w 0"/>
              <a:gd name="connsiteY1" fmla="*/ 121443 h 12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1443">
                <a:moveTo>
                  <a:pt x="0" y="0"/>
                </a:moveTo>
                <a:lnTo>
                  <a:pt x="0" y="121443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669256" y="3671888"/>
            <a:ext cx="0" cy="245268"/>
          </a:xfrm>
          <a:custGeom>
            <a:avLst/>
            <a:gdLst>
              <a:gd name="connsiteX0" fmla="*/ 0 w 0"/>
              <a:gd name="connsiteY0" fmla="*/ 0 h 245268"/>
              <a:gd name="connsiteX1" fmla="*/ 0 w 0"/>
              <a:gd name="connsiteY1" fmla="*/ 245268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5268">
                <a:moveTo>
                  <a:pt x="0" y="0"/>
                </a:moveTo>
                <a:lnTo>
                  <a:pt x="0" y="24526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an Action </a:t>
            </a:r>
            <a:r>
              <a:rPr lang="en-US" altLang="en-US" dirty="0" smtClean="0"/>
              <a:t>Potential (cont.)</a:t>
            </a:r>
            <a:endParaRPr lang="en-US" dirty="0"/>
          </a:p>
        </p:txBody>
      </p:sp>
      <p:sp>
        <p:nvSpPr>
          <p:cNvPr id="634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Each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 has one voltage-sensitive gate </a:t>
            </a:r>
          </a:p>
          <a:p>
            <a:pPr lvl="2"/>
            <a:r>
              <a:rPr lang="en-US" altLang="en-US" dirty="0" smtClean="0"/>
              <a:t>Closed at rest</a:t>
            </a:r>
          </a:p>
          <a:p>
            <a:pPr lvl="2"/>
            <a:r>
              <a:rPr lang="en-US" altLang="en-US" dirty="0" smtClean="0"/>
              <a:t>Opens slowly with depolarization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ocusfigure_11_02_2_1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310896"/>
            <a:ext cx="8546592" cy="623620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11.2-2-1 The action potential (AP) is a brief change in membrane potential in a patch of membrane that is depolarized by local 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488" y="500853"/>
            <a:ext cx="2587375" cy="358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27" dirty="0">
                <a:solidFill>
                  <a:srgbClr val="0F68B3"/>
                </a:solidFill>
                <a:latin typeface="Arial Black" pitchFamily="34" charset="0"/>
                <a:ea typeface="+mn-ea"/>
                <a:cs typeface="Arial" pitchFamily="34" charset="0"/>
              </a:rPr>
              <a:t>The key players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7569" y="1166018"/>
            <a:ext cx="6191310" cy="5642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9" dirty="0" smtClean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Voltage-gated </a:t>
            </a:r>
            <a:r>
              <a:rPr lang="en-US" sz="1939" dirty="0">
                <a:solidFill>
                  <a:srgbClr val="A92D8F"/>
                </a:solidFill>
                <a:latin typeface="Arial Black" pitchFamily="34" charset="0"/>
                <a:ea typeface="+mn-ea"/>
                <a:cs typeface="Arial" pitchFamily="34" charset="0"/>
              </a:rPr>
              <a:t>Na</a:t>
            </a:r>
            <a:r>
              <a:rPr lang="en-US" sz="1939" baseline="30000" dirty="0">
                <a:solidFill>
                  <a:srgbClr val="A92D8F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939" baseline="300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</a:t>
            </a:r>
            <a:r>
              <a:rPr lang="en-US" sz="1939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channels </a:t>
            </a:r>
            <a:r>
              <a:rPr lang="en-US" sz="1939" b="1" dirty="0">
                <a:solidFill>
                  <a:srgbClr val="231F20"/>
                </a:solidFill>
                <a:ea typeface="+mn-ea"/>
                <a:cs typeface="Arial" pitchFamily="34" charset="0"/>
              </a:rPr>
              <a:t>have two gates and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9" b="1" dirty="0">
                <a:solidFill>
                  <a:srgbClr val="231F20"/>
                </a:solidFill>
                <a:ea typeface="+mn-ea"/>
                <a:cs typeface="Arial" pitchFamily="34" charset="0"/>
              </a:rPr>
              <a:t>alternate between three different states.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6463" y="2100263"/>
            <a:ext cx="740587" cy="47769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Outside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7600" y="2341563"/>
            <a:ext cx="331822" cy="2388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552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64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163" y="2341563"/>
            <a:ext cx="331822" cy="2388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552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64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1738" y="2341563"/>
            <a:ext cx="331822" cy="2388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552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64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606" y="4516435"/>
            <a:ext cx="573875" cy="4360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Inside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8513" y="4367210"/>
            <a:ext cx="960199" cy="4360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Activation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gate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3137" y="5146671"/>
            <a:ext cx="1426673" cy="8720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Opened</a:t>
            </a: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by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depolarization,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allowing Na</a:t>
            </a:r>
            <a:r>
              <a:rPr lang="en-US" sz="16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to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enter the 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7825" y="4358478"/>
            <a:ext cx="1102866" cy="4360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Inactivation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gate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3775" y="5151433"/>
            <a:ext cx="2074286" cy="10900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Inactivated—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channels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automatically blocked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by inactivation gates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soon after they open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1538" y="5146671"/>
            <a:ext cx="1819409" cy="8720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Closed</a:t>
            </a: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at the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resting state, so no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60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 enters the cell</a:t>
            </a:r>
          </a:p>
          <a:p>
            <a:pPr defTabSz="914400" fontAlgn="auto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2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through them</a:t>
            </a:r>
          </a:p>
        </p:txBody>
      </p:sp>
      <p:sp>
        <p:nvSpPr>
          <p:cNvPr id="19" name="Freeform 18"/>
          <p:cNvSpPr/>
          <p:nvPr/>
        </p:nvSpPr>
        <p:spPr>
          <a:xfrm>
            <a:off x="2600324" y="3929063"/>
            <a:ext cx="4763" cy="414337"/>
          </a:xfrm>
          <a:custGeom>
            <a:avLst/>
            <a:gdLst>
              <a:gd name="connsiteX0" fmla="*/ 0 w 4763"/>
              <a:gd name="connsiteY0" fmla="*/ 0 h 414337"/>
              <a:gd name="connsiteX1" fmla="*/ 4763 w 4763"/>
              <a:gd name="connsiteY1" fmla="*/ 414337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414337">
                <a:moveTo>
                  <a:pt x="0" y="0"/>
                </a:moveTo>
                <a:cubicBezTo>
                  <a:pt x="1588" y="138112"/>
                  <a:pt x="3175" y="276225"/>
                  <a:pt x="4763" y="414337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138989" y="4152900"/>
            <a:ext cx="4763" cy="180975"/>
          </a:xfrm>
          <a:custGeom>
            <a:avLst/>
            <a:gdLst>
              <a:gd name="connsiteX0" fmla="*/ 4763 w 4763"/>
              <a:gd name="connsiteY0" fmla="*/ 0 h 180975"/>
              <a:gd name="connsiteX1" fmla="*/ 0 w 4763"/>
              <a:gd name="connsiteY1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3" h="180975">
                <a:moveTo>
                  <a:pt x="4763" y="0"/>
                </a:moveTo>
                <a:lnTo>
                  <a:pt x="0" y="1809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7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1219200" y="226423"/>
            <a:ext cx="6705600" cy="640515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11.2-3-1 The action potential (AP) is a brief change in membrane potential in a patch of membrane that is depolarized by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3859" y="417986"/>
            <a:ext cx="1824730" cy="3633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61" dirty="0">
                <a:solidFill>
                  <a:srgbClr val="0F68B3"/>
                </a:solidFill>
                <a:latin typeface="Arial Black" pitchFamily="34" charset="0"/>
                <a:ea typeface="+mn-ea"/>
                <a:cs typeface="Arial" pitchFamily="34" charset="0"/>
              </a:rPr>
              <a:t>The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8621" y="751361"/>
            <a:ext cx="3101811" cy="5642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7" b="1" dirty="0">
                <a:solidFill>
                  <a:srgbClr val="231F20"/>
                </a:solidFill>
                <a:ea typeface="+mn-ea"/>
                <a:cs typeface="Arial" pitchFamily="34" charset="0"/>
              </a:rPr>
              <a:t>Each step corresponds to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7" b="1" dirty="0">
                <a:solidFill>
                  <a:srgbClr val="231F20"/>
                </a:solidFill>
                <a:ea typeface="+mn-ea"/>
                <a:cs typeface="Arial" pitchFamily="34" charset="0"/>
              </a:rPr>
              <a:t>one part of the AP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6102" y="2225358"/>
            <a:ext cx="336631" cy="2423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57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81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3246" y="2441258"/>
            <a:ext cx="763029" cy="4847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Sodium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channel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6203" y="2457133"/>
            <a:ext cx="1021113" cy="4847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Potassium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channel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89665" y="5084443"/>
            <a:ext cx="1122102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Inactivation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gate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7134" y="4714556"/>
            <a:ext cx="976229" cy="4616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Activation</a:t>
            </a:r>
          </a:p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gates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9921" y="5179695"/>
            <a:ext cx="224420" cy="24237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5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57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81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9775" y="5896923"/>
            <a:ext cx="3644972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92C8"/>
                </a:solidFill>
                <a:ea typeface="+mn-ea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Resting state:</a:t>
            </a:r>
            <a:r>
              <a:rPr lang="en-US" sz="1600" b="1" dirty="0">
                <a:solidFill>
                  <a:srgbClr val="0092C8"/>
                </a:solidFill>
                <a:ea typeface="+mn-ea"/>
                <a:cs typeface="Arial" pitchFamily="34" charset="0"/>
              </a:rPr>
              <a:t> All gated Na</a:t>
            </a:r>
            <a:r>
              <a:rPr lang="en-US" sz="1600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600" b="1" dirty="0">
                <a:solidFill>
                  <a:srgbClr val="0092C8"/>
                </a:solidFill>
                <a:ea typeface="+mn-ea"/>
                <a:cs typeface="Arial" pitchFamily="34" charset="0"/>
              </a:rPr>
              <a:t> and K</a:t>
            </a:r>
            <a:r>
              <a:rPr lang="en-US" sz="1600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4019" y="6122015"/>
            <a:ext cx="2018181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92C8"/>
                </a:solidFill>
                <a:ea typeface="+mn-ea"/>
                <a:cs typeface="Arial" pitchFamily="34" charset="0"/>
              </a:rPr>
              <a:t>channels are closed.</a:t>
            </a:r>
          </a:p>
        </p:txBody>
      </p:sp>
      <p:sp>
        <p:nvSpPr>
          <p:cNvPr id="24" name="Freeform 3"/>
          <p:cNvSpPr/>
          <p:nvPr/>
        </p:nvSpPr>
        <p:spPr>
          <a:xfrm>
            <a:off x="4300016" y="2938088"/>
            <a:ext cx="595630" cy="544728"/>
          </a:xfrm>
          <a:custGeom>
            <a:avLst/>
            <a:gdLst>
              <a:gd name="connsiteX0" fmla="*/ 595629 w 595630"/>
              <a:gd name="connsiteY0" fmla="*/ 528904 h 544728"/>
              <a:gd name="connsiteX1" fmla="*/ 18732 w 595630"/>
              <a:gd name="connsiteY1" fmla="*/ 162928 h 544728"/>
              <a:gd name="connsiteX2" fmla="*/ 18732 w 595630"/>
              <a:gd name="connsiteY2" fmla="*/ 0 h 544728"/>
              <a:gd name="connsiteX3" fmla="*/ 0 w 595630"/>
              <a:gd name="connsiteY3" fmla="*/ 0 h 544728"/>
              <a:gd name="connsiteX4" fmla="*/ 0 w 595630"/>
              <a:gd name="connsiteY4" fmla="*/ 173227 h 544728"/>
              <a:gd name="connsiteX5" fmla="*/ 585597 w 595630"/>
              <a:gd name="connsiteY5" fmla="*/ 544728 h 544728"/>
              <a:gd name="connsiteX6" fmla="*/ 595629 w 595630"/>
              <a:gd name="connsiteY6" fmla="*/ 528904 h 544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95630" h="544728">
                <a:moveTo>
                  <a:pt x="595629" y="528904"/>
                </a:moveTo>
                <a:lnTo>
                  <a:pt x="18732" y="162928"/>
                </a:lnTo>
                <a:lnTo>
                  <a:pt x="18732" y="0"/>
                </a:lnTo>
                <a:lnTo>
                  <a:pt x="0" y="0"/>
                </a:lnTo>
                <a:lnTo>
                  <a:pt x="0" y="173227"/>
                </a:lnTo>
                <a:lnTo>
                  <a:pt x="585597" y="544728"/>
                </a:lnTo>
                <a:lnTo>
                  <a:pt x="595629" y="528904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211146" y="2921400"/>
            <a:ext cx="311391" cy="529856"/>
          </a:xfrm>
          <a:custGeom>
            <a:avLst/>
            <a:gdLst>
              <a:gd name="connsiteX0" fmla="*/ 311391 w 311391"/>
              <a:gd name="connsiteY0" fmla="*/ 517448 h 529856"/>
              <a:gd name="connsiteX1" fmla="*/ 18732 w 311391"/>
              <a:gd name="connsiteY1" fmla="*/ 186283 h 529856"/>
              <a:gd name="connsiteX2" fmla="*/ 18732 w 311391"/>
              <a:gd name="connsiteY2" fmla="*/ 0 h 529856"/>
              <a:gd name="connsiteX3" fmla="*/ 0 w 311391"/>
              <a:gd name="connsiteY3" fmla="*/ 0 h 529856"/>
              <a:gd name="connsiteX4" fmla="*/ 0 w 311391"/>
              <a:gd name="connsiteY4" fmla="*/ 193370 h 529856"/>
              <a:gd name="connsiteX5" fmla="*/ 297357 w 311391"/>
              <a:gd name="connsiteY5" fmla="*/ 529856 h 529856"/>
              <a:gd name="connsiteX6" fmla="*/ 311391 w 311391"/>
              <a:gd name="connsiteY6" fmla="*/ 517448 h 5298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11391" h="529856">
                <a:moveTo>
                  <a:pt x="311391" y="517448"/>
                </a:moveTo>
                <a:lnTo>
                  <a:pt x="18732" y="186283"/>
                </a:lnTo>
                <a:lnTo>
                  <a:pt x="18732" y="0"/>
                </a:lnTo>
                <a:lnTo>
                  <a:pt x="0" y="0"/>
                </a:lnTo>
                <a:lnTo>
                  <a:pt x="0" y="193370"/>
                </a:lnTo>
                <a:lnTo>
                  <a:pt x="297357" y="529856"/>
                </a:lnTo>
                <a:lnTo>
                  <a:pt x="311391" y="517448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629024" y="4295775"/>
            <a:ext cx="919153" cy="415532"/>
            <a:chOff x="6141491" y="1231239"/>
            <a:chExt cx="252399" cy="115353"/>
          </a:xfrm>
        </p:grpSpPr>
        <p:sp>
          <p:nvSpPr>
            <p:cNvPr id="28" name="Freeform 3"/>
            <p:cNvSpPr/>
            <p:nvPr/>
          </p:nvSpPr>
          <p:spPr>
            <a:xfrm>
              <a:off x="6254343" y="1307731"/>
              <a:ext cx="5422" cy="38861"/>
            </a:xfrm>
            <a:custGeom>
              <a:avLst/>
              <a:gdLst>
                <a:gd name="connsiteX0" fmla="*/ 0 w 5422"/>
                <a:gd name="connsiteY0" fmla="*/ 38861 h 38861"/>
                <a:gd name="connsiteX1" fmla="*/ 5422 w 5422"/>
                <a:gd name="connsiteY1" fmla="*/ 38861 h 38861"/>
                <a:gd name="connsiteX2" fmla="*/ 5422 w 5422"/>
                <a:gd name="connsiteY2" fmla="*/ 0 h 38861"/>
                <a:gd name="connsiteX3" fmla="*/ 0 w 5422"/>
                <a:gd name="connsiteY3" fmla="*/ 0 h 38861"/>
                <a:gd name="connsiteX4" fmla="*/ 0 w 5422"/>
                <a:gd name="connsiteY4" fmla="*/ 38861 h 3886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5422" h="38861">
                  <a:moveTo>
                    <a:pt x="0" y="38861"/>
                  </a:moveTo>
                  <a:lnTo>
                    <a:pt x="5422" y="38861"/>
                  </a:lnTo>
                  <a:lnTo>
                    <a:pt x="5422" y="0"/>
                  </a:lnTo>
                  <a:lnTo>
                    <a:pt x="0" y="0"/>
                  </a:lnTo>
                  <a:lnTo>
                    <a:pt x="0" y="38861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3"/>
            <p:cNvSpPr/>
            <p:nvPr/>
          </p:nvSpPr>
          <p:spPr>
            <a:xfrm>
              <a:off x="6141491" y="1231239"/>
              <a:ext cx="252399" cy="79629"/>
            </a:xfrm>
            <a:custGeom>
              <a:avLst/>
              <a:gdLst>
                <a:gd name="connsiteX0" fmla="*/ 0 w 252399"/>
                <a:gd name="connsiteY0" fmla="*/ 4546 h 79629"/>
                <a:gd name="connsiteX1" fmla="*/ 115404 w 252399"/>
                <a:gd name="connsiteY1" fmla="*/ 79628 h 79629"/>
                <a:gd name="connsiteX2" fmla="*/ 252399 w 252399"/>
                <a:gd name="connsiteY2" fmla="*/ 8547 h 79629"/>
                <a:gd name="connsiteX3" fmla="*/ 249897 w 252399"/>
                <a:gd name="connsiteY3" fmla="*/ 3733 h 79629"/>
                <a:gd name="connsiteX4" fmla="*/ 115722 w 252399"/>
                <a:gd name="connsiteY4" fmla="*/ 73355 h 79629"/>
                <a:gd name="connsiteX5" fmla="*/ 2959 w 252399"/>
                <a:gd name="connsiteY5" fmla="*/ 0 h 79629"/>
                <a:gd name="connsiteX6" fmla="*/ 0 w 252399"/>
                <a:gd name="connsiteY6" fmla="*/ 4546 h 796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52399" h="79629">
                  <a:moveTo>
                    <a:pt x="0" y="4546"/>
                  </a:moveTo>
                  <a:lnTo>
                    <a:pt x="115404" y="79628"/>
                  </a:lnTo>
                  <a:lnTo>
                    <a:pt x="252399" y="8547"/>
                  </a:lnTo>
                  <a:lnTo>
                    <a:pt x="249897" y="3733"/>
                  </a:lnTo>
                  <a:lnTo>
                    <a:pt x="115722" y="73355"/>
                  </a:lnTo>
                  <a:lnTo>
                    <a:pt x="2959" y="0"/>
                  </a:lnTo>
                  <a:lnTo>
                    <a:pt x="0" y="4546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"/>
          <p:cNvSpPr/>
          <p:nvPr/>
        </p:nvSpPr>
        <p:spPr>
          <a:xfrm>
            <a:off x="2822699" y="4782777"/>
            <a:ext cx="19745" cy="274320"/>
          </a:xfrm>
          <a:custGeom>
            <a:avLst/>
            <a:gdLst>
              <a:gd name="connsiteX0" fmla="*/ 0 w 5422"/>
              <a:gd name="connsiteY0" fmla="*/ 38861 h 38861"/>
              <a:gd name="connsiteX1" fmla="*/ 5422 w 5422"/>
              <a:gd name="connsiteY1" fmla="*/ 38861 h 38861"/>
              <a:gd name="connsiteX2" fmla="*/ 5422 w 5422"/>
              <a:gd name="connsiteY2" fmla="*/ 0 h 38861"/>
              <a:gd name="connsiteX3" fmla="*/ 0 w 5422"/>
              <a:gd name="connsiteY3" fmla="*/ 0 h 38861"/>
              <a:gd name="connsiteX4" fmla="*/ 0 w 5422"/>
              <a:gd name="connsiteY4" fmla="*/ 38861 h 388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22" h="38861">
                <a:moveTo>
                  <a:pt x="0" y="38861"/>
                </a:moveTo>
                <a:lnTo>
                  <a:pt x="5422" y="38861"/>
                </a:lnTo>
                <a:lnTo>
                  <a:pt x="5422" y="0"/>
                </a:lnTo>
                <a:lnTo>
                  <a:pt x="0" y="0"/>
                </a:lnTo>
                <a:lnTo>
                  <a:pt x="0" y="38861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84885" y="5792026"/>
            <a:ext cx="338629" cy="369332"/>
            <a:chOff x="4402685" y="4191825"/>
            <a:chExt cx="338629" cy="369332"/>
          </a:xfrm>
        </p:grpSpPr>
        <p:sp>
          <p:nvSpPr>
            <p:cNvPr id="30" name="Freeform 29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35618" y="2269894"/>
            <a:ext cx="338629" cy="369332"/>
            <a:chOff x="4402685" y="4191825"/>
            <a:chExt cx="338629" cy="369332"/>
          </a:xfrm>
        </p:grpSpPr>
        <p:sp>
          <p:nvSpPr>
            <p:cNvPr id="37" name="Freeform 36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0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an Action Potential (cont.)</a:t>
            </a:r>
            <a:endParaRPr lang="en-US" dirty="0"/>
          </a:p>
        </p:txBody>
      </p:sp>
      <p:sp>
        <p:nvSpPr>
          <p:cNvPr id="665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Depolarization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channels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open</a:t>
            </a:r>
          </a:p>
          <a:p>
            <a:pPr lvl="2"/>
            <a:r>
              <a:rPr lang="en-US" altLang="en-US" dirty="0" smtClean="0"/>
              <a:t>Depolarizing local currents open voltage-gated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channels, and </a:t>
            </a:r>
            <a:r>
              <a:rPr lang="en-US" altLang="en-US" dirty="0"/>
              <a:t>Na</a:t>
            </a:r>
            <a:r>
              <a:rPr lang="en-US" altLang="en-US" baseline="30000" dirty="0"/>
              <a:t>+</a:t>
            </a:r>
            <a:r>
              <a:rPr lang="en-US" altLang="en-US" dirty="0" smtClean="0"/>
              <a:t> rushes into cell</a:t>
            </a:r>
          </a:p>
          <a:p>
            <a:pPr lvl="2"/>
            <a:r>
              <a:rPr lang="en-US" altLang="en-US" dirty="0"/>
              <a:t>Na</a:t>
            </a:r>
            <a:r>
              <a:rPr lang="en-US" altLang="en-US" baseline="30000" dirty="0"/>
              <a:t>+</a:t>
            </a:r>
            <a:r>
              <a:rPr lang="en-US" altLang="en-US" dirty="0" smtClean="0"/>
              <a:t> activation and inactivation gates open </a:t>
            </a:r>
          </a:p>
          <a:p>
            <a:pPr lvl="2"/>
            <a:r>
              <a:rPr lang="en-US" altLang="en-US" dirty="0"/>
              <a:t>Na</a:t>
            </a:r>
            <a:r>
              <a:rPr lang="en-US" altLang="en-US" baseline="30000" dirty="0"/>
              <a:t>+</a:t>
            </a:r>
            <a:r>
              <a:rPr lang="en-US" altLang="en-US" dirty="0" smtClean="0"/>
              <a:t> influx causes more depolarization, which opens more </a:t>
            </a:r>
            <a:r>
              <a:rPr lang="en-US" altLang="en-US" dirty="0"/>
              <a:t>Na</a:t>
            </a:r>
            <a:r>
              <a:rPr lang="en-US" altLang="en-US" baseline="30000" dirty="0"/>
              <a:t>+</a:t>
            </a:r>
            <a:r>
              <a:rPr lang="en-US" altLang="en-US" dirty="0" smtClean="0"/>
              <a:t> channels</a:t>
            </a:r>
          </a:p>
          <a:p>
            <a:pPr lvl="3"/>
            <a:r>
              <a:rPr lang="en-US" dirty="0"/>
              <a:t>As a result, ICF becomes</a:t>
            </a:r>
            <a:r>
              <a:rPr lang="en-US" altLang="en-US" dirty="0" smtClean="0">
                <a:sym typeface="Wingdings" panose="05000000000000000000" pitchFamily="2" charset="2"/>
              </a:rPr>
              <a:t> less negative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At </a:t>
            </a:r>
            <a:r>
              <a:rPr lang="en-US" altLang="en-US" b="1" dirty="0" smtClean="0"/>
              <a:t>threshold</a:t>
            </a:r>
            <a:r>
              <a:rPr lang="en-US" altLang="en-US" dirty="0" smtClean="0"/>
              <a:t> (–55 to –50 mV), positive feedback causes opening of all </a:t>
            </a:r>
            <a:r>
              <a:rPr lang="en-US" altLang="en-US" dirty="0"/>
              <a:t>Na</a:t>
            </a:r>
            <a:r>
              <a:rPr lang="en-US" altLang="en-US" baseline="30000" dirty="0"/>
              <a:t>+</a:t>
            </a:r>
            <a:r>
              <a:rPr lang="en-US" altLang="en-US" dirty="0" smtClean="0"/>
              <a:t> channels</a:t>
            </a:r>
          </a:p>
          <a:p>
            <a:pPr lvl="3"/>
            <a:r>
              <a:rPr lang="en-US" altLang="en-US" dirty="0" smtClean="0"/>
              <a:t>Results in large action potential spike </a:t>
            </a:r>
          </a:p>
          <a:p>
            <a:pPr lvl="3"/>
            <a:r>
              <a:rPr lang="en-US" altLang="en-US" dirty="0" smtClean="0"/>
              <a:t>Membrane polarity jumps to +30 mV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8" y="204216"/>
            <a:ext cx="694334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11.2-3-2 The action potential (AP) is a brief change in membrane potential in a patch of membrane that is depolarized by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27201" y="450055"/>
            <a:ext cx="185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F68B3"/>
                </a:solidFill>
                <a:latin typeface="Arial Black" pitchFamily="34" charset="0"/>
                <a:ea typeface="+mn-ea"/>
                <a:cs typeface="Arial" pitchFamily="34" charset="0"/>
              </a:rPr>
              <a:t>The events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34344" y="792161"/>
            <a:ext cx="3149901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Each step corresponds to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one part of the AP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8043" y="2640013"/>
            <a:ext cx="341440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60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201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0087" y="5080001"/>
            <a:ext cx="227626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60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201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2650" y="5976938"/>
            <a:ext cx="4521751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dirty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Depolarization:</a:t>
            </a:r>
            <a:r>
              <a:rPr lang="en-US" sz="160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Na</a:t>
            </a:r>
            <a:r>
              <a:rPr lang="en-US" sz="1601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60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channels open, allowing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6725" y="6211888"/>
            <a:ext cx="943335" cy="2463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1" b="1" dirty="0">
                <a:solidFill>
                  <a:srgbClr val="0092C8"/>
                </a:solidFill>
                <a:ea typeface="+mn-ea"/>
                <a:cs typeface="Arial" pitchFamily="34" charset="0"/>
              </a:rPr>
              <a:t>Na</a:t>
            </a:r>
            <a:r>
              <a:rPr lang="en-US" sz="1601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60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entry.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613419" y="1855027"/>
            <a:ext cx="338629" cy="369332"/>
            <a:chOff x="4402685" y="4191825"/>
            <a:chExt cx="338629" cy="369332"/>
          </a:xfrm>
        </p:grpSpPr>
        <p:sp>
          <p:nvSpPr>
            <p:cNvPr id="19" name="Freeform 18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01819" y="5910561"/>
            <a:ext cx="338629" cy="369332"/>
            <a:chOff x="4402685" y="4191825"/>
            <a:chExt cx="338629" cy="369332"/>
          </a:xfrm>
        </p:grpSpPr>
        <p:sp>
          <p:nvSpPr>
            <p:cNvPr id="25" name="Freeform 24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25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an Action Potential (cont.)</a:t>
            </a:r>
            <a:endParaRPr lang="en-US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  <a:tabLst>
                <a:tab pos="1089025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Repolarization</a:t>
            </a:r>
            <a:r>
              <a:rPr lang="en-US" dirty="0" smtClean="0"/>
              <a:t>: </a:t>
            </a:r>
            <a:r>
              <a:rPr lang="en-US" b="1" dirty="0" smtClean="0"/>
              <a:t>Na</a:t>
            </a:r>
            <a:r>
              <a:rPr lang="en-US" b="1" baseline="30000" dirty="0" smtClean="0"/>
              <a:t>+</a:t>
            </a:r>
            <a:r>
              <a:rPr lang="en-US" b="1" dirty="0" smtClean="0"/>
              <a:t> channels are </a:t>
            </a:r>
            <a:br>
              <a:rPr lang="en-US" b="1" dirty="0" smtClean="0"/>
            </a:br>
            <a:r>
              <a:rPr lang="en-US" b="1" dirty="0" smtClean="0"/>
              <a:t>	inactivating, and K</a:t>
            </a:r>
            <a:r>
              <a:rPr lang="en-US" b="1" baseline="30000" dirty="0" smtClean="0"/>
              <a:t>+</a:t>
            </a:r>
            <a:r>
              <a:rPr lang="en-US" b="1" dirty="0" smtClean="0"/>
              <a:t> channels open</a:t>
            </a:r>
          </a:p>
          <a:p>
            <a:pPr lvl="2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channel inactivation gates close</a:t>
            </a:r>
          </a:p>
          <a:p>
            <a:pPr lvl="3"/>
            <a:r>
              <a:rPr lang="en-US" dirty="0" smtClean="0"/>
              <a:t>Membrane permeability to Na</a:t>
            </a:r>
            <a:r>
              <a:rPr lang="en-US" baseline="30000" dirty="0" smtClean="0"/>
              <a:t>+</a:t>
            </a:r>
            <a:r>
              <a:rPr lang="en-US" dirty="0" smtClean="0"/>
              <a:t> declines to resting state</a:t>
            </a:r>
          </a:p>
          <a:p>
            <a:pPr lvl="3"/>
            <a:r>
              <a:rPr lang="en-US" dirty="0" smtClean="0"/>
              <a:t>AP spike stops rising</a:t>
            </a:r>
          </a:p>
          <a:p>
            <a:pPr lvl="2"/>
            <a:r>
              <a:rPr lang="en-US" dirty="0" smtClean="0"/>
              <a:t>Voltage-gated K</a:t>
            </a:r>
            <a:r>
              <a:rPr lang="en-US" baseline="30000" dirty="0" smtClean="0"/>
              <a:t>+</a:t>
            </a:r>
            <a:r>
              <a:rPr lang="en-US" dirty="0" smtClean="0"/>
              <a:t> channels open</a:t>
            </a:r>
          </a:p>
          <a:p>
            <a:pPr lvl="3"/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exits cell down its electrochemical gradient</a:t>
            </a:r>
          </a:p>
          <a:p>
            <a:pPr lvl="2"/>
            <a:r>
              <a:rPr lang="en-US" b="1" dirty="0" smtClean="0"/>
              <a:t>Repolarization</a:t>
            </a:r>
            <a:r>
              <a:rPr lang="en-US" dirty="0" smtClean="0"/>
              <a:t>: membrane returns to resting membrane potential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cusfigure_11_02_3_3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24" y="204216"/>
            <a:ext cx="6473952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11.2-3-3 The action potential (AP) is a brief change in membrane potential in a patch of membrane that is depolarized by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1239" y="433614"/>
            <a:ext cx="1824667" cy="36240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55" b="1" dirty="0">
                <a:solidFill>
                  <a:srgbClr val="0F68B3"/>
                </a:solidFill>
                <a:latin typeface="Arial Black" pitchFamily="34" charset="0"/>
                <a:ea typeface="+mn-ea"/>
                <a:cs typeface="Arial" pitchFamily="34" charset="0"/>
              </a:rPr>
              <a:t>The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0764" y="760638"/>
            <a:ext cx="3088987" cy="5642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3" b="1" dirty="0">
                <a:solidFill>
                  <a:srgbClr val="231F20"/>
                </a:solidFill>
                <a:ea typeface="+mn-ea"/>
                <a:cs typeface="Arial" pitchFamily="34" charset="0"/>
              </a:rPr>
              <a:t>Each step corresponds to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3" b="1" dirty="0">
                <a:solidFill>
                  <a:srgbClr val="231F20"/>
                </a:solidFill>
                <a:ea typeface="+mn-ea"/>
                <a:cs typeface="Arial" pitchFamily="34" charset="0"/>
              </a:rPr>
              <a:t>one part of the AP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95888" y="2314010"/>
            <a:ext cx="336631" cy="241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1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57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7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7919" y="4977835"/>
            <a:ext cx="224420" cy="241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1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571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78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7343" y="5864453"/>
            <a:ext cx="4579331" cy="241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1" dirty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Repolarization:</a:t>
            </a:r>
            <a:r>
              <a:rPr lang="en-US" sz="157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Na</a:t>
            </a:r>
            <a:r>
              <a:rPr lang="en-US" sz="1571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7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channels are inactivating.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8219" y="6081941"/>
            <a:ext cx="3621184" cy="24173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71" b="1" dirty="0">
                <a:solidFill>
                  <a:srgbClr val="0092C8"/>
                </a:solidFill>
                <a:ea typeface="+mn-ea"/>
                <a:cs typeface="Arial" pitchFamily="34" charset="0"/>
              </a:rPr>
              <a:t>K</a:t>
            </a:r>
            <a:r>
              <a:rPr lang="en-US" sz="1571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7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channels open, allowing K</a:t>
            </a:r>
            <a:r>
              <a:rPr lang="en-US" sz="1571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71" b="1" dirty="0">
                <a:solidFill>
                  <a:srgbClr val="0092C8"/>
                </a:solidFill>
                <a:ea typeface="+mn-ea"/>
                <a:cs typeface="Arial" pitchFamily="34" charset="0"/>
              </a:rPr>
              <a:t> to exit.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206085" y="1922761"/>
            <a:ext cx="338629" cy="369332"/>
            <a:chOff x="4402685" y="4191825"/>
            <a:chExt cx="338629" cy="369332"/>
          </a:xfrm>
        </p:grpSpPr>
        <p:sp>
          <p:nvSpPr>
            <p:cNvPr id="20" name="Freeform 19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710284" y="5766628"/>
            <a:ext cx="338629" cy="369332"/>
            <a:chOff x="4402685" y="4191825"/>
            <a:chExt cx="338629" cy="369332"/>
          </a:xfrm>
        </p:grpSpPr>
        <p:sp>
          <p:nvSpPr>
            <p:cNvPr id="26" name="Freeform 25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678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an Action Potential (cont.)</a:t>
            </a:r>
            <a:endParaRPr lang="en-US" dirty="0"/>
          </a:p>
        </p:txBody>
      </p:sp>
      <p:sp>
        <p:nvSpPr>
          <p:cNvPr id="7168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4"/>
              <a:tabLst>
                <a:tab pos="1089025" algn="l"/>
              </a:tabLst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Hyperpolarization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Some K</a:t>
            </a:r>
            <a:r>
              <a:rPr lang="en-US" altLang="en-US" b="1" baseline="30000" dirty="0" smtClean="0"/>
              <a:t>+</a:t>
            </a:r>
            <a:r>
              <a:rPr lang="en-US" altLang="en-US" b="1" dirty="0" smtClean="0"/>
              <a:t> channels </a:t>
            </a:r>
            <a:br>
              <a:rPr lang="en-US" altLang="en-US" b="1" dirty="0" smtClean="0"/>
            </a:br>
            <a:r>
              <a:rPr lang="en-US" altLang="en-US" b="1" dirty="0" smtClean="0"/>
              <a:t>	remain open, and Na</a:t>
            </a:r>
            <a:r>
              <a:rPr lang="en-US" altLang="en-US" b="1" baseline="30000" dirty="0" smtClean="0"/>
              <a:t>+</a:t>
            </a:r>
            <a:r>
              <a:rPr lang="en-US" altLang="en-US" b="1" dirty="0" smtClean="0"/>
              <a:t> channels reset</a:t>
            </a:r>
          </a:p>
          <a:p>
            <a:pPr lvl="2"/>
            <a:r>
              <a:rPr lang="en-US" altLang="en-US" dirty="0" smtClean="0"/>
              <a:t>Some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remain open, allowing excessive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efflux</a:t>
            </a:r>
          </a:p>
          <a:p>
            <a:pPr lvl="3"/>
            <a:r>
              <a:rPr lang="en-US" altLang="en-US" dirty="0" smtClean="0"/>
              <a:t>Inside of membrane becomes more negative than in resting state </a:t>
            </a:r>
          </a:p>
          <a:p>
            <a:pPr lvl="2"/>
            <a:r>
              <a:rPr lang="en-US" altLang="en-US" dirty="0" smtClean="0"/>
              <a:t>This causes hyperpolarization of the membrane (slight dip below resting voltage)</a:t>
            </a:r>
          </a:p>
          <a:p>
            <a:pPr lvl="2"/>
            <a:r>
              <a:rPr lang="en-US" altLang="en-US" dirty="0" smtClean="0"/>
              <a:t>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also begin to reset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</a:t>
            </a:r>
            <a:r>
              <a:rPr lang="en-US" altLang="en-US" dirty="0" smtClean="0"/>
              <a:t>(cont.)</a:t>
            </a:r>
            <a:endParaRPr lang="en-US" dirty="0"/>
          </a:p>
        </p:txBody>
      </p:sp>
      <p:sp>
        <p:nvSpPr>
          <p:cNvPr id="266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Definitions</a:t>
            </a:r>
          </a:p>
          <a:p>
            <a:pPr lvl="1"/>
            <a:r>
              <a:rPr lang="en-US" altLang="en-US" b="1" dirty="0" smtClean="0"/>
              <a:t>Voltage</a:t>
            </a:r>
            <a:r>
              <a:rPr lang="en-US" altLang="en-US" dirty="0" smtClean="0"/>
              <a:t>: a measure of potential energy generated by separated charge</a:t>
            </a:r>
          </a:p>
          <a:p>
            <a:pPr lvl="2"/>
            <a:r>
              <a:rPr lang="en-US" altLang="en-US" dirty="0" smtClean="0"/>
              <a:t>Measured between two points in volts (V) or millivolts (mV) </a:t>
            </a:r>
          </a:p>
          <a:p>
            <a:pPr lvl="2"/>
            <a:r>
              <a:rPr lang="en-US" altLang="en-US" dirty="0" smtClean="0"/>
              <a:t>Called </a:t>
            </a:r>
            <a:r>
              <a:rPr lang="en-US" altLang="en-US" b="1" dirty="0" smtClean="0"/>
              <a:t>potential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difference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potential</a:t>
            </a:r>
          </a:p>
          <a:p>
            <a:pPr lvl="3"/>
            <a:r>
              <a:rPr lang="en-US" altLang="en-US" dirty="0" smtClean="0"/>
              <a:t>Charge difference across plasma membrane results in potential</a:t>
            </a:r>
          </a:p>
          <a:p>
            <a:pPr lvl="2"/>
            <a:r>
              <a:rPr lang="en-US" altLang="en-US" dirty="0" smtClean="0"/>
              <a:t>Greater charge difference between points = higher voltage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ocusfigure_11_02_3_4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968" y="204216"/>
            <a:ext cx="660806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11.2-3-4 The action potential (AP) is a brief change in membrane potential in a patch of membrane that is depolarized by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2453" y="454817"/>
            <a:ext cx="1781175" cy="26511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16" dirty="0">
                <a:solidFill>
                  <a:srgbClr val="0F68B3"/>
                </a:solidFill>
                <a:latin typeface="Arial Black" pitchFamily="34" charset="0"/>
                <a:ea typeface="+mn-ea"/>
                <a:cs typeface="Arial" pitchFamily="34" charset="0"/>
              </a:rPr>
              <a:t>The events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9276" y="762001"/>
            <a:ext cx="3036088" cy="5642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Each step corresponds to</a:t>
            </a:r>
          </a:p>
          <a:p>
            <a:pPr defTabSz="9144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3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one part of the AP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0583" y="2558257"/>
            <a:ext cx="330219" cy="23775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5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54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8333" y="4937919"/>
            <a:ext cx="228600" cy="18256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5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54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endParaRPr lang="en-US" sz="1159" b="1" baseline="30000" dirty="0">
              <a:solidFill>
                <a:srgbClr val="231F20"/>
              </a:solidFill>
              <a:latin typeface="Symbol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861" y="5775330"/>
            <a:ext cx="3973512" cy="2254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5" dirty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Hyperpolarization: </a:t>
            </a:r>
            <a:r>
              <a:rPr lang="en-US" sz="1545" b="1" dirty="0">
                <a:solidFill>
                  <a:srgbClr val="0092C8"/>
                </a:solidFill>
                <a:ea typeface="+mn-ea"/>
                <a:cs typeface="Arial" pitchFamily="34" charset="0"/>
              </a:rPr>
              <a:t>Some K</a:t>
            </a:r>
            <a:r>
              <a:rPr lang="en-US" sz="1545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45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channels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2287" y="5997575"/>
            <a:ext cx="3489325" cy="18256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45" b="1" dirty="0">
                <a:solidFill>
                  <a:srgbClr val="0092C8"/>
                </a:solidFill>
                <a:ea typeface="+mn-ea"/>
                <a:cs typeface="Arial" pitchFamily="34" charset="0"/>
              </a:rPr>
              <a:t>remain open, and Na</a:t>
            </a:r>
            <a:r>
              <a:rPr lang="en-US" sz="1545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545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channels reset.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78020" y="5681958"/>
            <a:ext cx="338629" cy="369332"/>
            <a:chOff x="4402685" y="4191825"/>
            <a:chExt cx="338629" cy="369332"/>
          </a:xfrm>
        </p:grpSpPr>
        <p:sp>
          <p:nvSpPr>
            <p:cNvPr id="20" name="Freeform 19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4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6353" y="2269891"/>
            <a:ext cx="338629" cy="369332"/>
            <a:chOff x="4402685" y="4191825"/>
            <a:chExt cx="338629" cy="369332"/>
          </a:xfrm>
        </p:grpSpPr>
        <p:sp>
          <p:nvSpPr>
            <p:cNvPr id="26" name="Freeform 25"/>
            <p:cNvSpPr/>
            <p:nvPr/>
          </p:nvSpPr>
          <p:spPr>
            <a:xfrm>
              <a:off x="4425695" y="4230187"/>
              <a:ext cx="292608" cy="29260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rgbClr val="0092C9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02685" y="4191825"/>
              <a:ext cx="338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 smtClean="0">
                  <a:solidFill>
                    <a:srgbClr val="0092C9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4</a:t>
              </a:r>
              <a:endParaRPr lang="zh-CN" altLang="en-US" dirty="0">
                <a:solidFill>
                  <a:srgbClr val="0092C9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8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12" y="204216"/>
            <a:ext cx="5370576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11.2-3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action potential (AP) is a brief change in membrane potential in a patch of membrane that is depolarized by local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currents.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04867" y="374014"/>
            <a:ext cx="670055" cy="13221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59" dirty="0">
                <a:solidFill>
                  <a:srgbClr val="0F68B3"/>
                </a:solidFill>
                <a:latin typeface="Arial Black" pitchFamily="34" charset="0"/>
                <a:ea typeface="+mn-ea"/>
              </a:rPr>
              <a:t>The events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04867" y="493871"/>
            <a:ext cx="1128514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6" b="1" dirty="0">
                <a:solidFill>
                  <a:srgbClr val="231F20"/>
                </a:solidFill>
                <a:latin typeface="Arial"/>
                <a:ea typeface="+mn-ea"/>
              </a:rPr>
              <a:t>Each step corresponds to</a:t>
            </a:r>
          </a:p>
          <a:p>
            <a:pPr defTabSz="914400"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16" b="1" dirty="0">
                <a:solidFill>
                  <a:srgbClr val="231F20"/>
                </a:solidFill>
                <a:latin typeface="Arial"/>
                <a:ea typeface="+mn-ea"/>
              </a:rPr>
              <a:t>one part of the AP graph.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84479" y="1031240"/>
            <a:ext cx="121828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Na</a:t>
            </a:r>
            <a:r>
              <a:rPr lang="en-US" sz="573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231F20"/>
              </a:solidFill>
              <a:latin typeface="Symbol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23311" y="1122521"/>
            <a:ext cx="27571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Sodium</a:t>
            </a:r>
          </a:p>
          <a:p>
            <a:pPr defTabSz="91440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channel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73405" y="1128870"/>
            <a:ext cx="3702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Potassium</a:t>
            </a:r>
          </a:p>
          <a:p>
            <a:pPr defTabSz="914400" fontAlgn="auto">
              <a:lnSpc>
                <a:spcPts val="6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channel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27304" y="2075814"/>
            <a:ext cx="4055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Inactivation</a:t>
            </a:r>
          </a:p>
          <a:p>
            <a:pPr defTabSz="91440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gate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16254" y="1944845"/>
            <a:ext cx="35266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Activation</a:t>
            </a:r>
          </a:p>
          <a:p>
            <a:pPr defTabSz="914400" fontAlgn="auto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gates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39360" y="2105978"/>
            <a:ext cx="8175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K</a:t>
            </a:r>
            <a:r>
              <a:rPr lang="en-US" sz="573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231F20"/>
              </a:solidFill>
              <a:latin typeface="Symbol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1883" y="2360770"/>
            <a:ext cx="1296830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dirty="0">
                <a:solidFill>
                  <a:srgbClr val="0092C8"/>
                </a:solidFill>
                <a:latin typeface="Arial Black" pitchFamily="34" charset="0"/>
                <a:ea typeface="+mn-ea"/>
              </a:rPr>
              <a:t>Resting state: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All gated Na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and K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0092C8"/>
              </a:solidFill>
              <a:latin typeface="Symbol"/>
              <a:ea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72511" y="2440147"/>
            <a:ext cx="718145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channels are closed.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91448" y="3148172"/>
            <a:ext cx="121828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Na</a:t>
            </a:r>
            <a:r>
              <a:rPr lang="en-US" sz="573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231F20"/>
              </a:solidFill>
              <a:latin typeface="Symbol"/>
              <a:ea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4029" y="3146584"/>
            <a:ext cx="121828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Na</a:t>
            </a:r>
            <a:r>
              <a:rPr lang="en-US" sz="573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231F20"/>
              </a:solidFill>
              <a:latin typeface="Symbol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492" y="4034790"/>
            <a:ext cx="8175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K</a:t>
            </a:r>
            <a:r>
              <a:rPr lang="en-US" sz="573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231F20"/>
              </a:solidFill>
              <a:latin typeface="Symbol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0485" y="4022090"/>
            <a:ext cx="8175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K</a:t>
            </a:r>
            <a:r>
              <a:rPr lang="en-US" sz="573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  <a:endParaRPr lang="en-US" sz="430" b="1" baseline="30000" dirty="0">
              <a:solidFill>
                <a:srgbClr val="231F20"/>
              </a:solidFill>
              <a:latin typeface="Symbol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27889" y="4345145"/>
            <a:ext cx="1402628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dirty="0" err="1">
                <a:solidFill>
                  <a:srgbClr val="0092C8"/>
                </a:solidFill>
                <a:latin typeface="Arial Black" pitchFamily="34" charset="0"/>
                <a:ea typeface="+mn-ea"/>
              </a:rPr>
              <a:t>Hyperpolarization</a:t>
            </a:r>
            <a:r>
              <a:rPr lang="en-US" sz="573" dirty="0">
                <a:solidFill>
                  <a:srgbClr val="0092C8"/>
                </a:solidFill>
                <a:latin typeface="Arial Black" pitchFamily="34" charset="0"/>
                <a:ea typeface="+mn-ea"/>
              </a:rPr>
              <a:t>: 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Some K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channels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00898" y="4426903"/>
            <a:ext cx="130484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remain open, and Na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channels reset.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19517" y="4345145"/>
            <a:ext cx="1623842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dirty="0">
                <a:solidFill>
                  <a:srgbClr val="0092C8"/>
                </a:solidFill>
                <a:latin typeface="Arial Black" pitchFamily="34" charset="0"/>
                <a:ea typeface="+mn-ea"/>
              </a:rPr>
              <a:t>Depolarization: 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Na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channels open, allowing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74273" y="4425315"/>
            <a:ext cx="341440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Na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entry.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80523" y="4990465"/>
            <a:ext cx="113814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Na</a:t>
            </a:r>
            <a:r>
              <a:rPr lang="en-US" sz="430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13960" y="5962015"/>
            <a:ext cx="73738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231F20"/>
                </a:solidFill>
                <a:latin typeface="Arial"/>
                <a:ea typeface="+mn-ea"/>
              </a:rPr>
              <a:t>K</a:t>
            </a:r>
            <a:r>
              <a:rPr lang="en-US" sz="430" b="1" baseline="30000" dirty="0">
                <a:solidFill>
                  <a:srgbClr val="231F20"/>
                </a:solidFill>
                <a:latin typeface="Symbol"/>
                <a:ea typeface="+mn-ea"/>
              </a:rPr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01098" y="6285864"/>
            <a:ext cx="1665521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dirty="0" err="1">
                <a:solidFill>
                  <a:srgbClr val="0092C8"/>
                </a:solidFill>
                <a:latin typeface="Arial Black" pitchFamily="34" charset="0"/>
                <a:ea typeface="+mn-ea"/>
              </a:rPr>
              <a:t>Repolarization</a:t>
            </a:r>
            <a:r>
              <a:rPr lang="en-US" sz="573" dirty="0">
                <a:solidFill>
                  <a:srgbClr val="0092C8"/>
                </a:solidFill>
                <a:latin typeface="Arial Black" pitchFamily="34" charset="0"/>
                <a:ea typeface="+mn-ea"/>
              </a:rPr>
              <a:t>: </a:t>
            </a:r>
            <a:r>
              <a:rPr lang="en-US" sz="573" b="1" dirty="0">
                <a:solidFill>
                  <a:srgbClr val="0092C8"/>
                </a:solidFill>
                <a:ea typeface="+mn-ea"/>
                <a:cs typeface="Arial" pitchFamily="34" charset="0"/>
              </a:rPr>
              <a:t>Na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573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channels 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are inactivating.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66161" y="6365240"/>
            <a:ext cx="1316066" cy="881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K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channels open, allowing K</a:t>
            </a:r>
            <a:r>
              <a:rPr lang="en-US" sz="573" b="1" baseline="30000" dirty="0">
                <a:solidFill>
                  <a:srgbClr val="0092C8"/>
                </a:solidFill>
                <a:latin typeface="Symbol"/>
                <a:ea typeface="+mn-ea"/>
              </a:rPr>
              <a:t>+</a:t>
            </a:r>
            <a:r>
              <a:rPr lang="en-US" sz="573" b="1" dirty="0">
                <a:solidFill>
                  <a:srgbClr val="0092C8"/>
                </a:solidFill>
                <a:latin typeface="Arial"/>
                <a:ea typeface="+mn-ea"/>
              </a:rPr>
              <a:t> to exit.</a:t>
            </a:r>
          </a:p>
        </p:txBody>
      </p:sp>
      <p:sp>
        <p:nvSpPr>
          <p:cNvPr id="62" name="Freeform 3"/>
          <p:cNvSpPr/>
          <p:nvPr/>
        </p:nvSpPr>
        <p:spPr>
          <a:xfrm>
            <a:off x="4516970" y="1285690"/>
            <a:ext cx="216776" cy="198234"/>
          </a:xfrm>
          <a:custGeom>
            <a:avLst/>
            <a:gdLst>
              <a:gd name="connsiteX0" fmla="*/ 216776 w 216776"/>
              <a:gd name="connsiteY0" fmla="*/ 192481 h 198234"/>
              <a:gd name="connsiteX1" fmla="*/ 6819 w 216776"/>
              <a:gd name="connsiteY1" fmla="*/ 59296 h 198234"/>
              <a:gd name="connsiteX2" fmla="*/ 6819 w 216776"/>
              <a:gd name="connsiteY2" fmla="*/ 0 h 198234"/>
              <a:gd name="connsiteX3" fmla="*/ 0 w 216776"/>
              <a:gd name="connsiteY3" fmla="*/ 0 h 198234"/>
              <a:gd name="connsiteX4" fmla="*/ 0 w 216776"/>
              <a:gd name="connsiteY4" fmla="*/ 63042 h 198234"/>
              <a:gd name="connsiteX5" fmla="*/ 213118 w 216776"/>
              <a:gd name="connsiteY5" fmla="*/ 198234 h 198234"/>
              <a:gd name="connsiteX6" fmla="*/ 216776 w 216776"/>
              <a:gd name="connsiteY6" fmla="*/ 192481 h 1982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16776" h="198234">
                <a:moveTo>
                  <a:pt x="216776" y="192481"/>
                </a:moveTo>
                <a:lnTo>
                  <a:pt x="6819" y="59296"/>
                </a:lnTo>
                <a:lnTo>
                  <a:pt x="6819" y="0"/>
                </a:lnTo>
                <a:lnTo>
                  <a:pt x="0" y="0"/>
                </a:lnTo>
                <a:lnTo>
                  <a:pt x="0" y="63042"/>
                </a:lnTo>
                <a:lnTo>
                  <a:pt x="213118" y="198234"/>
                </a:lnTo>
                <a:lnTo>
                  <a:pt x="216776" y="192481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3756786" y="1279619"/>
            <a:ext cx="113309" cy="192824"/>
          </a:xfrm>
          <a:custGeom>
            <a:avLst/>
            <a:gdLst>
              <a:gd name="connsiteX0" fmla="*/ 113309 w 113309"/>
              <a:gd name="connsiteY0" fmla="*/ 188315 h 192824"/>
              <a:gd name="connsiteX1" fmla="*/ 6819 w 113309"/>
              <a:gd name="connsiteY1" fmla="*/ 67779 h 192824"/>
              <a:gd name="connsiteX2" fmla="*/ 6819 w 113309"/>
              <a:gd name="connsiteY2" fmla="*/ 0 h 192824"/>
              <a:gd name="connsiteX3" fmla="*/ 0 w 113309"/>
              <a:gd name="connsiteY3" fmla="*/ 0 h 192824"/>
              <a:gd name="connsiteX4" fmla="*/ 0 w 113309"/>
              <a:gd name="connsiteY4" fmla="*/ 70358 h 192824"/>
              <a:gd name="connsiteX5" fmla="*/ 108204 w 113309"/>
              <a:gd name="connsiteY5" fmla="*/ 192824 h 192824"/>
              <a:gd name="connsiteX6" fmla="*/ 113309 w 113309"/>
              <a:gd name="connsiteY6" fmla="*/ 188315 h 1928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3309" h="192824">
                <a:moveTo>
                  <a:pt x="113309" y="188315"/>
                </a:moveTo>
                <a:lnTo>
                  <a:pt x="6819" y="67779"/>
                </a:lnTo>
                <a:lnTo>
                  <a:pt x="6819" y="0"/>
                </a:lnTo>
                <a:lnTo>
                  <a:pt x="0" y="0"/>
                </a:lnTo>
                <a:lnTo>
                  <a:pt x="0" y="70358"/>
                </a:lnTo>
                <a:lnTo>
                  <a:pt x="108204" y="192824"/>
                </a:lnTo>
                <a:lnTo>
                  <a:pt x="113309" y="188315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4286249" y="1778794"/>
            <a:ext cx="309564" cy="160728"/>
            <a:chOff x="6141491" y="1231239"/>
            <a:chExt cx="252399" cy="115353"/>
          </a:xfrm>
        </p:grpSpPr>
        <p:sp>
          <p:nvSpPr>
            <p:cNvPr id="70" name="Freeform 3"/>
            <p:cNvSpPr/>
            <p:nvPr/>
          </p:nvSpPr>
          <p:spPr>
            <a:xfrm>
              <a:off x="6254343" y="1307731"/>
              <a:ext cx="5422" cy="38861"/>
            </a:xfrm>
            <a:custGeom>
              <a:avLst/>
              <a:gdLst>
                <a:gd name="connsiteX0" fmla="*/ 0 w 5422"/>
                <a:gd name="connsiteY0" fmla="*/ 38861 h 38861"/>
                <a:gd name="connsiteX1" fmla="*/ 5422 w 5422"/>
                <a:gd name="connsiteY1" fmla="*/ 38861 h 38861"/>
                <a:gd name="connsiteX2" fmla="*/ 5422 w 5422"/>
                <a:gd name="connsiteY2" fmla="*/ 0 h 38861"/>
                <a:gd name="connsiteX3" fmla="*/ 0 w 5422"/>
                <a:gd name="connsiteY3" fmla="*/ 0 h 38861"/>
                <a:gd name="connsiteX4" fmla="*/ 0 w 5422"/>
                <a:gd name="connsiteY4" fmla="*/ 38861 h 3886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5422" h="38861">
                  <a:moveTo>
                    <a:pt x="0" y="38861"/>
                  </a:moveTo>
                  <a:lnTo>
                    <a:pt x="5422" y="38861"/>
                  </a:lnTo>
                  <a:lnTo>
                    <a:pt x="5422" y="0"/>
                  </a:lnTo>
                  <a:lnTo>
                    <a:pt x="0" y="0"/>
                  </a:lnTo>
                  <a:lnTo>
                    <a:pt x="0" y="38861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3"/>
            <p:cNvSpPr/>
            <p:nvPr/>
          </p:nvSpPr>
          <p:spPr>
            <a:xfrm>
              <a:off x="6141491" y="1231239"/>
              <a:ext cx="252399" cy="79629"/>
            </a:xfrm>
            <a:custGeom>
              <a:avLst/>
              <a:gdLst>
                <a:gd name="connsiteX0" fmla="*/ 0 w 252399"/>
                <a:gd name="connsiteY0" fmla="*/ 4546 h 79629"/>
                <a:gd name="connsiteX1" fmla="*/ 115404 w 252399"/>
                <a:gd name="connsiteY1" fmla="*/ 79628 h 79629"/>
                <a:gd name="connsiteX2" fmla="*/ 252399 w 252399"/>
                <a:gd name="connsiteY2" fmla="*/ 8547 h 79629"/>
                <a:gd name="connsiteX3" fmla="*/ 249897 w 252399"/>
                <a:gd name="connsiteY3" fmla="*/ 3733 h 79629"/>
                <a:gd name="connsiteX4" fmla="*/ 115722 w 252399"/>
                <a:gd name="connsiteY4" fmla="*/ 73355 h 79629"/>
                <a:gd name="connsiteX5" fmla="*/ 2959 w 252399"/>
                <a:gd name="connsiteY5" fmla="*/ 0 h 79629"/>
                <a:gd name="connsiteX6" fmla="*/ 0 w 252399"/>
                <a:gd name="connsiteY6" fmla="*/ 4546 h 7962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52399" h="79629">
                  <a:moveTo>
                    <a:pt x="0" y="4546"/>
                  </a:moveTo>
                  <a:lnTo>
                    <a:pt x="115404" y="79628"/>
                  </a:lnTo>
                  <a:lnTo>
                    <a:pt x="252399" y="8547"/>
                  </a:lnTo>
                  <a:lnTo>
                    <a:pt x="249897" y="3733"/>
                  </a:lnTo>
                  <a:lnTo>
                    <a:pt x="115722" y="73355"/>
                  </a:lnTo>
                  <a:lnTo>
                    <a:pt x="2959" y="0"/>
                  </a:lnTo>
                  <a:lnTo>
                    <a:pt x="0" y="4546"/>
                  </a:lnTo>
                </a:path>
              </a:pathLst>
            </a:custGeom>
            <a:solidFill>
              <a:srgbClr val="231F20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2" name="Freeform 3"/>
          <p:cNvSpPr/>
          <p:nvPr/>
        </p:nvSpPr>
        <p:spPr>
          <a:xfrm>
            <a:off x="3979987" y="1968157"/>
            <a:ext cx="9144" cy="91440"/>
          </a:xfrm>
          <a:custGeom>
            <a:avLst/>
            <a:gdLst>
              <a:gd name="connsiteX0" fmla="*/ 0 w 5422"/>
              <a:gd name="connsiteY0" fmla="*/ 38861 h 38861"/>
              <a:gd name="connsiteX1" fmla="*/ 5422 w 5422"/>
              <a:gd name="connsiteY1" fmla="*/ 38861 h 38861"/>
              <a:gd name="connsiteX2" fmla="*/ 5422 w 5422"/>
              <a:gd name="connsiteY2" fmla="*/ 0 h 38861"/>
              <a:gd name="connsiteX3" fmla="*/ 0 w 5422"/>
              <a:gd name="connsiteY3" fmla="*/ 0 h 38861"/>
              <a:gd name="connsiteX4" fmla="*/ 0 w 5422"/>
              <a:gd name="connsiteY4" fmla="*/ 38861 h 388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22" h="38861">
                <a:moveTo>
                  <a:pt x="0" y="38861"/>
                </a:moveTo>
                <a:lnTo>
                  <a:pt x="5422" y="38861"/>
                </a:lnTo>
                <a:lnTo>
                  <a:pt x="5422" y="0"/>
                </a:lnTo>
                <a:lnTo>
                  <a:pt x="0" y="0"/>
                </a:lnTo>
                <a:lnTo>
                  <a:pt x="0" y="38861"/>
                </a:lnTo>
              </a:path>
            </a:pathLst>
          </a:custGeom>
          <a:solidFill>
            <a:srgbClr val="231F2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883672" y="1024735"/>
            <a:ext cx="220326" cy="169277"/>
            <a:chOff x="5975872" y="1405735"/>
            <a:chExt cx="220326" cy="169277"/>
          </a:xfrm>
        </p:grpSpPr>
        <p:sp>
          <p:nvSpPr>
            <p:cNvPr id="53" name="Freeform 52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75872" y="1405735"/>
              <a:ext cx="220326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>
                  <a:solidFill>
                    <a:srgbClr val="0092C9"/>
                  </a:solidFill>
                  <a:ea typeface="+mn-ea"/>
                  <a:cs typeface="Arial" pitchFamily="34" charset="0"/>
                </a:rPr>
                <a:t>1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521597" y="2307435"/>
            <a:ext cx="220326" cy="169277"/>
            <a:chOff x="5975872" y="1405735"/>
            <a:chExt cx="220326" cy="169277"/>
          </a:xfrm>
        </p:grpSpPr>
        <p:sp>
          <p:nvSpPr>
            <p:cNvPr id="69" name="Freeform 68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975872" y="1405735"/>
              <a:ext cx="220326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>
                  <a:solidFill>
                    <a:srgbClr val="0092C9"/>
                  </a:solidFill>
                  <a:ea typeface="+mn-ea"/>
                  <a:cs typeface="Arial" pitchFamily="34" charset="0"/>
                </a:rPr>
                <a:t>1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856741" y="3024985"/>
            <a:ext cx="223138" cy="169277"/>
            <a:chOff x="5974466" y="1405735"/>
            <a:chExt cx="223138" cy="169277"/>
          </a:xfrm>
        </p:grpSpPr>
        <p:sp>
          <p:nvSpPr>
            <p:cNvPr id="78" name="Freeform 77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74466" y="1405735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 smtClean="0">
                  <a:solidFill>
                    <a:srgbClr val="0092C9"/>
                  </a:solidFill>
                  <a:ea typeface="+mn-ea"/>
                  <a:cs typeface="Arial" pitchFamily="34" charset="0"/>
                </a:rPr>
                <a:t>4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09957" y="2846128"/>
            <a:ext cx="223138" cy="169277"/>
            <a:chOff x="5974466" y="1405735"/>
            <a:chExt cx="223138" cy="169277"/>
          </a:xfrm>
        </p:grpSpPr>
        <p:sp>
          <p:nvSpPr>
            <p:cNvPr id="84" name="Freeform 83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974466" y="1405735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 smtClean="0">
                  <a:solidFill>
                    <a:srgbClr val="0092C9"/>
                  </a:solidFill>
                  <a:ea typeface="+mn-ea"/>
                  <a:cs typeface="Arial" pitchFamily="34" charset="0"/>
                </a:rPr>
                <a:t>2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908724" y="4298162"/>
            <a:ext cx="223138" cy="169277"/>
            <a:chOff x="5974466" y="1405735"/>
            <a:chExt cx="223138" cy="169277"/>
          </a:xfrm>
        </p:grpSpPr>
        <p:sp>
          <p:nvSpPr>
            <p:cNvPr id="90" name="Freeform 89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974466" y="1405735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 smtClean="0">
                  <a:solidFill>
                    <a:srgbClr val="0092C9"/>
                  </a:solidFill>
                  <a:ea typeface="+mn-ea"/>
                  <a:cs typeface="Arial" pitchFamily="34" charset="0"/>
                </a:rPr>
                <a:t>2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046992" y="4289696"/>
            <a:ext cx="223138" cy="169277"/>
            <a:chOff x="5974466" y="1405735"/>
            <a:chExt cx="223138" cy="169277"/>
          </a:xfrm>
        </p:grpSpPr>
        <p:sp>
          <p:nvSpPr>
            <p:cNvPr id="96" name="Freeform 95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974466" y="1405735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 smtClean="0">
                  <a:solidFill>
                    <a:srgbClr val="0092C9"/>
                  </a:solidFill>
                  <a:ea typeface="+mn-ea"/>
                  <a:cs typeface="Arial" pitchFamily="34" charset="0"/>
                </a:rPr>
                <a:t>4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58490" y="4827331"/>
            <a:ext cx="223138" cy="169277"/>
            <a:chOff x="5974466" y="1405735"/>
            <a:chExt cx="223138" cy="169277"/>
          </a:xfrm>
        </p:grpSpPr>
        <p:sp>
          <p:nvSpPr>
            <p:cNvPr id="102" name="Freeform 101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74466" y="1405735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 smtClean="0">
                  <a:solidFill>
                    <a:srgbClr val="0092C9"/>
                  </a:solidFill>
                  <a:ea typeface="+mn-ea"/>
                  <a:cs typeface="Arial" pitchFamily="34" charset="0"/>
                </a:rPr>
                <a:t>3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511723" y="6232798"/>
            <a:ext cx="223138" cy="169277"/>
            <a:chOff x="5974466" y="1405735"/>
            <a:chExt cx="223138" cy="169277"/>
          </a:xfrm>
        </p:grpSpPr>
        <p:sp>
          <p:nvSpPr>
            <p:cNvPr id="108" name="Freeform 107"/>
            <p:cNvSpPr/>
            <p:nvPr/>
          </p:nvSpPr>
          <p:spPr>
            <a:xfrm>
              <a:off x="6031171" y="1435509"/>
              <a:ext cx="109728" cy="109728"/>
            </a:xfrm>
            <a:custGeom>
              <a:avLst/>
              <a:gdLst>
                <a:gd name="connsiteX0" fmla="*/ 323767 w 333768"/>
                <a:gd name="connsiteY0" fmla="*/ 166909 h 333806"/>
                <a:gd name="connsiteX1" fmla="*/ 166884 w 333768"/>
                <a:gd name="connsiteY1" fmla="*/ 323805 h 333806"/>
                <a:gd name="connsiteX2" fmla="*/ 10001 w 333768"/>
                <a:gd name="connsiteY2" fmla="*/ 166909 h 333806"/>
                <a:gd name="connsiteX3" fmla="*/ 166884 w 333768"/>
                <a:gd name="connsiteY3" fmla="*/ 10001 h 333806"/>
                <a:gd name="connsiteX4" fmla="*/ 323767 w 333768"/>
                <a:gd name="connsiteY4" fmla="*/ 166909 h 3338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333768" h="333806">
                  <a:moveTo>
                    <a:pt x="323767" y="166909"/>
                  </a:moveTo>
                  <a:cubicBezTo>
                    <a:pt x="323767" y="253523"/>
                    <a:pt x="253511" y="323805"/>
                    <a:pt x="166884" y="323805"/>
                  </a:cubicBezTo>
                  <a:cubicBezTo>
                    <a:pt x="80232" y="323805"/>
                    <a:pt x="10001" y="253523"/>
                    <a:pt x="10001" y="166909"/>
                  </a:cubicBezTo>
                  <a:cubicBezTo>
                    <a:pt x="10001" y="80206"/>
                    <a:pt x="80232" y="10001"/>
                    <a:pt x="166884" y="10001"/>
                  </a:cubicBezTo>
                  <a:cubicBezTo>
                    <a:pt x="253511" y="10001"/>
                    <a:pt x="323767" y="80206"/>
                    <a:pt x="323767" y="166909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0092C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500" b="1" dirty="0">
                <a:solidFill>
                  <a:srgbClr val="0092C9"/>
                </a:solidFill>
                <a:cs typeface="Arial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74466" y="1405735"/>
              <a:ext cx="223138" cy="169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500" b="1" dirty="0" smtClean="0">
                  <a:solidFill>
                    <a:srgbClr val="0092C9"/>
                  </a:solidFill>
                  <a:ea typeface="+mn-ea"/>
                  <a:cs typeface="Arial" pitchFamily="34" charset="0"/>
                </a:rPr>
                <a:t>3</a:t>
              </a:r>
              <a:endParaRPr lang="zh-CN" altLang="en-US" sz="500" b="1" dirty="0">
                <a:solidFill>
                  <a:srgbClr val="0092C9"/>
                </a:solidFill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7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an Action Potential (cont.)</a:t>
            </a:r>
            <a:endParaRPr lang="en-US" dirty="0"/>
          </a:p>
        </p:txBody>
      </p:sp>
      <p:sp>
        <p:nvSpPr>
          <p:cNvPr id="7577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Repolarization resets electrical conditions, not ionic conditions</a:t>
            </a:r>
          </a:p>
          <a:p>
            <a:r>
              <a:rPr lang="en-US" altLang="en-US" dirty="0" smtClean="0"/>
              <a:t>After repolarization,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/K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pumps (thousands of them in an axon) restore ionic conditions</a:t>
            </a:r>
          </a:p>
          <a:p>
            <a:pPr lvl="1"/>
            <a:endParaRPr lang="en-US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ocusfigure_11_01_1_unlabe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831848"/>
            <a:ext cx="8546592" cy="319430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Focus Figure 11.1-1 Generating a resting membrane potential depends on (1) differences 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baseline="30000" dirty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baseline="30000" dirty="0">
                <a:latin typeface="Symbol" charset="2"/>
                <a:cs typeface="Symbol" charset="2"/>
              </a:rPr>
              <a:t>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concentrations inside and outside cells, and (2) differences in permeability of the plasma membrane to these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638" y="2034223"/>
            <a:ext cx="3866443" cy="3557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The concentrations of Na</a:t>
            </a:r>
            <a:r>
              <a:rPr lang="en-US" sz="1156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and K</a:t>
            </a:r>
            <a:r>
              <a:rPr lang="en-US" sz="1156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on each side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6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of the membrane are different.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8458" y="2660332"/>
            <a:ext cx="673261" cy="142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i="1" dirty="0">
                <a:solidFill>
                  <a:srgbClr val="231F20"/>
                </a:solidFill>
                <a:ea typeface="+mn-ea"/>
                <a:cs typeface="Arial" pitchFamily="34" charset="0"/>
              </a:rPr>
              <a:t>Outside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2943" y="3012754"/>
            <a:ext cx="384721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924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(5 </a:t>
            </a:r>
            <a:r>
              <a:rPr lang="en-US" sz="924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693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2090" y="3056414"/>
            <a:ext cx="158698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74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2370" y="2744470"/>
            <a:ext cx="1280800" cy="4266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The Na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concentration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is higher outside the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cell.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29577" y="3059589"/>
            <a:ext cx="158698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74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8177" y="3061970"/>
            <a:ext cx="158698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740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0258" y="2878611"/>
            <a:ext cx="772647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1387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(140 </a:t>
            </a:r>
            <a:r>
              <a:rPr lang="en-US" sz="1387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1156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9040" y="3904932"/>
            <a:ext cx="1348126" cy="2844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The K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concentration is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higher inside the cell.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6096" y="3990661"/>
            <a:ext cx="772647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1387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(140 </a:t>
            </a:r>
            <a:r>
              <a:rPr lang="en-US" sz="1387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1387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1156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3220" y="4387533"/>
            <a:ext cx="575479" cy="14221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i="1">
                <a:solidFill>
                  <a:srgbClr val="231F20"/>
                </a:solidFill>
                <a:ea typeface="+mn-ea"/>
                <a:cs typeface="Arial" pitchFamily="34" charset="0"/>
              </a:rPr>
              <a:t>Inside cell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0765" y="4114482"/>
            <a:ext cx="96180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55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62221" y="4110514"/>
            <a:ext cx="96180" cy="1138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4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</a:t>
            </a:r>
            <a:r>
              <a:rPr lang="en-US" sz="555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1378" y="4081937"/>
            <a:ext cx="450443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Na</a:t>
            </a:r>
            <a:r>
              <a:rPr lang="en-US" sz="924" b="1" baseline="30000" dirty="0">
                <a:solidFill>
                  <a:srgbClr val="231F20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algn="ctr" defTabSz="91440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(15 </a:t>
            </a:r>
            <a:r>
              <a:rPr lang="en-US" sz="924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i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</a:t>
            </a:r>
            <a:r>
              <a:rPr lang="en-US" sz="9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)</a:t>
            </a:r>
            <a:endParaRPr lang="en-US" sz="693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5321" y="4248624"/>
            <a:ext cx="1335302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Na</a:t>
            </a:r>
            <a:r>
              <a:rPr lang="en-US" sz="924" b="1" baseline="30000" dirty="0" smtClean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0" b="1" dirty="0">
                <a:solidFill>
                  <a:srgbClr val="0092C8"/>
                </a:solidFill>
                <a:ea typeface="+mn-ea"/>
                <a:cs typeface="Arial" pitchFamily="34" charset="0"/>
              </a:rPr>
              <a:t>-</a:t>
            </a:r>
            <a:r>
              <a:rPr lang="en-US" sz="924" b="1" dirty="0" smtClean="0">
                <a:solidFill>
                  <a:srgbClr val="0092C8"/>
                </a:solidFill>
                <a:ea typeface="+mn-ea"/>
                <a:cs typeface="Arial" pitchFamily="34" charset="0"/>
              </a:rPr>
              <a:t>K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pumps maintain</a:t>
            </a:r>
          </a:p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the concentration</a:t>
            </a:r>
          </a:p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gradients of Na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 and K</a:t>
            </a:r>
            <a:r>
              <a:rPr lang="en-US" sz="924" b="1" baseline="30000" dirty="0">
                <a:solidFill>
                  <a:srgbClr val="0092C8"/>
                </a:solidFill>
                <a:latin typeface="Symbol"/>
                <a:ea typeface="+mn-ea"/>
                <a:cs typeface="Arial" pitchFamily="34" charset="0"/>
              </a:rPr>
              <a:t>+</a:t>
            </a:r>
          </a:p>
          <a:p>
            <a:pPr defTabSz="914400" fontAlgn="auto">
              <a:lnSpc>
                <a:spcPts val="10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24" b="1" dirty="0">
                <a:solidFill>
                  <a:srgbClr val="0092C8"/>
                </a:solidFill>
                <a:ea typeface="+mn-ea"/>
                <a:cs typeface="Arial" pitchFamily="34" charset="0"/>
              </a:rPr>
              <a:t>across the membrane.</a:t>
            </a:r>
          </a:p>
        </p:txBody>
      </p:sp>
      <p:grpSp>
        <p:nvGrpSpPr>
          <p:cNvPr id="2" name="Group 31"/>
          <p:cNvGrpSpPr/>
          <p:nvPr/>
        </p:nvGrpSpPr>
        <p:grpSpPr>
          <a:xfrm>
            <a:off x="2596114" y="2783325"/>
            <a:ext cx="3236861" cy="228003"/>
            <a:chOff x="2374658" y="1018819"/>
            <a:chExt cx="3236861" cy="228003"/>
          </a:xfrm>
        </p:grpSpPr>
        <p:sp>
          <p:nvSpPr>
            <p:cNvPr id="33" name="Freeform 3"/>
            <p:cNvSpPr/>
            <p:nvPr/>
          </p:nvSpPr>
          <p:spPr>
            <a:xfrm>
              <a:off x="2374658" y="1018819"/>
              <a:ext cx="11010" cy="228003"/>
            </a:xfrm>
            <a:custGeom>
              <a:avLst/>
              <a:gdLst>
                <a:gd name="connsiteX0" fmla="*/ 5505 w 11010"/>
                <a:gd name="connsiteY0" fmla="*/ 0 h 228003"/>
                <a:gd name="connsiteX1" fmla="*/ 5505 w 11010"/>
                <a:gd name="connsiteY1" fmla="*/ 228003 h 22800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010" h="228003">
                  <a:moveTo>
                    <a:pt x="5505" y="0"/>
                  </a:moveTo>
                  <a:lnTo>
                    <a:pt x="5505" y="228003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"/>
            <p:cNvSpPr/>
            <p:nvPr/>
          </p:nvSpPr>
          <p:spPr>
            <a:xfrm>
              <a:off x="2380170" y="1140713"/>
              <a:ext cx="3209962" cy="64731"/>
            </a:xfrm>
            <a:custGeom>
              <a:avLst/>
              <a:gdLst>
                <a:gd name="connsiteX0" fmla="*/ 0 w 3209962"/>
                <a:gd name="connsiteY0" fmla="*/ 10998 h 64731"/>
                <a:gd name="connsiteX1" fmla="*/ 2728620 w 3209962"/>
                <a:gd name="connsiteY1" fmla="*/ 10998 h 64731"/>
                <a:gd name="connsiteX2" fmla="*/ 3208731 w 3209962"/>
                <a:gd name="connsiteY2" fmla="*/ 64731 h 64731"/>
                <a:gd name="connsiteX3" fmla="*/ 3209963 w 3209962"/>
                <a:gd name="connsiteY3" fmla="*/ 53797 h 64731"/>
                <a:gd name="connsiteX4" fmla="*/ 2729242 w 3209962"/>
                <a:gd name="connsiteY4" fmla="*/ 0 h 64731"/>
                <a:gd name="connsiteX5" fmla="*/ 0 w 3209962"/>
                <a:gd name="connsiteY5" fmla="*/ 0 h 64731"/>
                <a:gd name="connsiteX6" fmla="*/ 0 w 3209962"/>
                <a:gd name="connsiteY6" fmla="*/ 10998 h 647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3209962" h="64731">
                  <a:moveTo>
                    <a:pt x="0" y="10998"/>
                  </a:moveTo>
                  <a:lnTo>
                    <a:pt x="2728620" y="10998"/>
                  </a:lnTo>
                  <a:lnTo>
                    <a:pt x="3208731" y="64731"/>
                  </a:lnTo>
                  <a:lnTo>
                    <a:pt x="3209963" y="53797"/>
                  </a:lnTo>
                  <a:lnTo>
                    <a:pt x="2729242" y="0"/>
                  </a:lnTo>
                  <a:lnTo>
                    <a:pt x="0" y="0"/>
                  </a:lnTo>
                  <a:lnTo>
                    <a:pt x="0" y="10998"/>
                  </a:ln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Freeform 3"/>
            <p:cNvSpPr/>
            <p:nvPr/>
          </p:nvSpPr>
          <p:spPr>
            <a:xfrm>
              <a:off x="5567514" y="1177950"/>
              <a:ext cx="44005" cy="44018"/>
            </a:xfrm>
            <a:custGeom>
              <a:avLst/>
              <a:gdLst>
                <a:gd name="connsiteX0" fmla="*/ 22009 w 44005"/>
                <a:gd name="connsiteY0" fmla="*/ 44018 h 44018"/>
                <a:gd name="connsiteX1" fmla="*/ 0 w 44005"/>
                <a:gd name="connsiteY1" fmla="*/ 22021 h 44018"/>
                <a:gd name="connsiteX2" fmla="*/ 22009 w 44005"/>
                <a:gd name="connsiteY2" fmla="*/ 0 h 44018"/>
                <a:gd name="connsiteX3" fmla="*/ 44005 w 44005"/>
                <a:gd name="connsiteY3" fmla="*/ 22021 h 44018"/>
                <a:gd name="connsiteX4" fmla="*/ 22009 w 44005"/>
                <a:gd name="connsiteY4" fmla="*/ 44018 h 440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05" h="44018">
                  <a:moveTo>
                    <a:pt x="22009" y="44018"/>
                  </a:moveTo>
                  <a:cubicBezTo>
                    <a:pt x="9880" y="44018"/>
                    <a:pt x="0" y="34201"/>
                    <a:pt x="0" y="22021"/>
                  </a:cubicBezTo>
                  <a:cubicBezTo>
                    <a:pt x="0" y="9880"/>
                    <a:pt x="9880" y="0"/>
                    <a:pt x="22009" y="0"/>
                  </a:cubicBezTo>
                  <a:cubicBezTo>
                    <a:pt x="34163" y="0"/>
                    <a:pt x="44005" y="9880"/>
                    <a:pt x="44005" y="22021"/>
                  </a:cubicBezTo>
                  <a:cubicBezTo>
                    <a:pt x="44005" y="34201"/>
                    <a:pt x="34163" y="44018"/>
                    <a:pt x="22009" y="44018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2542190" y="3944594"/>
            <a:ext cx="683526" cy="227952"/>
            <a:chOff x="2315972" y="2182469"/>
            <a:chExt cx="683526" cy="227952"/>
          </a:xfrm>
        </p:grpSpPr>
        <p:sp>
          <p:nvSpPr>
            <p:cNvPr id="37" name="Freeform 3"/>
            <p:cNvSpPr/>
            <p:nvPr/>
          </p:nvSpPr>
          <p:spPr>
            <a:xfrm>
              <a:off x="2315972" y="2182469"/>
              <a:ext cx="11010" cy="227952"/>
            </a:xfrm>
            <a:custGeom>
              <a:avLst/>
              <a:gdLst>
                <a:gd name="connsiteX0" fmla="*/ 5505 w 11010"/>
                <a:gd name="connsiteY0" fmla="*/ 0 h 227952"/>
                <a:gd name="connsiteX1" fmla="*/ 5505 w 11010"/>
                <a:gd name="connsiteY1" fmla="*/ 227952 h 22795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010" h="227952">
                  <a:moveTo>
                    <a:pt x="5505" y="0"/>
                  </a:moveTo>
                  <a:lnTo>
                    <a:pt x="5505" y="227952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"/>
            <p:cNvSpPr/>
            <p:nvPr/>
          </p:nvSpPr>
          <p:spPr>
            <a:xfrm>
              <a:off x="2323363" y="2304376"/>
              <a:ext cx="659599" cy="10998"/>
            </a:xfrm>
            <a:custGeom>
              <a:avLst/>
              <a:gdLst>
                <a:gd name="connsiteX0" fmla="*/ 0 w 659599"/>
                <a:gd name="connsiteY0" fmla="*/ 5499 h 10998"/>
                <a:gd name="connsiteX1" fmla="*/ 659599 w 659599"/>
                <a:gd name="connsiteY1" fmla="*/ 5499 h 1099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59599" h="10998">
                  <a:moveTo>
                    <a:pt x="0" y="5499"/>
                  </a:moveTo>
                  <a:lnTo>
                    <a:pt x="659599" y="5499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"/>
            <p:cNvSpPr/>
            <p:nvPr/>
          </p:nvSpPr>
          <p:spPr>
            <a:xfrm>
              <a:off x="2955480" y="2285733"/>
              <a:ext cx="44018" cy="43954"/>
            </a:xfrm>
            <a:custGeom>
              <a:avLst/>
              <a:gdLst>
                <a:gd name="connsiteX0" fmla="*/ 22009 w 44018"/>
                <a:gd name="connsiteY0" fmla="*/ 43954 h 43954"/>
                <a:gd name="connsiteX1" fmla="*/ 0 w 44018"/>
                <a:gd name="connsiteY1" fmla="*/ 21958 h 43954"/>
                <a:gd name="connsiteX2" fmla="*/ 22009 w 44018"/>
                <a:gd name="connsiteY2" fmla="*/ 0 h 43954"/>
                <a:gd name="connsiteX3" fmla="*/ 44018 w 44018"/>
                <a:gd name="connsiteY3" fmla="*/ 21958 h 43954"/>
                <a:gd name="connsiteX4" fmla="*/ 22009 w 44018"/>
                <a:gd name="connsiteY4" fmla="*/ 43954 h 4395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18" h="43954">
                  <a:moveTo>
                    <a:pt x="22009" y="43954"/>
                  </a:moveTo>
                  <a:cubicBezTo>
                    <a:pt x="9817" y="43954"/>
                    <a:pt x="0" y="34125"/>
                    <a:pt x="0" y="21958"/>
                  </a:cubicBezTo>
                  <a:cubicBezTo>
                    <a:pt x="0" y="9855"/>
                    <a:pt x="9817" y="0"/>
                    <a:pt x="22009" y="0"/>
                  </a:cubicBezTo>
                  <a:cubicBezTo>
                    <a:pt x="34163" y="0"/>
                    <a:pt x="44018" y="9855"/>
                    <a:pt x="44018" y="21958"/>
                  </a:cubicBezTo>
                  <a:cubicBezTo>
                    <a:pt x="44018" y="34125"/>
                    <a:pt x="34163" y="43954"/>
                    <a:pt x="22009" y="43954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4195965" y="3947382"/>
            <a:ext cx="2715882" cy="803084"/>
            <a:chOff x="3972128" y="2182876"/>
            <a:chExt cx="2715882" cy="803084"/>
          </a:xfrm>
        </p:grpSpPr>
        <p:sp>
          <p:nvSpPr>
            <p:cNvPr id="41" name="Freeform 40"/>
            <p:cNvSpPr/>
            <p:nvPr/>
          </p:nvSpPr>
          <p:spPr>
            <a:xfrm>
              <a:off x="3972128" y="2201189"/>
              <a:ext cx="44018" cy="44030"/>
            </a:xfrm>
            <a:custGeom>
              <a:avLst/>
              <a:gdLst>
                <a:gd name="connsiteX0" fmla="*/ 22009 w 44018"/>
                <a:gd name="connsiteY0" fmla="*/ 0 h 44030"/>
                <a:gd name="connsiteX1" fmla="*/ 44018 w 44018"/>
                <a:gd name="connsiteY1" fmla="*/ 22034 h 44030"/>
                <a:gd name="connsiteX2" fmla="*/ 22009 w 44018"/>
                <a:gd name="connsiteY2" fmla="*/ 44030 h 44030"/>
                <a:gd name="connsiteX3" fmla="*/ 0 w 44018"/>
                <a:gd name="connsiteY3" fmla="*/ 22034 h 44030"/>
                <a:gd name="connsiteX4" fmla="*/ 22009 w 44018"/>
                <a:gd name="connsiteY4" fmla="*/ 0 h 4403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18" h="44030">
                  <a:moveTo>
                    <a:pt x="22009" y="0"/>
                  </a:moveTo>
                  <a:cubicBezTo>
                    <a:pt x="34137" y="0"/>
                    <a:pt x="44018" y="9855"/>
                    <a:pt x="44018" y="22034"/>
                  </a:cubicBezTo>
                  <a:cubicBezTo>
                    <a:pt x="44018" y="34162"/>
                    <a:pt x="34137" y="44030"/>
                    <a:pt x="22009" y="44030"/>
                  </a:cubicBezTo>
                  <a:cubicBezTo>
                    <a:pt x="9829" y="44030"/>
                    <a:pt x="0" y="34162"/>
                    <a:pt x="0" y="22034"/>
                  </a:cubicBezTo>
                  <a:cubicBezTo>
                    <a:pt x="0" y="9855"/>
                    <a:pt x="9829" y="0"/>
                    <a:pt x="22009" y="0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3"/>
            <p:cNvSpPr/>
            <p:nvPr/>
          </p:nvSpPr>
          <p:spPr>
            <a:xfrm>
              <a:off x="6677012" y="2500401"/>
              <a:ext cx="10998" cy="485559"/>
            </a:xfrm>
            <a:custGeom>
              <a:avLst/>
              <a:gdLst>
                <a:gd name="connsiteX0" fmla="*/ 5498 w 10998"/>
                <a:gd name="connsiteY0" fmla="*/ 0 h 485559"/>
                <a:gd name="connsiteX1" fmla="*/ 5498 w 10998"/>
                <a:gd name="connsiteY1" fmla="*/ 485559 h 48555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998" h="485559">
                  <a:moveTo>
                    <a:pt x="5498" y="0"/>
                  </a:moveTo>
                  <a:lnTo>
                    <a:pt x="5498" y="485559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3"/>
            <p:cNvSpPr/>
            <p:nvPr/>
          </p:nvSpPr>
          <p:spPr>
            <a:xfrm>
              <a:off x="3991800" y="2218232"/>
              <a:ext cx="2690710" cy="520268"/>
            </a:xfrm>
            <a:custGeom>
              <a:avLst/>
              <a:gdLst>
                <a:gd name="connsiteX0" fmla="*/ 2690710 w 2690710"/>
                <a:gd name="connsiteY0" fmla="*/ 509270 h 520268"/>
                <a:gd name="connsiteX1" fmla="*/ 1092822 w 2690710"/>
                <a:gd name="connsiteY1" fmla="*/ 509270 h 520268"/>
                <a:gd name="connsiteX2" fmla="*/ 4660 w 2690710"/>
                <a:gd name="connsiteY2" fmla="*/ 0 h 520268"/>
                <a:gd name="connsiteX3" fmla="*/ 0 w 2690710"/>
                <a:gd name="connsiteY3" fmla="*/ 9969 h 520268"/>
                <a:gd name="connsiteX4" fmla="*/ 1090383 w 2690710"/>
                <a:gd name="connsiteY4" fmla="*/ 520268 h 520268"/>
                <a:gd name="connsiteX5" fmla="*/ 2690710 w 2690710"/>
                <a:gd name="connsiteY5" fmla="*/ 520268 h 520268"/>
                <a:gd name="connsiteX6" fmla="*/ 2690710 w 2690710"/>
                <a:gd name="connsiteY6" fmla="*/ 509270 h 52026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  <a:cxn ang="5">
                  <a:pos x="connsiteX5" y="connsiteY5"/>
                </a:cxn>
                <a:cxn ang="6">
                  <a:pos x="connsiteX6" y="connsiteY6"/>
                </a:cxn>
              </a:cxnLst>
              <a:rect l="l" t="t" r="r" b="b"/>
              <a:pathLst>
                <a:path w="2690710" h="520268">
                  <a:moveTo>
                    <a:pt x="2690710" y="509270"/>
                  </a:moveTo>
                  <a:lnTo>
                    <a:pt x="1092822" y="509270"/>
                  </a:lnTo>
                  <a:lnTo>
                    <a:pt x="4660" y="0"/>
                  </a:lnTo>
                  <a:lnTo>
                    <a:pt x="0" y="9969"/>
                  </a:lnTo>
                  <a:lnTo>
                    <a:pt x="1090383" y="520268"/>
                  </a:lnTo>
                  <a:lnTo>
                    <a:pt x="2690710" y="520268"/>
                  </a:lnTo>
                  <a:lnTo>
                    <a:pt x="2690710" y="509270"/>
                  </a:ln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Freeform 3"/>
            <p:cNvSpPr/>
            <p:nvPr/>
          </p:nvSpPr>
          <p:spPr>
            <a:xfrm>
              <a:off x="5077460" y="2204847"/>
              <a:ext cx="11442" cy="528167"/>
            </a:xfrm>
            <a:custGeom>
              <a:avLst/>
              <a:gdLst>
                <a:gd name="connsiteX0" fmla="*/ 5721 w 11442"/>
                <a:gd name="connsiteY0" fmla="*/ 0 h 528167"/>
                <a:gd name="connsiteX1" fmla="*/ 5721 w 11442"/>
                <a:gd name="connsiteY1" fmla="*/ 528167 h 52816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442" h="528167">
                  <a:moveTo>
                    <a:pt x="5721" y="0"/>
                  </a:moveTo>
                  <a:lnTo>
                    <a:pt x="5721" y="528167"/>
                  </a:lnTo>
                </a:path>
              </a:pathLst>
            </a:custGeom>
            <a:ln w="12700">
              <a:solidFill>
                <a:srgbClr val="0092C8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"/>
            <p:cNvSpPr/>
            <p:nvPr/>
          </p:nvSpPr>
          <p:spPr>
            <a:xfrm>
              <a:off x="5060937" y="2182876"/>
              <a:ext cx="44018" cy="44018"/>
            </a:xfrm>
            <a:custGeom>
              <a:avLst/>
              <a:gdLst>
                <a:gd name="connsiteX0" fmla="*/ 22021 w 44018"/>
                <a:gd name="connsiteY0" fmla="*/ 0 h 44018"/>
                <a:gd name="connsiteX1" fmla="*/ 44018 w 44018"/>
                <a:gd name="connsiteY1" fmla="*/ 21970 h 44018"/>
                <a:gd name="connsiteX2" fmla="*/ 22021 w 44018"/>
                <a:gd name="connsiteY2" fmla="*/ 44018 h 44018"/>
                <a:gd name="connsiteX3" fmla="*/ 0 w 44018"/>
                <a:gd name="connsiteY3" fmla="*/ 21970 h 44018"/>
                <a:gd name="connsiteX4" fmla="*/ 22021 w 44018"/>
                <a:gd name="connsiteY4" fmla="*/ 0 h 4401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44018" h="44018">
                  <a:moveTo>
                    <a:pt x="22021" y="0"/>
                  </a:moveTo>
                  <a:cubicBezTo>
                    <a:pt x="34150" y="0"/>
                    <a:pt x="44018" y="9842"/>
                    <a:pt x="44018" y="21970"/>
                  </a:cubicBezTo>
                  <a:cubicBezTo>
                    <a:pt x="44018" y="34150"/>
                    <a:pt x="34150" y="44018"/>
                    <a:pt x="22021" y="44018"/>
                  </a:cubicBezTo>
                  <a:cubicBezTo>
                    <a:pt x="9842" y="44018"/>
                    <a:pt x="0" y="34150"/>
                    <a:pt x="0" y="21970"/>
                  </a:cubicBezTo>
                  <a:cubicBezTo>
                    <a:pt x="0" y="9842"/>
                    <a:pt x="9842" y="0"/>
                    <a:pt x="22021" y="0"/>
                  </a:cubicBezTo>
                </a:path>
              </a:pathLst>
            </a:custGeom>
            <a:solidFill>
              <a:srgbClr val="0092C8">
                <a:alpha val="100000"/>
              </a:srgbClr>
            </a:solidFill>
            <a:ln w="12700">
              <a:solidFill>
                <a:srgbClr val="000000">
                  <a:alpha val="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538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Threshold and the All-or-None Phenomenon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Not all depolarization events produce APs</a:t>
            </a:r>
          </a:p>
          <a:p>
            <a:r>
              <a:rPr lang="en-US" altLang="en-US" dirty="0" smtClean="0"/>
              <a:t>For an axon to “fire,” depolarization must reach threshold voltage to trigger AP</a:t>
            </a:r>
          </a:p>
          <a:p>
            <a:r>
              <a:rPr lang="en-US" altLang="en-US" dirty="0" smtClean="0"/>
              <a:t>At threshold:</a:t>
            </a:r>
          </a:p>
          <a:p>
            <a:pPr lvl="1"/>
            <a:r>
              <a:rPr lang="en-US" altLang="en-US" dirty="0" smtClean="0"/>
              <a:t>Membrane is depolarized by 15 to 20 mV </a:t>
            </a:r>
          </a:p>
          <a:p>
            <a:pPr lvl="1"/>
            <a:r>
              <a:rPr lang="en-US" altLang="en-US" dirty="0" smtClean="0"/>
              <a:t>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permeability increases</a:t>
            </a:r>
          </a:p>
          <a:p>
            <a:pPr lvl="1"/>
            <a:r>
              <a:rPr lang="en-US" altLang="en-US" dirty="0" smtClean="0"/>
              <a:t>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influx exceeds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efflux</a:t>
            </a:r>
          </a:p>
          <a:p>
            <a:pPr lvl="1"/>
            <a:r>
              <a:rPr lang="en-US" altLang="en-US" dirty="0" smtClean="0"/>
              <a:t>The positive feedback cycle begins</a:t>
            </a:r>
          </a:p>
          <a:p>
            <a:r>
              <a:rPr lang="en-US" altLang="en-US" b="1" dirty="0" smtClean="0"/>
              <a:t>All-or-None</a:t>
            </a:r>
            <a:r>
              <a:rPr lang="en-US" altLang="en-US" dirty="0" smtClean="0"/>
              <a:t>: An AP either happens completely, or does not happen at all</a:t>
            </a:r>
          </a:p>
          <a:p>
            <a:pPr lvl="1"/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Propagation of an Action Potential 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Propagation</a:t>
            </a:r>
            <a:r>
              <a:rPr lang="en-US" altLang="en-US" dirty="0" smtClean="0"/>
              <a:t> allows AP to be transmitted from origin down entire axon length toward terminals</a:t>
            </a:r>
          </a:p>
          <a:p>
            <a:r>
              <a:rPr lang="en-US" altLang="en-US" dirty="0" smtClean="0"/>
              <a:t>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influx through voltage gates in one membrane area cause local currents that cause opening of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voltage gates in adjacent membrane areas</a:t>
            </a:r>
          </a:p>
          <a:p>
            <a:pPr lvl="1"/>
            <a:r>
              <a:rPr lang="en-US" altLang="en-US" dirty="0" smtClean="0"/>
              <a:t>Leads to depolarization of that area, which in turn causes depolarization in next area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Propagation of an Action Potential </a:t>
            </a:r>
            <a:r>
              <a:rPr lang="en-US" altLang="en-US" dirty="0" smtClean="0"/>
              <a:t>(cont.)</a:t>
            </a:r>
            <a:endParaRPr lang="en-US" dirty="0"/>
          </a:p>
        </p:txBody>
      </p:sp>
      <p:sp>
        <p:nvSpPr>
          <p:cNvPr id="8192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Once initiated, an AP is self-propagating</a:t>
            </a:r>
          </a:p>
          <a:p>
            <a:pPr lvl="1"/>
            <a:r>
              <a:rPr lang="en-US" altLang="en-US" dirty="0" smtClean="0"/>
              <a:t>In </a:t>
            </a:r>
            <a:r>
              <a:rPr lang="en-US" altLang="en-US" dirty="0" err="1" smtClean="0"/>
              <a:t>nonmyelinated</a:t>
            </a:r>
            <a:r>
              <a:rPr lang="en-US" altLang="en-US" dirty="0" smtClean="0"/>
              <a:t> axons, each successive segment of membrane depolarizes, then repolarizes</a:t>
            </a:r>
          </a:p>
          <a:p>
            <a:pPr lvl="1"/>
            <a:r>
              <a:rPr lang="en-US" altLang="en-US" dirty="0" smtClean="0"/>
              <a:t>Propagation in myelinated axons differs</a:t>
            </a:r>
          </a:p>
          <a:p>
            <a:r>
              <a:rPr lang="en-US" altLang="en-US" dirty="0" smtClean="0"/>
              <a:t>Since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closer to the AP origin are still inactivated, no new AP is generated there</a:t>
            </a:r>
          </a:p>
          <a:p>
            <a:pPr lvl="1"/>
            <a:r>
              <a:rPr lang="en-US" altLang="en-US" dirty="0" smtClean="0"/>
              <a:t>AP occurs </a:t>
            </a:r>
            <a:r>
              <a:rPr lang="en-US" altLang="en-US" dirty="0"/>
              <a:t>only in </a:t>
            </a:r>
            <a:r>
              <a:rPr lang="en-US" altLang="en-US" dirty="0" smtClean="0"/>
              <a:t>a forward direction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" y="204216"/>
            <a:ext cx="736396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832"/>
          </a:xfrm>
        </p:spPr>
        <p:txBody>
          <a:bodyPr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Figure 11.11a Propagation of an action potential (AP).</a:t>
            </a: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100388" y="3271838"/>
            <a:ext cx="442912" cy="419100"/>
          </a:xfrm>
          <a:custGeom>
            <a:avLst/>
            <a:gdLst>
              <a:gd name="connsiteX0" fmla="*/ 0 w 442912"/>
              <a:gd name="connsiteY0" fmla="*/ 419100 h 419100"/>
              <a:gd name="connsiteX1" fmla="*/ 333375 w 442912"/>
              <a:gd name="connsiteY1" fmla="*/ 0 h 419100"/>
              <a:gd name="connsiteX2" fmla="*/ 442912 w 442912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912" h="419100">
                <a:moveTo>
                  <a:pt x="0" y="419100"/>
                </a:moveTo>
                <a:lnTo>
                  <a:pt x="333375" y="0"/>
                </a:lnTo>
                <a:lnTo>
                  <a:pt x="44291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109788" y="2081213"/>
            <a:ext cx="0" cy="247650"/>
          </a:xfrm>
          <a:custGeom>
            <a:avLst/>
            <a:gdLst>
              <a:gd name="connsiteX0" fmla="*/ 0 w 0"/>
              <a:gd name="connsiteY0" fmla="*/ 0 h 247650"/>
              <a:gd name="connsiteX1" fmla="*/ 0 w 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18730" y="1517868"/>
            <a:ext cx="977512" cy="63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Voltage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at 0 </a:t>
            </a:r>
            <a:r>
              <a:rPr lang="en-US" sz="1749" b="1" dirty="0" err="1">
                <a:latin typeface="Arial" pitchFamily="34" charset="0"/>
                <a:cs typeface="Arial" pitchFamily="34" charset="0"/>
              </a:rPr>
              <a:t>ms</a:t>
            </a:r>
            <a:endParaRPr lang="en-US" sz="174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7994" y="3070625"/>
            <a:ext cx="1290738" cy="6306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Recording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electrode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8290" y="968012"/>
            <a:ext cx="565130" cy="3614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49" b="1" dirty="0" smtClean="0">
                <a:ea typeface="ＭＳ ゴシック"/>
                <a:cs typeface="Symbol" charset="2"/>
              </a:rPr>
              <a:t>+</a:t>
            </a:r>
            <a:r>
              <a:rPr lang="en-US" sz="1749" b="1" dirty="0" smtClean="0">
                <a:cs typeface="Arial" pitchFamily="34" charset="0"/>
              </a:rPr>
              <a:t>30</a:t>
            </a:r>
            <a:endParaRPr lang="en-US" sz="1749" b="1" dirty="0"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9048" y="2180827"/>
            <a:ext cx="566181" cy="361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49" b="1" dirty="0">
                <a:ea typeface="ＭＳ ゴシック"/>
                <a:cs typeface="Symbol" charset="2"/>
              </a:rPr>
              <a:t>−</a:t>
            </a:r>
            <a:r>
              <a:rPr lang="en-US" sz="1749" b="1" dirty="0" smtClean="0">
                <a:cs typeface="Arial" pitchFamily="34" charset="0"/>
              </a:rPr>
              <a:t>70</a:t>
            </a:r>
            <a:endParaRPr lang="en-US" sz="1749" b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1534" y="5768901"/>
            <a:ext cx="3288080" cy="89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49" dirty="0">
                <a:latin typeface="Arial Black" pitchFamily="34" charset="0"/>
                <a:cs typeface="Arial" pitchFamily="34" charset="0"/>
              </a:rPr>
              <a:t>Time </a:t>
            </a:r>
            <a:r>
              <a:rPr lang="en-US" sz="1749" dirty="0">
                <a:latin typeface="Symbol"/>
                <a:cs typeface="Arial" pitchFamily="34" charset="0"/>
              </a:rPr>
              <a:t>=</a:t>
            </a:r>
            <a:r>
              <a:rPr lang="en-US" sz="1749" dirty="0">
                <a:latin typeface="Arial Black" pitchFamily="34" charset="0"/>
                <a:cs typeface="Arial" pitchFamily="34" charset="0"/>
              </a:rPr>
              <a:t> 0 </a:t>
            </a:r>
            <a:r>
              <a:rPr lang="en-US" sz="1749" dirty="0" err="1">
                <a:latin typeface="Arial Black" pitchFamily="34" charset="0"/>
                <a:cs typeface="Arial" pitchFamily="34" charset="0"/>
              </a:rPr>
              <a:t>ms.</a:t>
            </a:r>
            <a:r>
              <a:rPr lang="en-US" sz="1749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49" b="1" dirty="0">
                <a:latin typeface="Arial" pitchFamily="34" charset="0"/>
                <a:cs typeface="Arial" pitchFamily="34" charset="0"/>
              </a:rPr>
              <a:t>Action 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potential has not yet reached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the recording electrode.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7066" y="5561648"/>
            <a:ext cx="1757212" cy="324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1" b="1" dirty="0">
                <a:latin typeface="Arial" pitchFamily="34" charset="0"/>
                <a:cs typeface="Arial" pitchFamily="34" charset="0"/>
              </a:rPr>
              <a:t>Resting potential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26198" y="1581144"/>
            <a:ext cx="3287118" cy="361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49" dirty="0">
                <a:latin typeface="Arial Black" pitchFamily="34" charset="0"/>
                <a:cs typeface="Arial" pitchFamily="34" charset="0"/>
              </a:rPr>
              <a:t>Membrane potential (mV)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57338" y="5921539"/>
            <a:ext cx="2361544" cy="324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1" b="1" dirty="0">
                <a:latin typeface="Arial" pitchFamily="34" charset="0"/>
                <a:cs typeface="Arial" pitchFamily="34" charset="0"/>
              </a:rPr>
              <a:t>Peak of action potential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80642" y="6299857"/>
            <a:ext cx="1821332" cy="3248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1" b="1" dirty="0">
                <a:latin typeface="Arial" pitchFamily="34" charset="0"/>
                <a:cs typeface="Arial" pitchFamily="34" charset="0"/>
              </a:rPr>
              <a:t>Hyperpolarization</a:t>
            </a:r>
          </a:p>
        </p:txBody>
      </p:sp>
    </p:spTree>
    <p:extLst>
      <p:ext uri="{BB962C8B-B14F-4D97-AF65-F5344CB8AC3E}">
        <p14:creationId xmlns:p14="http://schemas.microsoft.com/office/powerpoint/2010/main" val="9758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" y="204216"/>
            <a:ext cx="7065264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832"/>
          </a:xfrm>
        </p:spPr>
        <p:txBody>
          <a:bodyPr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Figure 11.11b Propagation of an action potential (AP).</a:t>
            </a: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3352800" y="733425"/>
            <a:ext cx="428625" cy="423863"/>
          </a:xfrm>
          <a:custGeom>
            <a:avLst/>
            <a:gdLst>
              <a:gd name="connsiteX0" fmla="*/ 0 w 428625"/>
              <a:gd name="connsiteY0" fmla="*/ 423863 h 423863"/>
              <a:gd name="connsiteX1" fmla="*/ 328613 w 428625"/>
              <a:gd name="connsiteY1" fmla="*/ 0 h 423863"/>
              <a:gd name="connsiteX2" fmla="*/ 428625 w 428625"/>
              <a:gd name="connsiteY2" fmla="*/ 0 h 42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625" h="423863">
                <a:moveTo>
                  <a:pt x="0" y="423863"/>
                </a:moveTo>
                <a:lnTo>
                  <a:pt x="328613" y="0"/>
                </a:lnTo>
                <a:lnTo>
                  <a:pt x="4286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8085" y="526603"/>
            <a:ext cx="977512" cy="630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Voltage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at 2 </a:t>
            </a:r>
            <a:r>
              <a:rPr lang="en-US" sz="1749" b="1" dirty="0" err="1">
                <a:latin typeface="Arial" pitchFamily="34" charset="0"/>
                <a:cs typeface="Arial" pitchFamily="34" charset="0"/>
              </a:rPr>
              <a:t>ms</a:t>
            </a:r>
            <a:endParaRPr lang="en-US" sz="174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0979" y="5767892"/>
            <a:ext cx="3002745" cy="899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49" dirty="0">
                <a:latin typeface="Arial Black" pitchFamily="34" charset="0"/>
                <a:cs typeface="Arial" pitchFamily="34" charset="0"/>
              </a:rPr>
              <a:t>Time </a:t>
            </a:r>
            <a:r>
              <a:rPr lang="en-US" sz="1749" dirty="0">
                <a:latin typeface="Symbol"/>
                <a:cs typeface="Arial" pitchFamily="34" charset="0"/>
              </a:rPr>
              <a:t>=</a:t>
            </a:r>
            <a:r>
              <a:rPr lang="en-US" sz="1749" dirty="0">
                <a:latin typeface="Arial Black" pitchFamily="34" charset="0"/>
                <a:cs typeface="Arial" pitchFamily="34" charset="0"/>
              </a:rPr>
              <a:t> 2 </a:t>
            </a:r>
            <a:r>
              <a:rPr lang="en-US" sz="1749" dirty="0" err="1">
                <a:latin typeface="Arial Black" pitchFamily="34" charset="0"/>
                <a:cs typeface="Arial" pitchFamily="34" charset="0"/>
              </a:rPr>
              <a:t>ms.</a:t>
            </a:r>
            <a:r>
              <a:rPr lang="en-US" sz="1749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749" b="1" dirty="0">
                <a:latin typeface="Arial" pitchFamily="34" charset="0"/>
                <a:cs typeface="Arial" pitchFamily="34" charset="0"/>
              </a:rPr>
              <a:t>Action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potential peak reaches the</a:t>
            </a:r>
          </a:p>
          <a:p>
            <a:r>
              <a:rPr lang="en-US" sz="1749" b="1" dirty="0">
                <a:latin typeface="Arial" pitchFamily="34" charset="0"/>
                <a:cs typeface="Arial" pitchFamily="34" charset="0"/>
              </a:rPr>
              <a:t>recording electrode.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0352" y="5556341"/>
            <a:ext cx="1757212" cy="324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0" b="1" dirty="0">
                <a:latin typeface="Arial" pitchFamily="34" charset="0"/>
                <a:cs typeface="Arial" pitchFamily="34" charset="0"/>
              </a:rPr>
              <a:t>Resting potential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2732" y="5917771"/>
            <a:ext cx="2361544" cy="324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0" b="1" dirty="0">
                <a:latin typeface="Arial" pitchFamily="34" charset="0"/>
                <a:cs typeface="Arial" pitchFamily="34" charset="0"/>
              </a:rPr>
              <a:t>Peak of action potential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7972" y="6280575"/>
            <a:ext cx="1821332" cy="324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10" b="1" dirty="0">
                <a:latin typeface="Arial" pitchFamily="34" charset="0"/>
                <a:cs typeface="Arial" pitchFamily="34" charset="0"/>
              </a:rPr>
              <a:t>Hyperpolarization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0690" y="968012"/>
            <a:ext cx="558166" cy="361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49" b="1" dirty="0" smtClean="0">
                <a:latin typeface="Symbol" pitchFamily="18" charset="2"/>
                <a:sym typeface="Symbol"/>
              </a:rPr>
              <a:t>+</a:t>
            </a:r>
            <a:r>
              <a:rPr lang="en-US" sz="1749" b="1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1749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1448" y="2180827"/>
            <a:ext cx="558166" cy="3615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49" b="1" dirty="0">
                <a:latin typeface="Symbol" pitchFamily="18" charset="2"/>
                <a:sym typeface="Symbol"/>
              </a:rPr>
              <a:t>-</a:t>
            </a:r>
            <a:r>
              <a:rPr lang="en-US" sz="1749" b="1" dirty="0"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73798" y="1581144"/>
            <a:ext cx="3287118" cy="361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49" dirty="0">
                <a:latin typeface="Arial Black" pitchFamily="34" charset="0"/>
                <a:cs typeface="Arial" pitchFamily="34" charset="0"/>
              </a:rPr>
              <a:t>Membrane potential (mV)</a:t>
            </a:r>
          </a:p>
        </p:txBody>
      </p:sp>
    </p:spTree>
    <p:extLst>
      <p:ext uri="{BB962C8B-B14F-4D97-AF65-F5344CB8AC3E}">
        <p14:creationId xmlns:p14="http://schemas.microsoft.com/office/powerpoint/2010/main" val="18810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19912"/>
            <a:ext cx="8546592" cy="521817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9332"/>
          </a:xfrm>
        </p:spPr>
        <p:txBody>
          <a:bodyPr/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>Figure 11.11 Propagation of an action potential (AP).</a:t>
            </a:r>
            <a:r>
              <a:rPr lang="en-US" sz="900" b="0" dirty="0"/>
              <a:t/>
            </a:r>
            <a:br>
              <a:rPr lang="en-US" sz="900" b="0" dirty="0"/>
            </a:b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/>
          <a:lstStyle/>
          <a:p>
            <a:r>
              <a:rPr lang="en-US" sz="900" dirty="0"/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4706779" y="1188244"/>
            <a:ext cx="289084" cy="283845"/>
          </a:xfrm>
          <a:custGeom>
            <a:avLst/>
            <a:gdLst>
              <a:gd name="connsiteX0" fmla="*/ 0 w 273844"/>
              <a:gd name="connsiteY0" fmla="*/ 276225 h 276225"/>
              <a:gd name="connsiteX1" fmla="*/ 209550 w 273844"/>
              <a:gd name="connsiteY1" fmla="*/ 0 h 276225"/>
              <a:gd name="connsiteX2" fmla="*/ 273844 w 273844"/>
              <a:gd name="connsiteY2" fmla="*/ 0 h 276225"/>
              <a:gd name="connsiteX0" fmla="*/ 0 w 289084"/>
              <a:gd name="connsiteY0" fmla="*/ 283845 h 283845"/>
              <a:gd name="connsiteX1" fmla="*/ 224790 w 289084"/>
              <a:gd name="connsiteY1" fmla="*/ 0 h 283845"/>
              <a:gd name="connsiteX2" fmla="*/ 289084 w 289084"/>
              <a:gd name="connsiteY2" fmla="*/ 0 h 28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084" h="283845">
                <a:moveTo>
                  <a:pt x="0" y="283845"/>
                </a:moveTo>
                <a:lnTo>
                  <a:pt x="224790" y="0"/>
                </a:lnTo>
                <a:lnTo>
                  <a:pt x="289084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793875" y="2876550"/>
            <a:ext cx="279400" cy="276225"/>
          </a:xfrm>
          <a:custGeom>
            <a:avLst/>
            <a:gdLst>
              <a:gd name="connsiteX0" fmla="*/ 0 w 279400"/>
              <a:gd name="connsiteY0" fmla="*/ 276225 h 276225"/>
              <a:gd name="connsiteX1" fmla="*/ 215900 w 279400"/>
              <a:gd name="connsiteY1" fmla="*/ 0 h 276225"/>
              <a:gd name="connsiteX2" fmla="*/ 279400 w 279400"/>
              <a:gd name="connsiteY2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276225">
                <a:moveTo>
                  <a:pt x="0" y="276225"/>
                </a:moveTo>
                <a:lnTo>
                  <a:pt x="215900" y="0"/>
                </a:lnTo>
                <a:lnTo>
                  <a:pt x="2794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33476" y="2076450"/>
            <a:ext cx="0" cy="171450"/>
          </a:xfrm>
          <a:custGeom>
            <a:avLst/>
            <a:gdLst>
              <a:gd name="connsiteX0" fmla="*/ 0 w 0"/>
              <a:gd name="connsiteY0" fmla="*/ 0 h 171450"/>
              <a:gd name="connsiteX1" fmla="*/ 0 w 0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210550" y="2162175"/>
            <a:ext cx="0" cy="185738"/>
          </a:xfrm>
          <a:custGeom>
            <a:avLst/>
            <a:gdLst>
              <a:gd name="connsiteX0" fmla="*/ 0 w 0"/>
              <a:gd name="connsiteY0" fmla="*/ 0 h 185738"/>
              <a:gd name="connsiteX1" fmla="*/ 0 w 0"/>
              <a:gd name="connsiteY1" fmla="*/ 185738 h 1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85738">
                <a:moveTo>
                  <a:pt x="0" y="0"/>
                </a:moveTo>
                <a:lnTo>
                  <a:pt x="0" y="1857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8675" y="1689399"/>
            <a:ext cx="724878" cy="450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Voltage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at 0 </a:t>
            </a:r>
            <a:r>
              <a:rPr lang="en-US" sz="1163" b="1" dirty="0" err="1">
                <a:latin typeface="Arial" pitchFamily="34" charset="0"/>
                <a:cs typeface="Arial" pitchFamily="34" charset="0"/>
              </a:rPr>
              <a:t>ms</a:t>
            </a:r>
            <a:endParaRPr lang="en-US" sz="1163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9775" y="2725993"/>
            <a:ext cx="923651" cy="450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Recording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electrode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363" y="1039618"/>
            <a:ext cx="724878" cy="450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Voltage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at 2 </a:t>
            </a:r>
            <a:r>
              <a:rPr lang="en-US" sz="1163" b="1" dirty="0" err="1">
                <a:latin typeface="Arial" pitchFamily="34" charset="0"/>
                <a:cs typeface="Arial" pitchFamily="34" charset="0"/>
              </a:rPr>
              <a:t>ms</a:t>
            </a:r>
            <a:endParaRPr lang="en-US" sz="1163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7161" y="1775424"/>
            <a:ext cx="724878" cy="450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Voltage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at 4 </a:t>
            </a:r>
            <a:r>
              <a:rPr lang="en-US" sz="1163" b="1" dirty="0" err="1">
                <a:latin typeface="Arial" pitchFamily="34" charset="0"/>
                <a:cs typeface="Arial" pitchFamily="34" charset="0"/>
              </a:rPr>
              <a:t>ms</a:t>
            </a:r>
            <a:endParaRPr lang="en-US" sz="1163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514" y="1326356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ea typeface="ＭＳ ゴシック"/>
                <a:cs typeface="Symbol" charset="2"/>
              </a:rPr>
              <a:t>+</a:t>
            </a:r>
            <a:r>
              <a:rPr lang="en-US" sz="1200" b="1" dirty="0" smtClean="0">
                <a:cs typeface="Arial" pitchFamily="34" charset="0"/>
              </a:rPr>
              <a:t>30</a:t>
            </a:r>
            <a:endParaRPr lang="en-US" sz="1200" b="1" dirty="0"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864" y="2142349"/>
            <a:ext cx="4235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ea typeface="ＭＳ ゴシック"/>
                <a:cs typeface="Symbol" charset="2"/>
              </a:rPr>
              <a:t>−</a:t>
            </a:r>
            <a:r>
              <a:rPr lang="en-US" sz="1100" b="1" dirty="0" smtClean="0">
                <a:cs typeface="Arial" pitchFamily="34" charset="0"/>
              </a:rPr>
              <a:t>70</a:t>
            </a:r>
            <a:endParaRPr lang="en-US" sz="1100" b="1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896" y="4525963"/>
            <a:ext cx="2255746" cy="62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dirty="0">
                <a:latin typeface="Arial Black" pitchFamily="34" charset="0"/>
                <a:cs typeface="Arial" pitchFamily="34" charset="0"/>
              </a:rPr>
              <a:t>Time </a:t>
            </a:r>
            <a:r>
              <a:rPr lang="en-US" sz="1163" dirty="0">
                <a:latin typeface="Symbol"/>
                <a:cs typeface="Arial" pitchFamily="34" charset="0"/>
              </a:rPr>
              <a:t>=</a:t>
            </a:r>
            <a:r>
              <a:rPr lang="en-US" sz="1163" dirty="0">
                <a:latin typeface="Arial Black" pitchFamily="34" charset="0"/>
                <a:cs typeface="Arial" pitchFamily="34" charset="0"/>
              </a:rPr>
              <a:t> 0 </a:t>
            </a:r>
            <a:r>
              <a:rPr lang="en-US" sz="1163" dirty="0" err="1">
                <a:latin typeface="Arial Black" pitchFamily="34" charset="0"/>
                <a:cs typeface="Arial" pitchFamily="34" charset="0"/>
              </a:rPr>
              <a:t>ms.</a:t>
            </a:r>
            <a:r>
              <a:rPr lang="en-US" sz="1163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163" b="1" dirty="0">
                <a:latin typeface="Arial" pitchFamily="34" charset="0"/>
                <a:cs typeface="Arial" pitchFamily="34" charset="0"/>
              </a:rPr>
              <a:t>Action 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potential has not yet reached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the recording electrode.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5496" y="4524639"/>
            <a:ext cx="2064989" cy="62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dirty="0">
                <a:latin typeface="Arial Black" pitchFamily="34" charset="0"/>
                <a:cs typeface="Arial" pitchFamily="34" charset="0"/>
              </a:rPr>
              <a:t>Time </a:t>
            </a:r>
            <a:r>
              <a:rPr lang="en-US" sz="1163" dirty="0">
                <a:latin typeface="Symbol"/>
                <a:cs typeface="Arial" pitchFamily="34" charset="0"/>
              </a:rPr>
              <a:t>=</a:t>
            </a:r>
            <a:r>
              <a:rPr lang="en-US" sz="1163" dirty="0">
                <a:latin typeface="Arial Black" pitchFamily="34" charset="0"/>
                <a:cs typeface="Arial" pitchFamily="34" charset="0"/>
              </a:rPr>
              <a:t> 2 </a:t>
            </a:r>
            <a:r>
              <a:rPr lang="en-US" sz="1163" dirty="0" err="1">
                <a:latin typeface="Arial Black" pitchFamily="34" charset="0"/>
                <a:cs typeface="Arial" pitchFamily="34" charset="0"/>
              </a:rPr>
              <a:t>ms.</a:t>
            </a:r>
            <a:r>
              <a:rPr lang="en-US" sz="1163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1163" b="1" dirty="0">
                <a:latin typeface="Arial" pitchFamily="34" charset="0"/>
                <a:cs typeface="Arial" pitchFamily="34" charset="0"/>
              </a:rPr>
              <a:t>Action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potential peak reaches the</a:t>
            </a:r>
          </a:p>
          <a:p>
            <a:r>
              <a:rPr lang="en-US" sz="1163" b="1" dirty="0">
                <a:latin typeface="Arial" pitchFamily="34" charset="0"/>
                <a:cs typeface="Arial" pitchFamily="34" charset="0"/>
              </a:rPr>
              <a:t>recording electrode.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33146" y="4519876"/>
            <a:ext cx="1898277" cy="11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dirty="0">
                <a:latin typeface="Arial Black" pitchFamily="34" charset="0"/>
                <a:cs typeface="Arial" pitchFamily="34" charset="0"/>
              </a:rPr>
              <a:t>Time </a:t>
            </a:r>
            <a:r>
              <a:rPr lang="en-US" sz="1163" dirty="0">
                <a:latin typeface="Symbol"/>
                <a:cs typeface="Arial" pitchFamily="34" charset="0"/>
              </a:rPr>
              <a:t>=</a:t>
            </a:r>
            <a:r>
              <a:rPr lang="en-US" sz="1163" dirty="0">
                <a:latin typeface="Arial Black" pitchFamily="34" charset="0"/>
                <a:cs typeface="Arial" pitchFamily="34" charset="0"/>
              </a:rPr>
              <a:t> 4 </a:t>
            </a:r>
            <a:r>
              <a:rPr lang="en-US" sz="1163" dirty="0" err="1">
                <a:latin typeface="Arial Black" pitchFamily="34" charset="0"/>
                <a:cs typeface="Arial" pitchFamily="34" charset="0"/>
              </a:rPr>
              <a:t>ms.</a:t>
            </a:r>
            <a:r>
              <a:rPr lang="en-US" sz="1163" b="1" dirty="0">
                <a:latin typeface="Arial" pitchFamily="34" charset="0"/>
                <a:cs typeface="Arial" pitchFamily="34" charset="0"/>
              </a:rPr>
              <a:t> Action</a:t>
            </a:r>
          </a:p>
          <a:p>
            <a:pPr>
              <a:lnSpc>
                <a:spcPts val="1300"/>
              </a:lnSpc>
            </a:pPr>
            <a:r>
              <a:rPr lang="en-US" sz="1163" b="1" dirty="0">
                <a:latin typeface="Arial" pitchFamily="34" charset="0"/>
                <a:cs typeface="Arial" pitchFamily="34" charset="0"/>
              </a:rPr>
              <a:t>potential peak has </a:t>
            </a:r>
          </a:p>
          <a:p>
            <a:pPr>
              <a:lnSpc>
                <a:spcPts val="1300"/>
              </a:lnSpc>
            </a:pPr>
            <a:r>
              <a:rPr lang="en-US" sz="1163" b="1" dirty="0">
                <a:latin typeface="Arial" pitchFamily="34" charset="0"/>
                <a:cs typeface="Arial" pitchFamily="34" charset="0"/>
              </a:rPr>
              <a:t>passed the recording </a:t>
            </a:r>
          </a:p>
          <a:p>
            <a:pPr>
              <a:lnSpc>
                <a:spcPts val="1300"/>
              </a:lnSpc>
            </a:pPr>
            <a:r>
              <a:rPr lang="en-US" sz="1163" b="1" dirty="0">
                <a:latin typeface="Arial" pitchFamily="34" charset="0"/>
                <a:cs typeface="Arial" pitchFamily="34" charset="0"/>
              </a:rPr>
              <a:t>electrode. Membrane at </a:t>
            </a:r>
          </a:p>
          <a:p>
            <a:pPr>
              <a:lnSpc>
                <a:spcPts val="1300"/>
              </a:lnSpc>
            </a:pPr>
            <a:r>
              <a:rPr lang="en-US" sz="1163" b="1" dirty="0">
                <a:latin typeface="Arial" pitchFamily="34" charset="0"/>
                <a:cs typeface="Arial" pitchFamily="34" charset="0"/>
              </a:rPr>
              <a:t>the recording electrode </a:t>
            </a:r>
          </a:p>
          <a:p>
            <a:pPr>
              <a:lnSpc>
                <a:spcPts val="1300"/>
              </a:lnSpc>
            </a:pPr>
            <a:r>
              <a:rPr lang="en-US" sz="1163" b="1" dirty="0">
                <a:latin typeface="Arial" pitchFamily="34" charset="0"/>
                <a:cs typeface="Arial" pitchFamily="34" charset="0"/>
              </a:rPr>
              <a:t>is still hyperpolarized.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4452" y="5269737"/>
            <a:ext cx="1229824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4" b="1" dirty="0">
                <a:latin typeface="Arial" pitchFamily="34" charset="0"/>
                <a:cs typeface="Arial" pitchFamily="34" charset="0"/>
              </a:rPr>
              <a:t>Resting potential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8102" y="5518617"/>
            <a:ext cx="1632178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4" b="1" dirty="0">
                <a:latin typeface="Arial" pitchFamily="34" charset="0"/>
                <a:cs typeface="Arial" pitchFamily="34" charset="0"/>
              </a:rPr>
              <a:t>Peak of action potential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1752" y="5767497"/>
            <a:ext cx="1271502" cy="246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4" b="1" dirty="0">
                <a:latin typeface="Arial" pitchFamily="34" charset="0"/>
                <a:cs typeface="Arial" pitchFamily="34" charset="0"/>
              </a:rPr>
              <a:t>Hyperpolarization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721077" y="1738752"/>
            <a:ext cx="2244525" cy="271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3" dirty="0">
                <a:latin typeface="Arial Black" pitchFamily="34" charset="0"/>
                <a:cs typeface="Arial" pitchFamily="34" charset="0"/>
              </a:rPr>
              <a:t>Membrane potential (mV)</a:t>
            </a:r>
          </a:p>
        </p:txBody>
      </p:sp>
    </p:spTree>
    <p:extLst>
      <p:ext uri="{BB962C8B-B14F-4D97-AF65-F5344CB8AC3E}">
        <p14:creationId xmlns:p14="http://schemas.microsoft.com/office/powerpoint/2010/main" val="1167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(cont.)</a:t>
            </a:r>
            <a:endParaRPr lang="en-US" dirty="0"/>
          </a:p>
        </p:txBody>
      </p:sp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Definitions (cont.)</a:t>
            </a:r>
            <a:endParaRPr lang="en-US" altLang="en-US" b="1" dirty="0"/>
          </a:p>
          <a:p>
            <a:pPr lvl="1"/>
            <a:r>
              <a:rPr lang="en-US" altLang="en-US" b="1" dirty="0" smtClean="0"/>
              <a:t>Current</a:t>
            </a:r>
            <a:r>
              <a:rPr lang="en-US" altLang="en-US" dirty="0" smtClean="0"/>
              <a:t>: flow of electrical charge (ions) between two points</a:t>
            </a:r>
          </a:p>
          <a:p>
            <a:pPr lvl="2"/>
            <a:r>
              <a:rPr lang="en-US" altLang="en-US" dirty="0" smtClean="0"/>
              <a:t>Can be used to do work</a:t>
            </a:r>
          </a:p>
          <a:p>
            <a:pPr lvl="2"/>
            <a:r>
              <a:rPr lang="en-US" altLang="en-US" dirty="0" smtClean="0"/>
              <a:t>Flow is dependent on voltage and resistance</a:t>
            </a:r>
          </a:p>
          <a:p>
            <a:pPr lvl="1"/>
            <a:r>
              <a:rPr lang="en-US" altLang="en-US" b="1" dirty="0" smtClean="0"/>
              <a:t>Resistance</a:t>
            </a:r>
            <a:r>
              <a:rPr lang="en-US" altLang="en-US" dirty="0" smtClean="0"/>
              <a:t>: hindrance to charge flow</a:t>
            </a:r>
          </a:p>
          <a:p>
            <a:pPr lvl="2"/>
            <a:r>
              <a:rPr lang="en-US" altLang="en-US" i="1" dirty="0" smtClean="0"/>
              <a:t>Insulator</a:t>
            </a:r>
            <a:r>
              <a:rPr lang="en-US" altLang="en-US" dirty="0" smtClean="0"/>
              <a:t>: substance with high electrical resistance</a:t>
            </a:r>
          </a:p>
          <a:p>
            <a:pPr lvl="2"/>
            <a:r>
              <a:rPr lang="en-US" altLang="en-US" i="1" dirty="0" smtClean="0"/>
              <a:t>Conductor</a:t>
            </a:r>
            <a:r>
              <a:rPr lang="en-US" altLang="en-US" dirty="0" smtClean="0"/>
              <a:t>: substance with low electrical resistance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Coding for Stimulus Intensity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All action potentials are alike and are independent of stimulus intensity</a:t>
            </a:r>
          </a:p>
          <a:p>
            <a:r>
              <a:rPr lang="en-US" altLang="en-US" dirty="0" smtClean="0"/>
              <a:t>CNS tells difference between a weak stimulus and a strong one by </a:t>
            </a:r>
            <a:r>
              <a:rPr lang="en-US" altLang="en-US" i="1" dirty="0" smtClean="0"/>
              <a:t>frequency</a:t>
            </a:r>
            <a:r>
              <a:rPr lang="en-US" altLang="en-US" dirty="0" smtClean="0"/>
              <a:t> of impulses</a:t>
            </a:r>
          </a:p>
          <a:p>
            <a:pPr lvl="1"/>
            <a:r>
              <a:rPr lang="en-US" altLang="en-US" dirty="0" smtClean="0"/>
              <a:t>Frequency is number of impulses (APs) received per second</a:t>
            </a:r>
          </a:p>
          <a:p>
            <a:pPr lvl="1"/>
            <a:r>
              <a:rPr lang="en-US" altLang="en-US" dirty="0" smtClean="0"/>
              <a:t>Higher frequencies mean stronger stimulus</a:t>
            </a:r>
          </a:p>
          <a:p>
            <a:pPr lvl="1"/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5008"/>
            <a:ext cx="8546592" cy="596798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11.12 Relationship between stimulus strength and action potential frequency.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4959350" y="1085850"/>
            <a:ext cx="311150" cy="584200"/>
          </a:xfrm>
          <a:custGeom>
            <a:avLst/>
            <a:gdLst>
              <a:gd name="connsiteX0" fmla="*/ 0 w 311150"/>
              <a:gd name="connsiteY0" fmla="*/ 584200 h 584200"/>
              <a:gd name="connsiteX1" fmla="*/ 69850 w 311150"/>
              <a:gd name="connsiteY1" fmla="*/ 0 h 584200"/>
              <a:gd name="connsiteX2" fmla="*/ 311150 w 311150"/>
              <a:gd name="connsiteY2" fmla="*/ 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584200">
                <a:moveTo>
                  <a:pt x="0" y="584200"/>
                </a:moveTo>
                <a:lnTo>
                  <a:pt x="69850" y="0"/>
                </a:lnTo>
                <a:lnTo>
                  <a:pt x="3111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59500" y="1085850"/>
            <a:ext cx="349250" cy="603250"/>
          </a:xfrm>
          <a:custGeom>
            <a:avLst/>
            <a:gdLst>
              <a:gd name="connsiteX0" fmla="*/ 0 w 349250"/>
              <a:gd name="connsiteY0" fmla="*/ 0 h 603250"/>
              <a:gd name="connsiteX1" fmla="*/ 222250 w 349250"/>
              <a:gd name="connsiteY1" fmla="*/ 6350 h 603250"/>
              <a:gd name="connsiteX2" fmla="*/ 349250 w 349250"/>
              <a:gd name="connsiteY2" fmla="*/ 60325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250" h="603250">
                <a:moveTo>
                  <a:pt x="0" y="0"/>
                </a:moveTo>
                <a:lnTo>
                  <a:pt x="222250" y="6350"/>
                </a:lnTo>
                <a:lnTo>
                  <a:pt x="349250" y="6032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54550" y="4425950"/>
            <a:ext cx="412750" cy="565150"/>
          </a:xfrm>
          <a:custGeom>
            <a:avLst/>
            <a:gdLst>
              <a:gd name="connsiteX0" fmla="*/ 0 w 412750"/>
              <a:gd name="connsiteY0" fmla="*/ 565150 h 565150"/>
              <a:gd name="connsiteX1" fmla="*/ 196850 w 412750"/>
              <a:gd name="connsiteY1" fmla="*/ 0 h 565150"/>
              <a:gd name="connsiteX2" fmla="*/ 412750 w 412750"/>
              <a:gd name="connsiteY2" fmla="*/ 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750" h="565150">
                <a:moveTo>
                  <a:pt x="0" y="565150"/>
                </a:moveTo>
                <a:lnTo>
                  <a:pt x="196850" y="0"/>
                </a:lnTo>
                <a:lnTo>
                  <a:pt x="4127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32150" y="4660900"/>
            <a:ext cx="241300" cy="457200"/>
          </a:xfrm>
          <a:custGeom>
            <a:avLst/>
            <a:gdLst>
              <a:gd name="connsiteX0" fmla="*/ 0 w 241300"/>
              <a:gd name="connsiteY0" fmla="*/ 0 h 457200"/>
              <a:gd name="connsiteX1" fmla="*/ 165100 w 241300"/>
              <a:gd name="connsiteY1" fmla="*/ 0 h 457200"/>
              <a:gd name="connsiteX2" fmla="*/ 241300 w 24130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457200">
                <a:moveTo>
                  <a:pt x="0" y="0"/>
                </a:moveTo>
                <a:lnTo>
                  <a:pt x="165100" y="0"/>
                </a:lnTo>
                <a:lnTo>
                  <a:pt x="241300" y="4572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266861" y="1971193"/>
            <a:ext cx="4012742" cy="41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Membrane potential (mV)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0866" y="857876"/>
            <a:ext cx="1452642" cy="73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b="1" dirty="0">
                <a:solidFill>
                  <a:prstClr val="black"/>
                </a:solidFill>
                <a:ea typeface="+mn-ea"/>
                <a:cs typeface="Arial" pitchFamily="34" charset="0"/>
              </a:rPr>
              <a:t>Action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b="1" dirty="0">
                <a:solidFill>
                  <a:prstClr val="black"/>
                </a:solidFill>
                <a:ea typeface="+mn-ea"/>
                <a:cs typeface="Arial" pitchFamily="34" charset="0"/>
              </a:rPr>
              <a:t>potentials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377" y="4224783"/>
            <a:ext cx="1319593" cy="414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3774" y="4428659"/>
            <a:ext cx="1479892" cy="414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b="1" dirty="0">
                <a:solidFill>
                  <a:prstClr val="black"/>
                </a:solidFill>
                <a:ea typeface="+mn-ea"/>
                <a:cs typeface="Arial" pitchFamily="34" charset="0"/>
              </a:rPr>
              <a:t>Threshold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05257" y="4690034"/>
            <a:ext cx="1624338" cy="73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Stimulus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voltage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8561" y="6006590"/>
            <a:ext cx="1967138" cy="41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Time (</a:t>
            </a:r>
            <a:r>
              <a:rPr lang="en-US" sz="2094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ms</a:t>
            </a:r>
            <a:r>
              <a:rPr lang="en-US" sz="2094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096" y="1484265"/>
            <a:ext cx="630301" cy="414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Symbol" pitchFamily="18" charset="2"/>
                <a:ea typeface="+mn-ea"/>
                <a:sym typeface="Symbol"/>
              </a:rPr>
              <a:t></a:t>
            </a:r>
            <a:r>
              <a:rPr lang="en-US" sz="2094" dirty="0">
                <a:solidFill>
                  <a:prstClr val="black"/>
                </a:solidFill>
                <a:latin typeface="Arial"/>
                <a:ea typeface="+mn-ea"/>
              </a:rPr>
              <a:t>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095" y="3113368"/>
            <a:ext cx="630301" cy="414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Symbol" pitchFamily="18" charset="2"/>
                <a:ea typeface="+mn-ea"/>
                <a:sym typeface="Symbol"/>
              </a:rPr>
              <a:t></a:t>
            </a:r>
            <a:r>
              <a:rPr lang="en-US" sz="2094" dirty="0">
                <a:solidFill>
                  <a:prstClr val="black"/>
                </a:solidFill>
                <a:latin typeface="Arial"/>
                <a:ea typeface="+mn-ea"/>
              </a:rPr>
              <a:t>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8237" y="5157072"/>
            <a:ext cx="333746" cy="414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94" dirty="0">
                <a:solidFill>
                  <a:prstClr val="black"/>
                </a:solidFill>
                <a:latin typeface="Arial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15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Refractory Periods</a:t>
            </a:r>
          </a:p>
        </p:txBody>
      </p:sp>
      <p:sp>
        <p:nvSpPr>
          <p:cNvPr id="90115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Refractory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period</a:t>
            </a:r>
            <a:r>
              <a:rPr lang="en-US" altLang="en-US" dirty="0" smtClean="0"/>
              <a:t>: time in which neuron cannot trigger another AP</a:t>
            </a:r>
          </a:p>
          <a:p>
            <a:pPr lvl="1"/>
            <a:r>
              <a:rPr lang="en-US" altLang="en-US" dirty="0" smtClean="0"/>
              <a:t>Voltage-gated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are open, so neuron cannot respond to another stimulus</a:t>
            </a:r>
          </a:p>
          <a:p>
            <a:r>
              <a:rPr lang="en-US" altLang="en-US" dirty="0" smtClean="0"/>
              <a:t>Two types</a:t>
            </a:r>
          </a:p>
          <a:p>
            <a:pPr lvl="1"/>
            <a:r>
              <a:rPr lang="en-US" altLang="en-US" b="1" dirty="0" smtClean="0"/>
              <a:t>Absolute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refractory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period</a:t>
            </a:r>
          </a:p>
          <a:p>
            <a:pPr lvl="2"/>
            <a:r>
              <a:rPr lang="en-US" altLang="en-US" dirty="0" smtClean="0"/>
              <a:t>Time from opening of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until resetting of the channels </a:t>
            </a:r>
          </a:p>
          <a:p>
            <a:pPr lvl="2"/>
            <a:r>
              <a:rPr lang="en-US" altLang="en-US" dirty="0" smtClean="0"/>
              <a:t>Ensures that each AP is an all-or-none event</a:t>
            </a:r>
          </a:p>
          <a:p>
            <a:pPr lvl="2"/>
            <a:r>
              <a:rPr lang="en-US" altLang="en-US" dirty="0" smtClean="0"/>
              <a:t>Enforces one-way transmission of nerve impulses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Refractory </a:t>
            </a:r>
            <a:r>
              <a:rPr lang="en-US" altLang="en-US" dirty="0" smtClean="0"/>
              <a:t>Periods (cont.)</a:t>
            </a:r>
            <a:endParaRPr lang="en-US" dirty="0"/>
          </a:p>
        </p:txBody>
      </p:sp>
      <p:sp>
        <p:nvSpPr>
          <p:cNvPr id="9216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b="1" dirty="0" smtClean="0"/>
              <a:t>Relative refractory period</a:t>
            </a:r>
          </a:p>
          <a:p>
            <a:pPr lvl="2"/>
            <a:r>
              <a:rPr lang="en-US" altLang="en-US" dirty="0" smtClean="0"/>
              <a:t>Follows absolute refractory period</a:t>
            </a:r>
          </a:p>
          <a:p>
            <a:pPr lvl="3"/>
            <a:r>
              <a:rPr lang="en-US" altLang="en-US" dirty="0" smtClean="0"/>
              <a:t>Most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have returned to their resting state</a:t>
            </a:r>
          </a:p>
          <a:p>
            <a:pPr lvl="3"/>
            <a:r>
              <a:rPr lang="en-US" altLang="en-US" dirty="0" smtClean="0"/>
              <a:t>Some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still open</a:t>
            </a:r>
          </a:p>
          <a:p>
            <a:pPr lvl="3"/>
            <a:r>
              <a:rPr lang="en-US" altLang="en-US" dirty="0" smtClean="0"/>
              <a:t>Repolarization is occurring</a:t>
            </a:r>
          </a:p>
          <a:p>
            <a:pPr lvl="2"/>
            <a:r>
              <a:rPr lang="en-US" altLang="en-US" dirty="0" smtClean="0"/>
              <a:t>Threshold for AP generation is elevated</a:t>
            </a:r>
          </a:p>
          <a:p>
            <a:pPr lvl="2"/>
            <a:r>
              <a:rPr lang="en-US" altLang="en-US" dirty="0" smtClean="0"/>
              <a:t>Only exceptionally strong stimulus could stimulate an AP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204216"/>
            <a:ext cx="8034528" cy="644956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11.13 Absolute and relative refractory periods in an AP.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70300" y="1765300"/>
            <a:ext cx="1631950" cy="3448050"/>
            <a:chOff x="3670300" y="1765300"/>
            <a:chExt cx="1631950" cy="3448050"/>
          </a:xfrm>
        </p:grpSpPr>
        <p:sp>
          <p:nvSpPr>
            <p:cNvPr id="7" name="Freeform 6"/>
            <p:cNvSpPr/>
            <p:nvPr/>
          </p:nvSpPr>
          <p:spPr>
            <a:xfrm>
              <a:off x="3670300" y="1765300"/>
              <a:ext cx="895350" cy="3448050"/>
            </a:xfrm>
            <a:custGeom>
              <a:avLst/>
              <a:gdLst>
                <a:gd name="connsiteX0" fmla="*/ 0 w 895350"/>
                <a:gd name="connsiteY0" fmla="*/ 31750 h 3448050"/>
                <a:gd name="connsiteX1" fmla="*/ 158750 w 895350"/>
                <a:gd name="connsiteY1" fmla="*/ 0 h 3448050"/>
                <a:gd name="connsiteX2" fmla="*/ 895350 w 895350"/>
                <a:gd name="connsiteY2" fmla="*/ 3403600 h 3448050"/>
                <a:gd name="connsiteX3" fmla="*/ 736600 w 895350"/>
                <a:gd name="connsiteY3" fmla="*/ 3448050 h 344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50" h="3448050">
                  <a:moveTo>
                    <a:pt x="0" y="31750"/>
                  </a:moveTo>
                  <a:lnTo>
                    <a:pt x="158750" y="0"/>
                  </a:lnTo>
                  <a:lnTo>
                    <a:pt x="895350" y="3403600"/>
                  </a:lnTo>
                  <a:lnTo>
                    <a:pt x="736600" y="34480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197350" y="3492500"/>
              <a:ext cx="1104900" cy="0"/>
            </a:xfrm>
            <a:custGeom>
              <a:avLst/>
              <a:gdLst>
                <a:gd name="connsiteX0" fmla="*/ 0 w 1104900"/>
                <a:gd name="connsiteY0" fmla="*/ 0 h 0"/>
                <a:gd name="connsiteX1" fmla="*/ 1104900 w 1104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00">
                  <a:moveTo>
                    <a:pt x="0" y="0"/>
                  </a:moveTo>
                  <a:lnTo>
                    <a:pt x="11049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Freeform 8"/>
          <p:cNvSpPr/>
          <p:nvPr/>
        </p:nvSpPr>
        <p:spPr>
          <a:xfrm>
            <a:off x="5319712" y="4957763"/>
            <a:ext cx="414338" cy="690563"/>
          </a:xfrm>
          <a:custGeom>
            <a:avLst/>
            <a:gdLst>
              <a:gd name="connsiteX0" fmla="*/ 0 w 414338"/>
              <a:gd name="connsiteY0" fmla="*/ 690563 h 690563"/>
              <a:gd name="connsiteX1" fmla="*/ 309563 w 414338"/>
              <a:gd name="connsiteY1" fmla="*/ 0 h 690563"/>
              <a:gd name="connsiteX2" fmla="*/ 414338 w 414338"/>
              <a:gd name="connsiteY2" fmla="*/ 0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8" h="690563">
                <a:moveTo>
                  <a:pt x="0" y="690563"/>
                </a:moveTo>
                <a:lnTo>
                  <a:pt x="309563" y="0"/>
                </a:lnTo>
                <a:lnTo>
                  <a:pt x="41433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63800" y="1676400"/>
            <a:ext cx="920750" cy="3479800"/>
            <a:chOff x="2463800" y="1676400"/>
            <a:chExt cx="920750" cy="3479800"/>
          </a:xfrm>
        </p:grpSpPr>
        <p:sp>
          <p:nvSpPr>
            <p:cNvPr id="10" name="Freeform 9"/>
            <p:cNvSpPr/>
            <p:nvPr/>
          </p:nvSpPr>
          <p:spPr>
            <a:xfrm>
              <a:off x="2578100" y="1739900"/>
              <a:ext cx="806450" cy="3416300"/>
            </a:xfrm>
            <a:custGeom>
              <a:avLst/>
              <a:gdLst>
                <a:gd name="connsiteX0" fmla="*/ 806450 w 806450"/>
                <a:gd name="connsiteY0" fmla="*/ 38100 h 3416300"/>
                <a:gd name="connsiteX1" fmla="*/ 641350 w 806450"/>
                <a:gd name="connsiteY1" fmla="*/ 0 h 3416300"/>
                <a:gd name="connsiteX2" fmla="*/ 0 w 806450"/>
                <a:gd name="connsiteY2" fmla="*/ 3384550 h 3416300"/>
                <a:gd name="connsiteX3" fmla="*/ 152400 w 806450"/>
                <a:gd name="connsiteY3" fmla="*/ 341630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450" h="3416300">
                  <a:moveTo>
                    <a:pt x="806450" y="38100"/>
                  </a:moveTo>
                  <a:lnTo>
                    <a:pt x="641350" y="0"/>
                  </a:lnTo>
                  <a:lnTo>
                    <a:pt x="0" y="3384550"/>
                  </a:lnTo>
                  <a:lnTo>
                    <a:pt x="152400" y="34163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63800" y="1676400"/>
              <a:ext cx="450850" cy="1727200"/>
            </a:xfrm>
            <a:custGeom>
              <a:avLst/>
              <a:gdLst>
                <a:gd name="connsiteX0" fmla="*/ 0 w 450850"/>
                <a:gd name="connsiteY0" fmla="*/ 0 h 1727200"/>
                <a:gd name="connsiteX1" fmla="*/ 0 w 450850"/>
                <a:gd name="connsiteY1" fmla="*/ 1593850 h 1727200"/>
                <a:gd name="connsiteX2" fmla="*/ 450850 w 450850"/>
                <a:gd name="connsiteY2" fmla="*/ 172720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50" h="1727200">
                  <a:moveTo>
                    <a:pt x="0" y="0"/>
                  </a:moveTo>
                  <a:lnTo>
                    <a:pt x="0" y="1593850"/>
                  </a:lnTo>
                  <a:lnTo>
                    <a:pt x="450850" y="17272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3133725" y="347663"/>
            <a:ext cx="147638" cy="485775"/>
          </a:xfrm>
          <a:custGeom>
            <a:avLst/>
            <a:gdLst>
              <a:gd name="connsiteX0" fmla="*/ 0 w 147638"/>
              <a:gd name="connsiteY0" fmla="*/ 0 h 485775"/>
              <a:gd name="connsiteX1" fmla="*/ 147638 w 147638"/>
              <a:gd name="connsiteY1" fmla="*/ 0 h 485775"/>
              <a:gd name="connsiteX2" fmla="*/ 142875 w 147638"/>
              <a:gd name="connsiteY2" fmla="*/ 485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38" h="485775">
                <a:moveTo>
                  <a:pt x="0" y="0"/>
                </a:moveTo>
                <a:lnTo>
                  <a:pt x="147638" y="0"/>
                </a:lnTo>
                <a:cubicBezTo>
                  <a:pt x="146050" y="161925"/>
                  <a:pt x="144463" y="323850"/>
                  <a:pt x="142875" y="4857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24463" y="338137"/>
            <a:ext cx="123825" cy="500063"/>
          </a:xfrm>
          <a:custGeom>
            <a:avLst/>
            <a:gdLst>
              <a:gd name="connsiteX0" fmla="*/ 123825 w 123825"/>
              <a:gd name="connsiteY0" fmla="*/ 0 h 500063"/>
              <a:gd name="connsiteX1" fmla="*/ 0 w 123825"/>
              <a:gd name="connsiteY1" fmla="*/ 0 h 500063"/>
              <a:gd name="connsiteX2" fmla="*/ 0 w 123825"/>
              <a:gd name="connsiteY2" fmla="*/ 500063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500063">
                <a:moveTo>
                  <a:pt x="123825" y="0"/>
                </a:moveTo>
                <a:lnTo>
                  <a:pt x="0" y="0"/>
                </a:lnTo>
                <a:lnTo>
                  <a:pt x="0" y="50006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971924" y="838200"/>
            <a:ext cx="0" cy="152400"/>
          </a:xfrm>
          <a:custGeom>
            <a:avLst/>
            <a:gdLst>
              <a:gd name="connsiteX0" fmla="*/ 0 w 0"/>
              <a:gd name="connsiteY0" fmla="*/ 0 h 152400"/>
              <a:gd name="connsiteX1" fmla="*/ 0 w 0"/>
              <a:gd name="connsiteY1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762250" y="831850"/>
            <a:ext cx="4152900" cy="158750"/>
          </a:xfrm>
          <a:custGeom>
            <a:avLst/>
            <a:gdLst>
              <a:gd name="connsiteX0" fmla="*/ 0 w 4152900"/>
              <a:gd name="connsiteY0" fmla="*/ 158750 h 158750"/>
              <a:gd name="connsiteX1" fmla="*/ 6350 w 4152900"/>
              <a:gd name="connsiteY1" fmla="*/ 0 h 158750"/>
              <a:gd name="connsiteX2" fmla="*/ 4152900 w 4152900"/>
              <a:gd name="connsiteY2" fmla="*/ 0 h 158750"/>
              <a:gd name="connsiteX3" fmla="*/ 4152900 w 4152900"/>
              <a:gd name="connsiteY3" fmla="*/ 15240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158750">
                <a:moveTo>
                  <a:pt x="0" y="158750"/>
                </a:moveTo>
                <a:lnTo>
                  <a:pt x="6350" y="0"/>
                </a:lnTo>
                <a:lnTo>
                  <a:pt x="4152900" y="0"/>
                </a:lnTo>
                <a:lnTo>
                  <a:pt x="4152900" y="1524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787860" y="3336535"/>
            <a:ext cx="347646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Membrane potential (mV)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99769" y="151472"/>
            <a:ext cx="263161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Relative refractory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period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1765" y="1071307"/>
            <a:ext cx="181919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Depolarization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(</a:t>
            </a:r>
            <a:r>
              <a:rPr lang="en-US" sz="185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Na</a:t>
            </a:r>
            <a:r>
              <a:rPr lang="en-US" sz="2000" baseline="30000" dirty="0">
                <a:solidFill>
                  <a:prstClr val="black"/>
                </a:solidFill>
                <a:latin typeface="Symbol" pitchFamily="18" charset="2"/>
                <a:ea typeface="+mn-ea"/>
                <a:sym typeface="Symbol"/>
              </a:rPr>
              <a:t></a:t>
            </a:r>
            <a:r>
              <a:rPr lang="en-US" sz="185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enters)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4859" y="3310691"/>
            <a:ext cx="181919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Repolarization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(</a:t>
            </a:r>
            <a:r>
              <a:rPr lang="en-US" sz="185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K</a:t>
            </a:r>
            <a:r>
              <a:rPr lang="en-US" sz="2000" baseline="30000" dirty="0">
                <a:solidFill>
                  <a:prstClr val="black"/>
                </a:solidFill>
                <a:latin typeface="Symbol" pitchFamily="18" charset="2"/>
                <a:ea typeface="+mn-ea"/>
                <a:sym typeface="Symbol"/>
              </a:rPr>
              <a:t></a:t>
            </a:r>
            <a:r>
              <a:rPr lang="en-US" sz="1850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leaves)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05993" y="4767738"/>
            <a:ext cx="218361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Hyperpolarization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6303" y="5567748"/>
            <a:ext cx="118494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860" y="152214"/>
            <a:ext cx="272786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Absolute refractory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</a:rPr>
              <a:t>period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5854" y="15806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Symbol" pitchFamily="18" charset="2"/>
                <a:ea typeface="+mn-ea"/>
                <a:sym typeface="Symbol"/>
              </a:rPr>
              <a:t></a:t>
            </a: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2248" y="26366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85096" y="508089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Symbol" charset="2"/>
                <a:ea typeface="+mn-ea"/>
                <a:cs typeface="Symbol" charset="2"/>
                <a:sym typeface="Symbol" panose="05050102010706020507" pitchFamily="18" charset="2"/>
              </a:rPr>
              <a:t></a:t>
            </a:r>
            <a:r>
              <a:rPr lang="en-US" b="1" dirty="0" smtClean="0">
                <a:solidFill>
                  <a:prstClr val="black"/>
                </a:solidFill>
                <a:ea typeface="+mn-ea"/>
                <a:cs typeface="Arial" pitchFamily="34" charset="0"/>
                <a:sym typeface="Symbol"/>
              </a:rPr>
              <a:t>7</a:t>
            </a:r>
            <a:r>
              <a:rPr lang="en-US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  <a:endParaRPr lang="en-US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6689" y="5992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91816" y="5992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6943" y="5992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06618" y="59922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1745" y="59815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99904" y="60030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a typeface="+mn-ea"/>
                <a:cs typeface="Arial" pitchFamily="34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13816" y="6298274"/>
            <a:ext cx="1476686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Time (</a:t>
            </a:r>
            <a:r>
              <a:rPr lang="en-US" sz="1850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ms</a:t>
            </a:r>
            <a:r>
              <a:rPr lang="en-US" sz="185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34" name="Freeform 33"/>
          <p:cNvSpPr/>
          <p:nvPr/>
        </p:nvSpPr>
        <p:spPr>
          <a:xfrm>
            <a:off x="2767013" y="5286375"/>
            <a:ext cx="0" cy="323850"/>
          </a:xfrm>
          <a:custGeom>
            <a:avLst/>
            <a:gdLst>
              <a:gd name="connsiteX0" fmla="*/ 0 w 0"/>
              <a:gd name="connsiteY0" fmla="*/ 323850 h 323850"/>
              <a:gd name="connsiteX1" fmla="*/ 0 w 0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Conduction Velocity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APs occur only in axons, not other cell areas</a:t>
            </a:r>
          </a:p>
          <a:p>
            <a:r>
              <a:rPr lang="en-US" altLang="en-US" dirty="0" smtClean="0"/>
              <a:t>AP conduction velocities in axons vary widely</a:t>
            </a:r>
          </a:p>
          <a:p>
            <a:r>
              <a:rPr lang="en-US" altLang="en-US" dirty="0" smtClean="0"/>
              <a:t>Rate of AP propagation depends on two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Axon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diameter</a:t>
            </a:r>
          </a:p>
          <a:p>
            <a:pPr lvl="2"/>
            <a:r>
              <a:rPr lang="en-US" altLang="en-US" dirty="0" smtClean="0"/>
              <a:t>Larger-diameter fibers have less resistance to local current flow, so have faster impulse conduction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Degree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of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myelination</a:t>
            </a:r>
          </a:p>
          <a:p>
            <a:pPr lvl="2"/>
            <a:r>
              <a:rPr lang="en-US" altLang="en-US" dirty="0" smtClean="0"/>
              <a:t>Two types of conduction depending on presence or absence of myelin</a:t>
            </a:r>
          </a:p>
          <a:p>
            <a:pPr lvl="3"/>
            <a:r>
              <a:rPr lang="en-US" altLang="en-US" b="1" dirty="0" smtClean="0"/>
              <a:t>Continuous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conduction</a:t>
            </a:r>
          </a:p>
          <a:p>
            <a:pPr lvl="3"/>
            <a:r>
              <a:rPr lang="en-US" altLang="en-US" b="1" dirty="0" err="1" smtClean="0"/>
              <a:t>Saltatory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Conduction </a:t>
            </a:r>
            <a:r>
              <a:rPr lang="en-US" altLang="en-US" dirty="0" smtClean="0"/>
              <a:t>Velocity (cont.)</a:t>
            </a:r>
            <a:endParaRPr lang="en-US" dirty="0"/>
          </a:p>
        </p:txBody>
      </p:sp>
      <p:sp>
        <p:nvSpPr>
          <p:cNvPr id="97281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n-US" altLang="en-US" b="1" dirty="0" smtClean="0"/>
              <a:t>Continuous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conduction</a:t>
            </a:r>
            <a:r>
              <a:rPr lang="en-US" altLang="en-US" dirty="0" smtClean="0"/>
              <a:t>: slow conduction that occurs in </a:t>
            </a:r>
            <a:r>
              <a:rPr lang="en-US" altLang="en-US" dirty="0" err="1" smtClean="0"/>
              <a:t>nonmyelinated</a:t>
            </a:r>
            <a:r>
              <a:rPr lang="en-US" altLang="en-US" dirty="0" smtClean="0"/>
              <a:t> axons</a:t>
            </a:r>
          </a:p>
          <a:p>
            <a:pPr lvl="3"/>
            <a:r>
              <a:rPr lang="en-US" altLang="en-US" b="1" dirty="0" err="1" smtClean="0"/>
              <a:t>Saltatory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conduction</a:t>
            </a:r>
            <a:r>
              <a:rPr lang="en-US" altLang="en-US" dirty="0" smtClean="0"/>
              <a:t>: occurs only in myelinated axons and is about 30 times faster</a:t>
            </a:r>
          </a:p>
          <a:p>
            <a:pPr lvl="4"/>
            <a:r>
              <a:rPr lang="en-US" altLang="en-US" dirty="0" smtClean="0"/>
              <a:t>Myelin sheaths insulate and prevent leakage of charge</a:t>
            </a:r>
          </a:p>
          <a:p>
            <a:pPr lvl="4"/>
            <a:r>
              <a:rPr lang="en-US" altLang="en-US" dirty="0" smtClean="0"/>
              <a:t>Voltage-gated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 are located at myelin </a:t>
            </a:r>
            <a:r>
              <a:rPr lang="en-US" altLang="en-US" i="1" dirty="0" smtClean="0"/>
              <a:t>sheath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gaps</a:t>
            </a:r>
          </a:p>
          <a:p>
            <a:pPr lvl="4"/>
            <a:r>
              <a:rPr lang="en-US" altLang="en-US" dirty="0" smtClean="0"/>
              <a:t>APs generated only at gaps</a:t>
            </a:r>
          </a:p>
          <a:p>
            <a:pPr lvl="4"/>
            <a:r>
              <a:rPr lang="en-US" altLang="en-US" dirty="0" smtClean="0"/>
              <a:t>Electrical signal appears to jump rapidly from gap to gap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151888"/>
            <a:ext cx="8546592" cy="25542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11.14a Action potential propagation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nonmyelinated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myelinated</a:t>
            </a:r>
            <a:r>
              <a:rPr lang="en-US" dirty="0">
                <a:latin typeface="Arial" pitchFamily="34" charset="0"/>
                <a:cs typeface="Arial" pitchFamily="34" charset="0"/>
              </a:rPr>
              <a:t> axons.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4864100" y="2273300"/>
            <a:ext cx="736600" cy="819150"/>
          </a:xfrm>
          <a:custGeom>
            <a:avLst/>
            <a:gdLst>
              <a:gd name="connsiteX0" fmla="*/ 0 w 736600"/>
              <a:gd name="connsiteY0" fmla="*/ 819150 h 819150"/>
              <a:gd name="connsiteX1" fmla="*/ 577850 w 736600"/>
              <a:gd name="connsiteY1" fmla="*/ 0 h 819150"/>
              <a:gd name="connsiteX2" fmla="*/ 736600 w 736600"/>
              <a:gd name="connsiteY2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819150">
                <a:moveTo>
                  <a:pt x="0" y="819150"/>
                </a:moveTo>
                <a:lnTo>
                  <a:pt x="577850" y="0"/>
                </a:lnTo>
                <a:lnTo>
                  <a:pt x="7366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7816" y="2125945"/>
            <a:ext cx="984565" cy="318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2120" y="2098561"/>
            <a:ext cx="1511952" cy="318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Size of voltage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082" y="3752236"/>
            <a:ext cx="4752776" cy="998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bare plasma membranes, voltage decays.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Without voltage-gated channels, as on a dendrite,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voltage decays because current leaks across the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membrane.</a:t>
            </a:r>
          </a:p>
        </p:txBody>
      </p:sp>
      <p:sp>
        <p:nvSpPr>
          <p:cNvPr id="10" name="Freeform 9"/>
          <p:cNvSpPr/>
          <p:nvPr/>
        </p:nvSpPr>
        <p:spPr>
          <a:xfrm>
            <a:off x="4598676" y="2369820"/>
            <a:ext cx="140964" cy="403857"/>
          </a:xfrm>
          <a:custGeom>
            <a:avLst/>
            <a:gdLst>
              <a:gd name="connsiteX0" fmla="*/ 0 w 0"/>
              <a:gd name="connsiteY0" fmla="*/ 323850 h 323850"/>
              <a:gd name="connsiteX1" fmla="*/ 0 w 0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80032"/>
            <a:ext cx="8546592" cy="329793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11.14b </a:t>
            </a:r>
            <a:r>
              <a:rPr lang="en-US" dirty="0">
                <a:latin typeface="Arial" pitchFamily="34" charset="0"/>
                <a:cs typeface="Arial" pitchFamily="34" charset="0"/>
              </a:rPr>
              <a:t>Action potential propagation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nonmyelinated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myelinated</a:t>
            </a:r>
            <a:r>
              <a:rPr lang="en-US" dirty="0">
                <a:latin typeface="Arial" pitchFamily="34" charset="0"/>
                <a:cs typeface="Arial" pitchFamily="34" charset="0"/>
              </a:rPr>
              <a:t> axons.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5168900" y="1892300"/>
            <a:ext cx="406400" cy="546100"/>
          </a:xfrm>
          <a:custGeom>
            <a:avLst/>
            <a:gdLst>
              <a:gd name="connsiteX0" fmla="*/ 0 w 406400"/>
              <a:gd name="connsiteY0" fmla="*/ 546100 h 546100"/>
              <a:gd name="connsiteX1" fmla="*/ 273050 w 406400"/>
              <a:gd name="connsiteY1" fmla="*/ 6350 h 546100"/>
              <a:gd name="connsiteX2" fmla="*/ 406400 w 406400"/>
              <a:gd name="connsiteY2" fmla="*/ 0 h 54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400" h="546100">
                <a:moveTo>
                  <a:pt x="0" y="546100"/>
                </a:moveTo>
                <a:lnTo>
                  <a:pt x="273050" y="6350"/>
                </a:lnTo>
                <a:lnTo>
                  <a:pt x="4064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5755" y="1730544"/>
            <a:ext cx="984565" cy="318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7200" y="1731959"/>
            <a:ext cx="1422569" cy="545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Voltage-gated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ion channel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287" y="3415051"/>
            <a:ext cx="5139933" cy="1678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</a:t>
            </a:r>
            <a:r>
              <a:rPr lang="en-US" sz="1473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nonmyelinated</a:t>
            </a:r>
            <a:r>
              <a:rPr lang="en-US" sz="147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axons, conduction is slow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(continuous conduction)</a:t>
            </a:r>
            <a:r>
              <a:rPr lang="en-US" sz="1473" dirty="0">
                <a:solidFill>
                  <a:prstClr val="black"/>
                </a:solidFill>
                <a:ea typeface="+mn-ea"/>
                <a:cs typeface="Arial" pitchFamily="34" charset="0"/>
              </a:rPr>
              <a:t>.</a:t>
            </a: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 Voltage-gated Na</a:t>
            </a:r>
            <a:r>
              <a:rPr lang="en-US" sz="1473" b="1" baseline="30000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+</a:t>
            </a: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 and K</a:t>
            </a:r>
            <a:r>
              <a:rPr lang="en-US" sz="1473" b="1" baseline="30000" dirty="0">
                <a:solidFill>
                  <a:prstClr val="black"/>
                </a:solidFill>
                <a:latin typeface="Symbol" pitchFamily="18" charset="2"/>
                <a:ea typeface="+mn-ea"/>
                <a:cs typeface="Arial" pitchFamily="34" charset="0"/>
              </a:rPr>
              <a:t> +</a:t>
            </a:r>
            <a:endParaRPr lang="en-US" sz="1473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channels regenerate the action potential at each point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along the axon, so voltage does not decay. Conduction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is </a:t>
            </a:r>
            <a:r>
              <a:rPr lang="en-US" sz="1473" b="1" i="1" dirty="0">
                <a:solidFill>
                  <a:prstClr val="black"/>
                </a:solidFill>
                <a:ea typeface="+mn-ea"/>
                <a:cs typeface="Arial" pitchFamily="34" charset="0"/>
              </a:rPr>
              <a:t>slow</a:t>
            </a: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 because it takes time for ions and for gates of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channel proteins to move, and this must occur before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3" b="1" dirty="0">
                <a:solidFill>
                  <a:prstClr val="black"/>
                </a:solidFill>
                <a:ea typeface="+mn-ea"/>
                <a:cs typeface="Arial" pitchFamily="34" charset="0"/>
              </a:rPr>
              <a:t>voltage can be regenerated.</a:t>
            </a:r>
          </a:p>
        </p:txBody>
      </p:sp>
      <p:sp>
        <p:nvSpPr>
          <p:cNvPr id="10" name="Freeform 9"/>
          <p:cNvSpPr/>
          <p:nvPr/>
        </p:nvSpPr>
        <p:spPr>
          <a:xfrm>
            <a:off x="4612014" y="1981203"/>
            <a:ext cx="140964" cy="403857"/>
          </a:xfrm>
          <a:custGeom>
            <a:avLst/>
            <a:gdLst>
              <a:gd name="connsiteX0" fmla="*/ 0 w 0"/>
              <a:gd name="connsiteY0" fmla="*/ 323850 h 323850"/>
              <a:gd name="connsiteX1" fmla="*/ 0 w 0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850136"/>
            <a:ext cx="8546592" cy="31577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11.14c </a:t>
            </a:r>
            <a:r>
              <a:rPr lang="en-US" dirty="0">
                <a:latin typeface="Arial" pitchFamily="34" charset="0"/>
                <a:cs typeface="Arial" pitchFamily="34" charset="0"/>
              </a:rPr>
              <a:t>Action potential propagation 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nonmyelinated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myelinated</a:t>
            </a:r>
            <a:r>
              <a:rPr lang="en-US" dirty="0">
                <a:latin typeface="Arial" pitchFamily="34" charset="0"/>
                <a:cs typeface="Arial" pitchFamily="34" charset="0"/>
              </a:rPr>
              <a:t> axons.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2328862" y="2443163"/>
            <a:ext cx="123825" cy="328613"/>
          </a:xfrm>
          <a:custGeom>
            <a:avLst/>
            <a:gdLst>
              <a:gd name="connsiteX0" fmla="*/ 0 w 123825"/>
              <a:gd name="connsiteY0" fmla="*/ 328613 h 328613"/>
              <a:gd name="connsiteX1" fmla="*/ 71438 w 123825"/>
              <a:gd name="connsiteY1" fmla="*/ 4763 h 328613"/>
              <a:gd name="connsiteX2" fmla="*/ 123825 w 123825"/>
              <a:gd name="connsiteY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328613">
                <a:moveTo>
                  <a:pt x="0" y="328613"/>
                </a:moveTo>
                <a:lnTo>
                  <a:pt x="71438" y="4763"/>
                </a:lnTo>
                <a:lnTo>
                  <a:pt x="1238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91175" y="2292350"/>
            <a:ext cx="0" cy="139700"/>
          </a:xfrm>
          <a:custGeom>
            <a:avLst/>
            <a:gdLst>
              <a:gd name="connsiteX0" fmla="*/ 0 w 0"/>
              <a:gd name="connsiteY0" fmla="*/ 0 h 139700"/>
              <a:gd name="connsiteX1" fmla="*/ 0 w 0"/>
              <a:gd name="connsiteY1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0625" y="2301875"/>
            <a:ext cx="527050" cy="247650"/>
            <a:chOff x="6270625" y="2301875"/>
            <a:chExt cx="527050" cy="247650"/>
          </a:xfrm>
        </p:grpSpPr>
        <p:sp>
          <p:nvSpPr>
            <p:cNvPr id="8" name="Freeform 7"/>
            <p:cNvSpPr/>
            <p:nvPr/>
          </p:nvSpPr>
          <p:spPr>
            <a:xfrm>
              <a:off x="6270625" y="2428875"/>
              <a:ext cx="527050" cy="120650"/>
            </a:xfrm>
            <a:custGeom>
              <a:avLst/>
              <a:gdLst>
                <a:gd name="connsiteX0" fmla="*/ 0 w 527050"/>
                <a:gd name="connsiteY0" fmla="*/ 120650 h 120650"/>
                <a:gd name="connsiteX1" fmla="*/ 0 w 527050"/>
                <a:gd name="connsiteY1" fmla="*/ 0 h 120650"/>
                <a:gd name="connsiteX2" fmla="*/ 527050 w 527050"/>
                <a:gd name="connsiteY2" fmla="*/ 0 h 120650"/>
                <a:gd name="connsiteX3" fmla="*/ 527050 w 527050"/>
                <a:gd name="connsiteY3" fmla="*/ 117475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7050" h="120650">
                  <a:moveTo>
                    <a:pt x="0" y="120650"/>
                  </a:moveTo>
                  <a:lnTo>
                    <a:pt x="0" y="0"/>
                  </a:lnTo>
                  <a:lnTo>
                    <a:pt x="527050" y="0"/>
                  </a:lnTo>
                  <a:lnTo>
                    <a:pt x="527050" y="1174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534150" y="2301875"/>
              <a:ext cx="0" cy="120650"/>
            </a:xfrm>
            <a:custGeom>
              <a:avLst/>
              <a:gdLst>
                <a:gd name="connsiteX0" fmla="*/ 0 w 0"/>
                <a:gd name="connsiteY0" fmla="*/ 0 h 120650"/>
                <a:gd name="connsiteX1" fmla="*/ 0 w 0"/>
                <a:gd name="connsiteY1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20650">
                  <a:moveTo>
                    <a:pt x="0" y="0"/>
                  </a:moveTo>
                  <a:lnTo>
                    <a:pt x="0" y="1206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99347" y="2267376"/>
            <a:ext cx="795411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Myelin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sheath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5436" y="1914202"/>
            <a:ext cx="984565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Stimulus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3469" y="1800548"/>
            <a:ext cx="795411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Myelin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sheath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789" y="1801041"/>
            <a:ext cx="1184940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Myelin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sheath gap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6769" y="2298700"/>
            <a:ext cx="679994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1 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342" y="3780270"/>
            <a:ext cx="4761047" cy="1228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</a:t>
            </a:r>
            <a:r>
              <a:rPr lang="en-US" sz="1477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myelinated</a:t>
            </a:r>
            <a:r>
              <a:rPr lang="en-US" sz="14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axons, conduction is fast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(</a:t>
            </a:r>
            <a:r>
              <a:rPr lang="en-US" sz="1477" dirty="0" err="1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saltatory</a:t>
            </a:r>
            <a:r>
              <a:rPr lang="en-US" sz="1477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 conduction).</a:t>
            </a: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 Myelin keeps current in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axons (voltage doesn’t decay much). APs are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generated </a:t>
            </a:r>
            <a:r>
              <a:rPr lang="en-US" sz="1477" b="1" i="1" dirty="0">
                <a:solidFill>
                  <a:prstClr val="black"/>
                </a:solidFill>
                <a:ea typeface="+mn-ea"/>
                <a:cs typeface="Arial" pitchFamily="34" charset="0"/>
              </a:rPr>
              <a:t>only</a:t>
            </a: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 in the myelin sheath gaps and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appear to jump </a:t>
            </a:r>
            <a:r>
              <a:rPr lang="en-US" sz="1477" b="1" i="1" dirty="0">
                <a:solidFill>
                  <a:prstClr val="black"/>
                </a:solidFill>
                <a:ea typeface="+mn-ea"/>
                <a:cs typeface="Arial" pitchFamily="34" charset="0"/>
              </a:rPr>
              <a:t>rapidly</a:t>
            </a:r>
            <a:r>
              <a:rPr lang="en-US" sz="1477" b="1" dirty="0">
                <a:solidFill>
                  <a:prstClr val="black"/>
                </a:solidFill>
                <a:ea typeface="+mn-ea"/>
                <a:cs typeface="Arial" pitchFamily="34" charset="0"/>
              </a:rPr>
              <a:t> from gap to gap.</a:t>
            </a:r>
          </a:p>
        </p:txBody>
      </p:sp>
      <p:sp>
        <p:nvSpPr>
          <p:cNvPr id="17" name="Freeform 16"/>
          <p:cNvSpPr/>
          <p:nvPr/>
        </p:nvSpPr>
        <p:spPr>
          <a:xfrm>
            <a:off x="4612014" y="2164083"/>
            <a:ext cx="140964" cy="403857"/>
          </a:xfrm>
          <a:custGeom>
            <a:avLst/>
            <a:gdLst>
              <a:gd name="connsiteX0" fmla="*/ 0 w 0"/>
              <a:gd name="connsiteY0" fmla="*/ 323850 h 323850"/>
              <a:gd name="connsiteX1" fmla="*/ 0 w 0"/>
              <a:gd name="connsiteY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23850">
                <a:moveTo>
                  <a:pt x="0" y="32385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(cont.)</a:t>
            </a:r>
            <a:endParaRPr lang="en-US" dirty="0"/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Definitions (cont.)</a:t>
            </a:r>
          </a:p>
          <a:p>
            <a:pPr lvl="1"/>
            <a:r>
              <a:rPr lang="en-US" altLang="en-US" b="1" dirty="0" smtClean="0"/>
              <a:t>Ohm’s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law</a:t>
            </a:r>
            <a:r>
              <a:rPr lang="en-US" altLang="en-US" dirty="0" smtClean="0"/>
              <a:t>: gives relationship of voltage, current, resistance</a:t>
            </a:r>
          </a:p>
          <a:p>
            <a:pPr marL="457200" lvl="1" indent="0" algn="ctr">
              <a:buNone/>
            </a:pPr>
            <a:r>
              <a:rPr lang="en-US" altLang="en-US" dirty="0" smtClean="0"/>
              <a:t>Current (I) </a:t>
            </a:r>
            <a:r>
              <a:rPr lang="en-US" altLang="en-US" dirty="0" smtClean="0">
                <a:sym typeface="Symbol" panose="05050102010706020507" pitchFamily="18" charset="2"/>
              </a:rPr>
              <a:t></a:t>
            </a:r>
            <a:r>
              <a:rPr lang="en-US" altLang="en-US" dirty="0" smtClean="0"/>
              <a:t> voltage (V)/resistance (R)</a:t>
            </a:r>
          </a:p>
          <a:p>
            <a:pPr lvl="1"/>
            <a:r>
              <a:rPr lang="en-US" altLang="en-US" dirty="0" smtClean="0"/>
              <a:t>Current is directly proportional to voltage</a:t>
            </a:r>
          </a:p>
          <a:p>
            <a:pPr lvl="2"/>
            <a:r>
              <a:rPr lang="en-US" altLang="en-US" dirty="0" smtClean="0"/>
              <a:t>Greater the voltage (potential difference), greater the current</a:t>
            </a:r>
          </a:p>
          <a:p>
            <a:pPr lvl="2"/>
            <a:r>
              <a:rPr lang="en-US" altLang="en-US" dirty="0" smtClean="0"/>
              <a:t>No net current flow between points with same potential</a:t>
            </a:r>
          </a:p>
          <a:p>
            <a:pPr lvl="1"/>
            <a:r>
              <a:rPr lang="en-US" altLang="en-US" dirty="0" smtClean="0"/>
              <a:t>Current is inversely proportional to resistance</a:t>
            </a:r>
          </a:p>
          <a:p>
            <a:pPr lvl="2"/>
            <a:r>
              <a:rPr lang="en-US" altLang="en-US" dirty="0" smtClean="0"/>
              <a:t>The greater the resistance, the smaller the current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11.2</a:t>
            </a:r>
            <a:endParaRPr lang="en-US" altLang="en-US" dirty="0" smtClean="0"/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Multiple sclerosis (MS) is an autoimmune disease that affects primarily young adults</a:t>
            </a:r>
          </a:p>
          <a:p>
            <a:r>
              <a:rPr lang="en-US" altLang="en-US" dirty="0" smtClean="0"/>
              <a:t>Myelin sheaths in CNS are destroyed when immune system attacks myelin </a:t>
            </a:r>
          </a:p>
          <a:p>
            <a:pPr lvl="1"/>
            <a:r>
              <a:rPr lang="en-US" altLang="en-US" dirty="0" smtClean="0"/>
              <a:t>Turns myelin into hardened lesions called </a:t>
            </a:r>
            <a:r>
              <a:rPr lang="en-US" altLang="en-US" b="1" dirty="0" smtClean="0"/>
              <a:t>scleroses</a:t>
            </a:r>
          </a:p>
          <a:p>
            <a:pPr lvl="1"/>
            <a:r>
              <a:rPr lang="en-US" altLang="en-US" dirty="0" smtClean="0"/>
              <a:t>Impulse conduction slows and eventually ceases</a:t>
            </a:r>
          </a:p>
          <a:p>
            <a:pPr lvl="1"/>
            <a:r>
              <a:rPr lang="en-US" altLang="en-US" dirty="0" smtClean="0"/>
              <a:t>Demyelinated axons increase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channels, causing cycles of relapse and remission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11.2</a:t>
            </a:r>
            <a:endParaRPr lang="en-US" altLang="en-US" dirty="0" smtClean="0"/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Symptoms: visual disturbances, weakness, loss of muscular control, speech disturbances, incontinence</a:t>
            </a:r>
          </a:p>
          <a:p>
            <a:r>
              <a:rPr lang="en-US" altLang="en-US" dirty="0" smtClean="0"/>
              <a:t>Treatment: drugs that modify immune system activity</a:t>
            </a:r>
          </a:p>
          <a:p>
            <a:r>
              <a:rPr lang="en-US" altLang="en-US" dirty="0" smtClean="0"/>
              <a:t>May not be able to prevent, but maintaining high blood levels of vitamin </a:t>
            </a:r>
            <a:r>
              <a:rPr lang="en-US" altLang="en-US" smtClean="0"/>
              <a:t>D may </a:t>
            </a:r>
            <a:r>
              <a:rPr lang="en-US" altLang="en-US" dirty="0" smtClean="0"/>
              <a:t>reduce risk of development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5565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Conduction Velocity (cont.)</a:t>
            </a:r>
          </a:p>
        </p:txBody>
      </p:sp>
      <p:sp>
        <p:nvSpPr>
          <p:cNvPr id="1034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Nerve fibers are classified according to diameter, degree of myelination, and speed of conduction</a:t>
            </a:r>
          </a:p>
          <a:p>
            <a:r>
              <a:rPr lang="en-US" altLang="en-US" dirty="0" smtClean="0"/>
              <a:t>Fall into three groups:</a:t>
            </a:r>
          </a:p>
          <a:p>
            <a:pPr lvl="1"/>
            <a:r>
              <a:rPr lang="en-US" altLang="en-US" b="1" dirty="0" smtClean="0"/>
              <a:t>Group A fibers</a:t>
            </a:r>
          </a:p>
          <a:p>
            <a:pPr lvl="2"/>
            <a:r>
              <a:rPr lang="en-US" altLang="en-US" dirty="0" smtClean="0"/>
              <a:t>Largest diameter</a:t>
            </a:r>
          </a:p>
          <a:p>
            <a:pPr lvl="2"/>
            <a:r>
              <a:rPr lang="en-US" altLang="en-US" dirty="0" smtClean="0"/>
              <a:t>Myelinated somatic sensory and motor fibers of skin, skeletal muscles, and joints</a:t>
            </a:r>
          </a:p>
          <a:p>
            <a:pPr lvl="2"/>
            <a:r>
              <a:rPr lang="en-US" altLang="en-US" dirty="0" smtClean="0"/>
              <a:t>Transmit at 150 m/s (~300 mph)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Conduction Velocity (cont.)</a:t>
            </a: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Group B fibers</a:t>
            </a:r>
          </a:p>
          <a:p>
            <a:pPr lvl="2"/>
            <a:r>
              <a:rPr lang="en-US" dirty="0" smtClean="0"/>
              <a:t>Intermediate diameter</a:t>
            </a:r>
          </a:p>
          <a:p>
            <a:pPr lvl="2"/>
            <a:r>
              <a:rPr lang="en-US" dirty="0" smtClean="0"/>
              <a:t>Lightly myelinated fibers</a:t>
            </a:r>
          </a:p>
          <a:p>
            <a:pPr lvl="2"/>
            <a:r>
              <a:rPr lang="en-US" dirty="0" smtClean="0"/>
              <a:t>Transmit at 15 m/s (~30 mph)</a:t>
            </a:r>
          </a:p>
          <a:p>
            <a:pPr lvl="1"/>
            <a:r>
              <a:rPr lang="en-US" b="1" dirty="0" smtClean="0"/>
              <a:t>Group C fibers</a:t>
            </a:r>
          </a:p>
          <a:p>
            <a:pPr lvl="2"/>
            <a:r>
              <a:rPr lang="en-US" dirty="0" smtClean="0"/>
              <a:t>Smallest diameter</a:t>
            </a:r>
          </a:p>
          <a:p>
            <a:pPr lvl="2"/>
            <a:r>
              <a:rPr lang="en-US" dirty="0" smtClean="0"/>
              <a:t>Unmyelinated </a:t>
            </a:r>
          </a:p>
          <a:p>
            <a:pPr lvl="2"/>
            <a:r>
              <a:rPr lang="en-US" dirty="0" smtClean="0"/>
              <a:t>Transmit at 1 m/s (~2 mph)</a:t>
            </a:r>
          </a:p>
          <a:p>
            <a:pPr lvl="1"/>
            <a:r>
              <a:rPr lang="en-US" dirty="0" smtClean="0"/>
              <a:t>B and C groups include ANS visceral motor and sensory fibers that serve visceral organs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6BA8E"/>
                </a:solidFill>
              </a:rPr>
              <a:t>Clinical – </a:t>
            </a:r>
            <a:r>
              <a:rPr lang="en-US" altLang="en-US" dirty="0">
                <a:solidFill>
                  <a:srgbClr val="CD4233"/>
                </a:solidFill>
              </a:rPr>
              <a:t>Homeostatic Imbalance </a:t>
            </a:r>
            <a:r>
              <a:rPr lang="en-US" altLang="en-US" dirty="0" smtClean="0">
                <a:solidFill>
                  <a:srgbClr val="CD4233"/>
                </a:solidFill>
              </a:rPr>
              <a:t>11.3</a:t>
            </a:r>
            <a:endParaRPr lang="en-US" altLang="en-US" dirty="0" smtClean="0"/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Impaired AP impulse propagation can be caused by a number of chemical and physical factors. </a:t>
            </a:r>
          </a:p>
          <a:p>
            <a:r>
              <a:rPr lang="en-US" altLang="en-US" dirty="0" smtClean="0"/>
              <a:t>Local anesthetics act by blocking voltage-gated Na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channels. </a:t>
            </a:r>
          </a:p>
          <a:p>
            <a:r>
              <a:rPr lang="en-US" altLang="en-US" dirty="0" smtClean="0"/>
              <a:t>Cold temperatures or continuous pressure interrupt blood circulation and delivery of oxygen </a:t>
            </a:r>
            <a:r>
              <a:rPr lang="en-US" altLang="en-US" smtClean="0"/>
              <a:t>to neurons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Cold fingers get numb, or foot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goes to sleep</a:t>
            </a:r>
            <a:r>
              <a:rPr lang="ja-JP" altLang="en-US" dirty="0" smtClean="0"/>
              <a:t>”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(cont.)</a:t>
            </a:r>
            <a:endParaRPr lang="en-US" dirty="0"/>
          </a:p>
        </p:txBody>
      </p:sp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Role of membrane ion channels</a:t>
            </a:r>
          </a:p>
          <a:p>
            <a:pPr lvl="1"/>
            <a:r>
              <a:rPr lang="en-US" altLang="en-US" dirty="0" smtClean="0"/>
              <a:t>Large proteins serve as selective membrane ion channels</a:t>
            </a:r>
          </a:p>
          <a:p>
            <a:pPr lvl="2"/>
            <a:r>
              <a:rPr lang="en-US" altLang="en-US" dirty="0" smtClean="0"/>
              <a:t>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ion channel allows only K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to pass through</a:t>
            </a:r>
          </a:p>
          <a:p>
            <a:pPr lvl="1"/>
            <a:r>
              <a:rPr lang="en-US" altLang="en-US" dirty="0" smtClean="0"/>
              <a:t>Two main types of ion channels</a:t>
            </a:r>
          </a:p>
          <a:p>
            <a:pPr lvl="2"/>
            <a:r>
              <a:rPr lang="en-US" altLang="en-US" b="1" dirty="0" smtClean="0"/>
              <a:t>Leakage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nongated</a:t>
            </a:r>
            <a:r>
              <a:rPr lang="en-US" altLang="en-US" dirty="0" smtClean="0"/>
              <a:t>) channels, which are always open</a:t>
            </a:r>
          </a:p>
          <a:p>
            <a:pPr lvl="2"/>
            <a:r>
              <a:rPr lang="en-US" altLang="en-US" b="1" dirty="0" smtClean="0"/>
              <a:t>Gated</a:t>
            </a:r>
            <a:r>
              <a:rPr lang="en-US" altLang="en-US" dirty="0" smtClean="0"/>
              <a:t> channels, in which part of the protein changes shape to open/close the channel</a:t>
            </a:r>
          </a:p>
          <a:p>
            <a:pPr lvl="3"/>
            <a:r>
              <a:rPr lang="en-US" altLang="en-US" dirty="0" smtClean="0"/>
              <a:t>Three main gated channels: </a:t>
            </a:r>
            <a:r>
              <a:rPr lang="en-US" altLang="en-US" b="1" dirty="0" smtClean="0"/>
              <a:t>chemically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gated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voltage-gated</a:t>
            </a:r>
            <a:r>
              <a:rPr lang="en-US" altLang="en-US" dirty="0" smtClean="0"/>
              <a:t>, or </a:t>
            </a:r>
            <a:r>
              <a:rPr lang="en-US" altLang="en-US" b="1" dirty="0" smtClean="0"/>
              <a:t>mechanically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gated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Principles of Electricity (cont.)</a:t>
            </a:r>
            <a:endParaRPr lang="en-US" dirty="0"/>
          </a:p>
        </p:txBody>
      </p:sp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Chemically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gated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ligand-gated</a:t>
            </a:r>
            <a:r>
              <a:rPr lang="en-US" altLang="en-US" dirty="0" smtClean="0"/>
              <a:t>) channels</a:t>
            </a:r>
          </a:p>
          <a:p>
            <a:pPr lvl="1"/>
            <a:r>
              <a:rPr lang="en-US" altLang="en-US" dirty="0" smtClean="0"/>
              <a:t>Open only with binding of a specific chemical (example: neurotransmitter)</a:t>
            </a:r>
          </a:p>
          <a:p>
            <a:r>
              <a:rPr lang="en-US" altLang="en-US" b="1" dirty="0" smtClean="0"/>
              <a:t>Voltage-gated</a:t>
            </a:r>
            <a:r>
              <a:rPr lang="en-US" altLang="en-US" dirty="0" smtClean="0"/>
              <a:t> channels</a:t>
            </a:r>
          </a:p>
          <a:p>
            <a:pPr lvl="1"/>
            <a:r>
              <a:rPr lang="en-US" altLang="en-US" dirty="0" smtClean="0"/>
              <a:t>Open and close in response to changes in membrane potential</a:t>
            </a:r>
          </a:p>
          <a:p>
            <a:r>
              <a:rPr lang="en-US" altLang="en-US" b="1" dirty="0" smtClean="0"/>
              <a:t>Mechanically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gated</a:t>
            </a:r>
            <a:r>
              <a:rPr lang="en-US" altLang="en-US" dirty="0" smtClean="0"/>
              <a:t> channels</a:t>
            </a:r>
          </a:p>
          <a:p>
            <a:pPr lvl="1"/>
            <a:r>
              <a:rPr lang="en-US" altLang="en-US" dirty="0" smtClean="0"/>
              <a:t>Open and close in response to physical deformation of receptors, as in sensory receptors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466088"/>
            <a:ext cx="8546592" cy="39258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11.7 Operation of gated channels.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2016 Pearson Education, Inc.</a:t>
            </a:r>
          </a:p>
        </p:txBody>
      </p:sp>
      <p:sp>
        <p:nvSpPr>
          <p:cNvPr id="2" name="Freeform 1"/>
          <p:cNvSpPr/>
          <p:nvPr/>
        </p:nvSpPr>
        <p:spPr>
          <a:xfrm>
            <a:off x="765175" y="2743200"/>
            <a:ext cx="241300" cy="714375"/>
          </a:xfrm>
          <a:custGeom>
            <a:avLst/>
            <a:gdLst>
              <a:gd name="connsiteX0" fmla="*/ 0 w 241300"/>
              <a:gd name="connsiteY0" fmla="*/ 0 h 714375"/>
              <a:gd name="connsiteX1" fmla="*/ 0 w 241300"/>
              <a:gd name="connsiteY1" fmla="*/ 133350 h 714375"/>
              <a:gd name="connsiteX2" fmla="*/ 241300 w 241300"/>
              <a:gd name="connsiteY2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300" h="714375">
                <a:moveTo>
                  <a:pt x="0" y="0"/>
                </a:moveTo>
                <a:lnTo>
                  <a:pt x="0" y="133350"/>
                </a:lnTo>
                <a:lnTo>
                  <a:pt x="241300" y="7143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972594" y="2892425"/>
            <a:ext cx="273050" cy="498475"/>
          </a:xfrm>
          <a:custGeom>
            <a:avLst/>
            <a:gdLst>
              <a:gd name="connsiteX0" fmla="*/ 0 w 273050"/>
              <a:gd name="connsiteY0" fmla="*/ 0 h 498475"/>
              <a:gd name="connsiteX1" fmla="*/ 0 w 273050"/>
              <a:gd name="connsiteY1" fmla="*/ 123825 h 498475"/>
              <a:gd name="connsiteX2" fmla="*/ 273050 w 273050"/>
              <a:gd name="connsiteY2" fmla="*/ 498475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050" h="498475">
                <a:moveTo>
                  <a:pt x="0" y="0"/>
                </a:moveTo>
                <a:lnTo>
                  <a:pt x="0" y="123825"/>
                </a:lnTo>
                <a:lnTo>
                  <a:pt x="273050" y="498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581" y="1506654"/>
            <a:ext cx="2842958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Chemically gated ion channels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9311" y="1866304"/>
            <a:ext cx="2566728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Open in response to binding of the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appropriate neurotransmitter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013" y="2536938"/>
            <a:ext cx="732893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Receptor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75365" y="3648188"/>
            <a:ext cx="747320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Chemical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binds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9975" y="2774950"/>
            <a:ext cx="415498" cy="24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Na</a:t>
            </a:r>
            <a:r>
              <a:rPr lang="en-US" sz="988" b="1" baseline="30000" dirty="0" smtClean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/>
              </a:rPr>
              <a:t>+</a:t>
            </a:r>
            <a:endParaRPr lang="en-US" sz="988" b="1" baseline="30000" dirty="0">
              <a:solidFill>
                <a:prstClr val="black"/>
              </a:solidFill>
              <a:latin typeface="Symbol" charset="2"/>
              <a:ea typeface="+mn-ea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118" y="2982969"/>
            <a:ext cx="415498" cy="24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Na</a:t>
            </a:r>
            <a:r>
              <a:rPr lang="en-US" sz="988" b="1" baseline="30000" dirty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/>
              </a:rPr>
              <a:t>+</a:t>
            </a:r>
            <a:endParaRPr lang="en-US" sz="988" b="1" baseline="30000" dirty="0">
              <a:solidFill>
                <a:prstClr val="black"/>
              </a:solidFill>
              <a:latin typeface="Symbol" pitchFamily="18" charset="2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9873" y="2901894"/>
            <a:ext cx="415498" cy="24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Na</a:t>
            </a:r>
            <a:r>
              <a:rPr lang="en-US" sz="988" b="1" baseline="30000" dirty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/>
              </a:rPr>
              <a:t>+</a:t>
            </a:r>
            <a:endParaRPr lang="en-US" sz="988" b="1" baseline="30000" dirty="0">
              <a:solidFill>
                <a:prstClr val="black"/>
              </a:solidFill>
              <a:latin typeface="Symbol" pitchFamily="18" charset="2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5838" y="4554593"/>
            <a:ext cx="338554" cy="24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K</a:t>
            </a:r>
            <a:r>
              <a:rPr lang="en-US" sz="988" b="1" baseline="30000" dirty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/>
              </a:rPr>
              <a:t>+</a:t>
            </a:r>
            <a:endParaRPr lang="en-US" sz="988" b="1" baseline="30000" dirty="0">
              <a:solidFill>
                <a:prstClr val="black"/>
              </a:solidFill>
              <a:latin typeface="Symbol" pitchFamily="18" charset="2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220" y="4881734"/>
            <a:ext cx="655949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Closed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3430" y="4876971"/>
            <a:ext cx="655949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Closed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6029" y="4882496"/>
            <a:ext cx="54534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7488" y="4877733"/>
            <a:ext cx="545342" cy="244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8911" y="2391687"/>
            <a:ext cx="1281120" cy="526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Neurotransmitter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chemical attached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to receptor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67488" y="2974862"/>
            <a:ext cx="415498" cy="24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Na</a:t>
            </a:r>
            <a:r>
              <a:rPr lang="en-US" sz="988" b="1" baseline="30000" dirty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/>
              </a:rPr>
              <a:t>+</a:t>
            </a:r>
            <a:endParaRPr lang="en-US" sz="988" b="1" baseline="30000" dirty="0">
              <a:solidFill>
                <a:prstClr val="black"/>
              </a:solidFill>
              <a:latin typeface="Symbol" pitchFamily="18" charset="2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7446" y="3533816"/>
            <a:ext cx="817853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voltage</a:t>
            </a:r>
          </a:p>
          <a:p>
            <a:pPr defTabSz="914400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88" b="1" dirty="0">
                <a:solidFill>
                  <a:prstClr val="black"/>
                </a:solidFill>
                <a:ea typeface="+mn-ea"/>
                <a:cs typeface="Arial" pitchFamily="34" charset="0"/>
              </a:rPr>
              <a:t>changes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3083" y="1873406"/>
            <a:ext cx="2201244" cy="396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Open in response to changes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in membrane potential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79742" y="1506653"/>
            <a:ext cx="2544671" cy="2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35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Voltage-gated ion channels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9537" y="4430245"/>
            <a:ext cx="338554" cy="244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988" b="1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K</a:t>
            </a:r>
            <a:r>
              <a:rPr lang="en-US" sz="988" b="1" baseline="30000" dirty="0">
                <a:solidFill>
                  <a:prstClr val="black"/>
                </a:solidFill>
                <a:latin typeface="Symbol" charset="2"/>
                <a:ea typeface="ＭＳ ゴシック"/>
                <a:cs typeface="Symbol" charset="2"/>
                <a:sym typeface="Symbol"/>
              </a:rPr>
              <a:t>+</a:t>
            </a:r>
            <a:endParaRPr lang="en-US" sz="988" b="1" baseline="30000" dirty="0">
              <a:solidFill>
                <a:prstClr val="black"/>
              </a:solidFill>
              <a:latin typeface="Symbol" pitchFamily="18" charset="2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45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arieb_HAP10" id="{489B1BA8-2199-4CF3-A19D-C2FFDDD645D5}" vid="{78E7D9BB-2F4B-4C40-8153-3041FDBDC148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>
            <a:alpha val="100000"/>
          </a:srgbClr>
        </a:solidFill>
        <a:ln w="12700">
          <a:solidFill>
            <a:srgbClr val="000000">
              <a:alpha val="0"/>
            </a:srgbClr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HDD:Users:premedia:Desktop:11-0597_Lecture_PPT_Template_PMG.pot</Template>
  <TotalTime>8752</TotalTime>
  <Words>4402</Words>
  <Application>Microsoft Office PowerPoint</Application>
  <PresentationFormat>On-screen Show (4:3)</PresentationFormat>
  <Paragraphs>842</Paragraphs>
  <Slides>64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64</vt:i4>
      </vt:variant>
    </vt:vector>
  </HeadingPairs>
  <TitlesOfParts>
    <vt:vector size="86" baseType="lpstr">
      <vt:lpstr>Marieb_HAP10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14_Office Theme</vt:lpstr>
      <vt:lpstr>16_Office Theme</vt:lpstr>
      <vt:lpstr>17_Office Theme</vt:lpstr>
      <vt:lpstr>18_Office Theme</vt:lpstr>
      <vt:lpstr>19_Office Theme</vt:lpstr>
      <vt:lpstr>23_Office Theme</vt:lpstr>
      <vt:lpstr>PowerPoint Presentation</vt:lpstr>
      <vt:lpstr>11.4  Membrane Potentials</vt:lpstr>
      <vt:lpstr>Basic Principles of Electricity </vt:lpstr>
      <vt:lpstr>Basic Principles of Electricity (cont.)</vt:lpstr>
      <vt:lpstr>Basic Principles of Electricity (cont.)</vt:lpstr>
      <vt:lpstr>Basic Principles of Electricity (cont.)</vt:lpstr>
      <vt:lpstr>Basic Principles of Electricity (cont.)</vt:lpstr>
      <vt:lpstr>Basic Principles of Electricity (cont.)</vt:lpstr>
      <vt:lpstr>Figure 11.7 Operation of gated channels.</vt:lpstr>
      <vt:lpstr>Basic Principles of Electricity (cont.)</vt:lpstr>
      <vt:lpstr>Basic Principles of Electricity (cont.)</vt:lpstr>
      <vt:lpstr>Generating the Resting Membrane Potential</vt:lpstr>
      <vt:lpstr>Generating the Resting Membrane Potential (cont.)</vt:lpstr>
      <vt:lpstr>Figure 11.8 Measuring membrane potential in neurons.</vt:lpstr>
      <vt:lpstr>Generating the Resting Membrane Potential (cont.)</vt:lpstr>
      <vt:lpstr>Focus Figure 11.1-1 Generating a resting membrane potential depends on (1) differences in K+ and Na+ concentrations inside and outside cells, and (2) differences in permeability of the plasma membrane to these ions.</vt:lpstr>
      <vt:lpstr>Generating the Resting Membrane Potential (cont.)</vt:lpstr>
      <vt:lpstr>Generating the Resting Membrane Potential (cont.)</vt:lpstr>
      <vt:lpstr>Focus Figure 11.1 Generating a resting membrane potential depends on (1) differences in K+ and Na+ concentrations inside and outside cells, and (2) differences in permeability of the plasma membrane to these ions.</vt:lpstr>
      <vt:lpstr>Changing the Resting Membrane Potential</vt:lpstr>
      <vt:lpstr>Changing the Resting Membrane Potential (cont.)</vt:lpstr>
      <vt:lpstr>Figure 11.9 Depolarization and hyperpolarization of the membrane.</vt:lpstr>
      <vt:lpstr>11.5  Graded Potentials</vt:lpstr>
      <vt:lpstr>Figure 11.10a The spread and decay of a graded potential.</vt:lpstr>
      <vt:lpstr>Graded Potentials (cont.)</vt:lpstr>
      <vt:lpstr>Figure 11.10b The spread and decay of a graded potential.</vt:lpstr>
      <vt:lpstr>Graded Potentials (cont.)</vt:lpstr>
      <vt:lpstr>Figure 11.10c The spread and decay of a graded potential.</vt:lpstr>
      <vt:lpstr>11.6  Action Potentials</vt:lpstr>
      <vt:lpstr>Generating an Action Potential</vt:lpstr>
      <vt:lpstr>Focus Figure 11.2-2 The action potential (AP) is a brief change in membrane potential in a patch of membrane that is depolarized by local currents.</vt:lpstr>
      <vt:lpstr>Generating an Action Potential (cont.)</vt:lpstr>
      <vt:lpstr>Focus Figure 11.2-2-1 The action potential (AP) is a brief change in membrane potential in a patch of membrane that is depolarized by local currents.</vt:lpstr>
      <vt:lpstr>Focus Figure 11.2-3-1 The action potential (AP) is a brief change in membrane potential in a patch of membrane that is depolarized by local currents.</vt:lpstr>
      <vt:lpstr>Generating an Action Potential (cont.)</vt:lpstr>
      <vt:lpstr>Focus Figure 11.2-3-2 The action potential (AP) is a brief change in membrane potential in a patch of membrane that is depolarized by local currents.</vt:lpstr>
      <vt:lpstr>Generating an Action Potential (cont.)</vt:lpstr>
      <vt:lpstr>Focus Figure 11.2-3-3 The action potential (AP) is a brief change in membrane potential in a patch of membrane that is depolarized by local currents.</vt:lpstr>
      <vt:lpstr>Generating an Action Potential (cont.)</vt:lpstr>
      <vt:lpstr>Focus Figure 11.2-3-4 The action potential (AP) is a brief change in membrane potential in a patch of membrane that is depolarized by local currents.</vt:lpstr>
      <vt:lpstr>Focus Figure 11.2-3 The action potential (AP) is a brief change in membrane potential in a patch of membrane that is depolarized by local currents.</vt:lpstr>
      <vt:lpstr>Generating an Action Potential (cont.)</vt:lpstr>
      <vt:lpstr>Focus Figure 11.1-1 Generating a resting membrane potential depends on (1) differences in K+ and Na+ concentrations inside and outside cells, and (2) differences in permeability of the plasma membrane to these ions.</vt:lpstr>
      <vt:lpstr>Threshold and the All-or-None Phenomenon</vt:lpstr>
      <vt:lpstr>Propagation of an Action Potential </vt:lpstr>
      <vt:lpstr>Propagation of an Action Potential (cont.)</vt:lpstr>
      <vt:lpstr>Figure 11.11a Propagation of an action potential (AP).</vt:lpstr>
      <vt:lpstr>Figure 11.11b Propagation of an action potential (AP).</vt:lpstr>
      <vt:lpstr>Figure 11.11 Propagation of an action potential (AP). </vt:lpstr>
      <vt:lpstr>Coding for Stimulus Intensity</vt:lpstr>
      <vt:lpstr>Figure 11.12 Relationship between stimulus strength and action potential frequency.</vt:lpstr>
      <vt:lpstr>Refractory Periods</vt:lpstr>
      <vt:lpstr>Refractory Periods (cont.)</vt:lpstr>
      <vt:lpstr>Figure 11.13 Absolute and relative refractory periods in an AP.</vt:lpstr>
      <vt:lpstr>Conduction Velocity</vt:lpstr>
      <vt:lpstr>Conduction Velocity (cont.)</vt:lpstr>
      <vt:lpstr>Figure 11.14a Action potential propagation in nonmyelinated and myelinated axons.</vt:lpstr>
      <vt:lpstr>Figure 11.14b Action potential propagation in nonmyelinated and myelinated axons.</vt:lpstr>
      <vt:lpstr>Figure 11.14c Action potential propagation in nonmyelinated and myelinated axons.</vt:lpstr>
      <vt:lpstr>Clinical – Homeostatic Imbalance 11.2</vt:lpstr>
      <vt:lpstr>Clinical – Homeostatic Imbalance 11.2</vt:lpstr>
      <vt:lpstr>Conduction Velocity (cont.)</vt:lpstr>
      <vt:lpstr>Conduction Velocity (cont.)</vt:lpstr>
      <vt:lpstr>Clinical – Homeostatic Imbalance 11.3</vt:lpstr>
    </vt:vector>
  </TitlesOfParts>
  <Company>Atlantic Cape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Barbara Heard</dc:creator>
  <cp:lastModifiedBy>Shelley laptop</cp:lastModifiedBy>
  <cp:revision>249</cp:revision>
  <dcterms:created xsi:type="dcterms:W3CDTF">2011-09-28T01:18:20Z</dcterms:created>
  <dcterms:modified xsi:type="dcterms:W3CDTF">2016-03-13T20:40:40Z</dcterms:modified>
</cp:coreProperties>
</file>