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7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8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859" r:id="rId2"/>
    <p:sldMasterId id="2147483744" r:id="rId3"/>
    <p:sldMasterId id="2147483780" r:id="rId4"/>
    <p:sldMasterId id="2147483838" r:id="rId5"/>
    <p:sldMasterId id="2147483713" r:id="rId6"/>
    <p:sldMasterId id="2147483674" r:id="rId7"/>
    <p:sldMasterId id="2147483897" r:id="rId8"/>
    <p:sldMasterId id="2147483960" r:id="rId9"/>
  </p:sldMasterIdLst>
  <p:notesMasterIdLst>
    <p:notesMasterId r:id="rId50"/>
  </p:notesMasterIdLst>
  <p:handoutMasterIdLst>
    <p:handoutMasterId r:id="rId51"/>
  </p:handoutMasterIdLst>
  <p:sldIdLst>
    <p:sldId id="323" r:id="rId10"/>
    <p:sldId id="282" r:id="rId11"/>
    <p:sldId id="283" r:id="rId12"/>
    <p:sldId id="284" r:id="rId13"/>
    <p:sldId id="285" r:id="rId14"/>
    <p:sldId id="343" r:id="rId15"/>
    <p:sldId id="324" r:id="rId16"/>
    <p:sldId id="287" r:id="rId17"/>
    <p:sldId id="327" r:id="rId18"/>
    <p:sldId id="325" r:id="rId19"/>
    <p:sldId id="326" r:id="rId20"/>
    <p:sldId id="328" r:id="rId21"/>
    <p:sldId id="329" r:id="rId22"/>
    <p:sldId id="330" r:id="rId23"/>
    <p:sldId id="292" r:id="rId24"/>
    <p:sldId id="296" r:id="rId25"/>
    <p:sldId id="344" r:id="rId26"/>
    <p:sldId id="299" r:id="rId27"/>
    <p:sldId id="300" r:id="rId28"/>
    <p:sldId id="301" r:id="rId29"/>
    <p:sldId id="302" r:id="rId30"/>
    <p:sldId id="331" r:id="rId31"/>
    <p:sldId id="297" r:id="rId32"/>
    <p:sldId id="304" r:id="rId33"/>
    <p:sldId id="335" r:id="rId34"/>
    <p:sldId id="332" r:id="rId35"/>
    <p:sldId id="336" r:id="rId36"/>
    <p:sldId id="333" r:id="rId37"/>
    <p:sldId id="337" r:id="rId38"/>
    <p:sldId id="308" r:id="rId39"/>
    <p:sldId id="338" r:id="rId40"/>
    <p:sldId id="334" r:id="rId41"/>
    <p:sldId id="311" r:id="rId42"/>
    <p:sldId id="314" r:id="rId43"/>
    <p:sldId id="345" r:id="rId44"/>
    <p:sldId id="339" r:id="rId45"/>
    <p:sldId id="340" r:id="rId46"/>
    <p:sldId id="341" r:id="rId47"/>
    <p:sldId id="342" r:id="rId48"/>
    <p:sldId id="321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08">
          <p15:clr>
            <a:srgbClr val="A4A3A4"/>
          </p15:clr>
        </p15:guide>
        <p15:guide id="2" orient="horz" pos="3600">
          <p15:clr>
            <a:srgbClr val="A4A3A4"/>
          </p15:clr>
        </p15:guide>
        <p15:guide id="3" orient="horz" pos="912" userDrawn="1">
          <p15:clr>
            <a:srgbClr val="A4A3A4"/>
          </p15:clr>
        </p15:guide>
        <p15:guide id="4" orient="horz" pos="3360">
          <p15:clr>
            <a:srgbClr val="A4A3A4"/>
          </p15:clr>
        </p15:guide>
        <p15:guide id="5" pos="5616">
          <p15:clr>
            <a:srgbClr val="A4A3A4"/>
          </p15:clr>
        </p15:guide>
        <p15:guide id="6" pos="4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4B9E"/>
    <a:srgbClr val="4F5F89"/>
    <a:srgbClr val="FFFFFF"/>
    <a:srgbClr val="6A6A6A"/>
    <a:srgbClr val="E66618"/>
    <a:srgbClr val="307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73" autoAdjust="0"/>
    <p:restoredTop sz="92234" autoAdjust="0"/>
  </p:normalViewPr>
  <p:slideViewPr>
    <p:cSldViewPr>
      <p:cViewPr>
        <p:scale>
          <a:sx n="50" d="100"/>
          <a:sy n="50" d="100"/>
        </p:scale>
        <p:origin x="2256" y="414"/>
      </p:cViewPr>
      <p:guideLst>
        <p:guide orient="horz" pos="3408"/>
        <p:guide orient="horz" pos="3600"/>
        <p:guide orient="horz" pos="912"/>
        <p:guide orient="horz" pos="3360"/>
        <p:guide pos="5616"/>
        <p:guide pos="43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8" d="100"/>
        <a:sy n="128" d="100"/>
      </p:scale>
      <p:origin x="0" y="-20286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8" Type="http://schemas.openxmlformats.org/officeDocument/2006/relationships/slideMaster" Target="slideMasters/slideMaster8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4CCBF-31CF-4FCA-A5B4-50142834420A}" type="datetimeFigureOut">
              <a:rPr lang="en-US" smtClean="0"/>
              <a:t>1/20/2020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95618-5249-4F12-80E4-2F3A0FD18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110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4B720-C9F6-4BFC-BC5C-B1B8D70204DA}" type="datetimeFigureOut">
              <a:rPr lang="en-US" smtClean="0"/>
              <a:t>1/20/2020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03D02-7E89-4EBF-B123-9C334E1BFE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904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429000"/>
            <a:ext cx="561594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530" y="4114800"/>
            <a:ext cx="5615940" cy="685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15602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581400"/>
            <a:ext cx="561594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69168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436620" y="3581400"/>
            <a:ext cx="569976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7617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235527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229479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695569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351596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1194-7590-41BE-A4E3-93215E788A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24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Tagline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152400" y="6705600"/>
            <a:ext cx="8991600" cy="152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41676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605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80104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600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605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8"/>
          </p:nvPr>
        </p:nvSpPr>
        <p:spPr>
          <a:xfrm>
            <a:off x="457200" y="3328737"/>
            <a:ext cx="8229600" cy="1600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747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436620" y="3581400"/>
            <a:ext cx="569976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36620" y="4260273"/>
            <a:ext cx="569976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4806866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2954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605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8"/>
          </p:nvPr>
        </p:nvSpPr>
        <p:spPr>
          <a:xfrm>
            <a:off x="457200" y="2590800"/>
            <a:ext cx="8229600" cy="12954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9"/>
          </p:nvPr>
        </p:nvSpPr>
        <p:spPr>
          <a:xfrm>
            <a:off x="457200" y="4357750"/>
            <a:ext cx="8229600" cy="12954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608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12865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605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8"/>
          </p:nvPr>
        </p:nvSpPr>
        <p:spPr>
          <a:xfrm>
            <a:off x="457200" y="2438400"/>
            <a:ext cx="8229600" cy="10668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9"/>
          </p:nvPr>
        </p:nvSpPr>
        <p:spPr>
          <a:xfrm>
            <a:off x="457200" y="3810000"/>
            <a:ext cx="8229600" cy="10668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"/>
          <p:cNvSpPr>
            <a:spLocks noGrp="1"/>
          </p:cNvSpPr>
          <p:nvPr>
            <p:ph idx="20"/>
          </p:nvPr>
        </p:nvSpPr>
        <p:spPr>
          <a:xfrm>
            <a:off x="457200" y="5234050"/>
            <a:ext cx="8229600" cy="10668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067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6858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605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8"/>
          </p:nvPr>
        </p:nvSpPr>
        <p:spPr>
          <a:xfrm>
            <a:off x="457200" y="19812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9"/>
          </p:nvPr>
        </p:nvSpPr>
        <p:spPr>
          <a:xfrm>
            <a:off x="457200" y="26670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"/>
          <p:cNvSpPr>
            <a:spLocks noGrp="1"/>
          </p:cNvSpPr>
          <p:nvPr>
            <p:ph idx="20"/>
          </p:nvPr>
        </p:nvSpPr>
        <p:spPr>
          <a:xfrm>
            <a:off x="457200" y="3352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"/>
          <p:cNvSpPr>
            <a:spLocks noGrp="1"/>
          </p:cNvSpPr>
          <p:nvPr>
            <p:ph idx="21"/>
          </p:nvPr>
        </p:nvSpPr>
        <p:spPr>
          <a:xfrm>
            <a:off x="457200" y="4074695"/>
            <a:ext cx="8229600" cy="6858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"/>
          <p:cNvSpPr>
            <a:spLocks noGrp="1"/>
          </p:cNvSpPr>
          <p:nvPr>
            <p:ph idx="22"/>
          </p:nvPr>
        </p:nvSpPr>
        <p:spPr>
          <a:xfrm>
            <a:off x="457200" y="5065295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"/>
          <p:cNvSpPr>
            <a:spLocks noGrp="1"/>
          </p:cNvSpPr>
          <p:nvPr>
            <p:ph idx="23"/>
          </p:nvPr>
        </p:nvSpPr>
        <p:spPr>
          <a:xfrm>
            <a:off x="457200" y="5751095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"/>
          <p:cNvSpPr>
            <a:spLocks noGrp="1"/>
          </p:cNvSpPr>
          <p:nvPr>
            <p:ph idx="24"/>
          </p:nvPr>
        </p:nvSpPr>
        <p:spPr>
          <a:xfrm>
            <a:off x="457200" y="6436895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084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Six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2"/>
          </a:xfrm>
          <a:prstGeom prst="rect">
            <a:avLst/>
          </a:prstGeom>
        </p:spPr>
        <p:txBody>
          <a:bodyPr/>
          <a:lstStyle>
            <a:lvl1pPr>
              <a:defRPr lang="en-US" sz="36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533400" y="1066800"/>
            <a:ext cx="8153400" cy="838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011680"/>
            <a:ext cx="8153400" cy="7620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533400" y="2880360"/>
            <a:ext cx="8153400" cy="6858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533400" y="3672840"/>
            <a:ext cx="8153400" cy="838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533400" y="4617720"/>
            <a:ext cx="8153400" cy="9144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533400" y="5638800"/>
            <a:ext cx="8153400" cy="7620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1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5620235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12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2"/>
          </a:xfrm>
          <a:prstGeom prst="rect">
            <a:avLst/>
          </a:prstGeom>
        </p:spPr>
        <p:txBody>
          <a:bodyPr/>
          <a:lstStyle>
            <a:lvl1pPr>
              <a:defRPr lang="en-US" sz="36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159416" y="10668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159416" y="19812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159416" y="28956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159416" y="38100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159416" y="47244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159416" y="56388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sz="quarter" idx="18"/>
          </p:nvPr>
        </p:nvSpPr>
        <p:spPr>
          <a:xfrm>
            <a:off x="4800600" y="10668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 dirty="0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9" name="Content Placeholder 8"/>
          <p:cNvSpPr>
            <a:spLocks noGrp="1"/>
          </p:cNvSpPr>
          <p:nvPr>
            <p:ph sz="quarter" idx="19"/>
          </p:nvPr>
        </p:nvSpPr>
        <p:spPr>
          <a:xfrm>
            <a:off x="4800600" y="19812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1" name="Content Placeholder 9"/>
          <p:cNvSpPr>
            <a:spLocks noGrp="1"/>
          </p:cNvSpPr>
          <p:nvPr>
            <p:ph sz="quarter" idx="20"/>
          </p:nvPr>
        </p:nvSpPr>
        <p:spPr>
          <a:xfrm>
            <a:off x="4800600" y="28956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3" name="Content Placeholder 10"/>
          <p:cNvSpPr>
            <a:spLocks noGrp="1"/>
          </p:cNvSpPr>
          <p:nvPr>
            <p:ph sz="quarter" idx="21"/>
          </p:nvPr>
        </p:nvSpPr>
        <p:spPr>
          <a:xfrm>
            <a:off x="4800600" y="38100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5" name="Content Placeholder 11"/>
          <p:cNvSpPr>
            <a:spLocks noGrp="1"/>
          </p:cNvSpPr>
          <p:nvPr>
            <p:ph sz="quarter" idx="22"/>
          </p:nvPr>
        </p:nvSpPr>
        <p:spPr>
          <a:xfrm>
            <a:off x="4800600" y="47244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7" name="Content Placeholder 12"/>
          <p:cNvSpPr>
            <a:spLocks noGrp="1"/>
          </p:cNvSpPr>
          <p:nvPr>
            <p:ph sz="quarter" idx="23"/>
          </p:nvPr>
        </p:nvSpPr>
        <p:spPr>
          <a:xfrm>
            <a:off x="4800600" y="56388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7512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1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9805406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/>
          <p:cNvSpPr>
            <a:spLocks noGrp="1"/>
          </p:cNvSpPr>
          <p:nvPr>
            <p:ph type="title"/>
          </p:nvPr>
        </p:nvSpPr>
        <p:spPr>
          <a:xfrm>
            <a:off x="-1" y="228600"/>
            <a:ext cx="9144001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5532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1187976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wo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5612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5532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2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8740734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41910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4645025" y="41910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0198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5873770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Content with Lef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457201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457201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57505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Jump Link"/>
          <p:cNvSpPr>
            <a:spLocks noGrp="1"/>
          </p:cNvSpPr>
          <p:nvPr>
            <p:ph type="body" sz="quarter" idx="13" hasCustomPrompt="1"/>
          </p:nvPr>
        </p:nvSpPr>
        <p:spPr>
          <a:xfrm>
            <a:off x="4999894" y="6488875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8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9750495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Content with Righ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678487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5678487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1908587" y="6488875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491004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-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581400"/>
            <a:ext cx="561594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336828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28800" y="5253037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1828800" y="5895975"/>
            <a:ext cx="54864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1"/>
          <p:cNvSpPr>
            <a:spLocks noGrp="1"/>
          </p:cNvSpPr>
          <p:nvPr>
            <p:ph type="pic" idx="1"/>
          </p:nvPr>
        </p:nvSpPr>
        <p:spPr>
          <a:xfrm>
            <a:off x="1028700" y="128650"/>
            <a:ext cx="7086600" cy="4944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357063" y="510540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326611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-2251" y="228600"/>
            <a:ext cx="9172252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Media Placeholder 1"/>
          <p:cNvSpPr>
            <a:spLocks noGrp="1"/>
          </p:cNvSpPr>
          <p:nvPr>
            <p:ph type="media" sz="quarter" idx="11"/>
          </p:nvPr>
        </p:nvSpPr>
        <p:spPr>
          <a:xfrm>
            <a:off x="0" y="1066799"/>
            <a:ext cx="9144000" cy="5315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Video Credit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Video Credit Here</a:t>
            </a:r>
          </a:p>
        </p:txBody>
      </p:sp>
    </p:spTree>
    <p:extLst>
      <p:ext uri="{BB962C8B-B14F-4D97-AF65-F5344CB8AC3E}">
        <p14:creationId xmlns:p14="http://schemas.microsoft.com/office/powerpoint/2010/main" val="198741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 pos="5136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hiteTagline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152400" y="6705600"/>
            <a:ext cx="8991600" cy="152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577111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467512" y="65532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86265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Six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2"/>
          </a:xfrm>
          <a:prstGeom prst="rect">
            <a:avLst/>
          </a:prstGeom>
        </p:spPr>
        <p:txBody>
          <a:bodyPr/>
          <a:lstStyle>
            <a:lvl1pPr>
              <a:defRPr lang="en-US" sz="36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533400" y="1066800"/>
            <a:ext cx="8153400" cy="838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011680"/>
            <a:ext cx="8153400" cy="7620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533400" y="2880360"/>
            <a:ext cx="8153400" cy="6858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533400" y="3672840"/>
            <a:ext cx="8153400" cy="838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533400" y="4617720"/>
            <a:ext cx="8153400" cy="9144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533400" y="5638800"/>
            <a:ext cx="8153400" cy="7620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7512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1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9624449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12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2"/>
          </a:xfrm>
          <a:prstGeom prst="rect">
            <a:avLst/>
          </a:prstGeom>
        </p:spPr>
        <p:txBody>
          <a:bodyPr/>
          <a:lstStyle>
            <a:lvl1pPr>
              <a:defRPr lang="en-US" sz="36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159416" y="10668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159416" y="19812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159416" y="28956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159416" y="38100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159416" y="47244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159416" y="56388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sz="quarter" idx="18"/>
          </p:nvPr>
        </p:nvSpPr>
        <p:spPr>
          <a:xfrm>
            <a:off x="4800600" y="10668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 dirty="0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9" name="Content Placeholder 8"/>
          <p:cNvSpPr>
            <a:spLocks noGrp="1"/>
          </p:cNvSpPr>
          <p:nvPr>
            <p:ph sz="quarter" idx="19"/>
          </p:nvPr>
        </p:nvSpPr>
        <p:spPr>
          <a:xfrm>
            <a:off x="4800600" y="19812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1" name="Content Placeholder 9"/>
          <p:cNvSpPr>
            <a:spLocks noGrp="1"/>
          </p:cNvSpPr>
          <p:nvPr>
            <p:ph sz="quarter" idx="20"/>
          </p:nvPr>
        </p:nvSpPr>
        <p:spPr>
          <a:xfrm>
            <a:off x="4800600" y="28956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3" name="Content Placeholder 10"/>
          <p:cNvSpPr>
            <a:spLocks noGrp="1"/>
          </p:cNvSpPr>
          <p:nvPr>
            <p:ph sz="quarter" idx="21"/>
          </p:nvPr>
        </p:nvSpPr>
        <p:spPr>
          <a:xfrm>
            <a:off x="4800600" y="38100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5" name="Content Placeholder 11"/>
          <p:cNvSpPr>
            <a:spLocks noGrp="1"/>
          </p:cNvSpPr>
          <p:nvPr>
            <p:ph sz="quarter" idx="22"/>
          </p:nvPr>
        </p:nvSpPr>
        <p:spPr>
          <a:xfrm>
            <a:off x="4800600" y="47244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7" name="Content Placeholder 12"/>
          <p:cNvSpPr>
            <a:spLocks noGrp="1"/>
          </p:cNvSpPr>
          <p:nvPr>
            <p:ph sz="quarter" idx="23"/>
          </p:nvPr>
        </p:nvSpPr>
        <p:spPr>
          <a:xfrm>
            <a:off x="4800600" y="56388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357063" y="652945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1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778188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/>
          <p:cNvSpPr>
            <a:spLocks noGrp="1"/>
          </p:cNvSpPr>
          <p:nvPr>
            <p:ph type="title"/>
          </p:nvPr>
        </p:nvSpPr>
        <p:spPr>
          <a:xfrm>
            <a:off x="-1" y="228600"/>
            <a:ext cx="9144001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357063" y="652945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3194019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wo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273243" y="652945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2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7505567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41910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4645025" y="41910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3357063" y="599605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207924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Content with Lef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457201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457201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57505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5026437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8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485390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-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436620" y="3581400"/>
            <a:ext cx="569976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8335032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Content with Righ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678487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5678487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1908587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9164351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28800" y="5253037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1828800" y="5895975"/>
            <a:ext cx="54864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1"/>
          <p:cNvSpPr>
            <a:spLocks noGrp="1"/>
          </p:cNvSpPr>
          <p:nvPr>
            <p:ph type="pic" idx="1"/>
          </p:nvPr>
        </p:nvSpPr>
        <p:spPr>
          <a:xfrm>
            <a:off x="1028700" y="128650"/>
            <a:ext cx="7086600" cy="4944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3467512" y="5081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1579501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-2251" y="228600"/>
            <a:ext cx="9172252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1"/>
          </p:nvPr>
        </p:nvSpPr>
        <p:spPr>
          <a:xfrm>
            <a:off x="0" y="1066799"/>
            <a:ext cx="9144000" cy="5315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Video Credit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Video Credit Here</a:t>
            </a:r>
          </a:p>
        </p:txBody>
      </p:sp>
    </p:spTree>
    <p:extLst>
      <p:ext uri="{BB962C8B-B14F-4D97-AF65-F5344CB8AC3E}">
        <p14:creationId xmlns:p14="http://schemas.microsoft.com/office/powerpoint/2010/main" val="24692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 pos="5136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429000"/>
            <a:ext cx="51054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4114800"/>
            <a:ext cx="51054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049732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33800" y="4260273"/>
            <a:ext cx="518160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3848148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581400"/>
            <a:ext cx="51054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691689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76172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agline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2355271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agline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2294791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agline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695569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859920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&amp; Subtitle Left1_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429000"/>
            <a:ext cx="51054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4114800"/>
            <a:ext cx="51054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049732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&amp; Subtitle Left1_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33800" y="4260273"/>
            <a:ext cx="518160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3848148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581400"/>
            <a:ext cx="51054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691689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76172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2355271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2294791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6955695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lide 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1066800" y="1524000"/>
            <a:ext cx="7048500" cy="1470025"/>
          </a:xfrm>
          <a:prstGeom prst="rect">
            <a:avLst/>
          </a:prstGeom>
        </p:spPr>
        <p:txBody>
          <a:bodyPr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066800" y="29718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887237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lue Slide 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722313" y="2643186"/>
            <a:ext cx="7202487" cy="1362075"/>
          </a:xfrm>
          <a:prstGeom prst="rect">
            <a:avLst/>
          </a:prstGeom>
        </p:spPr>
        <p:txBody>
          <a:bodyPr anchor="t"/>
          <a:lstStyle>
            <a:lvl1pPr algn="l">
              <a:defRPr sz="44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722313" y="1143000"/>
            <a:ext cx="7202487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53150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Appendix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10668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6294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70175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755641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Appendix_2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1600200"/>
            <a:ext cx="40386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11797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48200" y="1600200"/>
            <a:ext cx="41148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39492145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Appendix_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57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648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7338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57200" y="43434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7338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648200" y="43434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36562608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r Footer_Appendix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990600"/>
            <a:ext cx="8229600" cy="5410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36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r Footer_Appendix_2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1600200"/>
            <a:ext cx="40386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11797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48200" y="1600200"/>
            <a:ext cx="41148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3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10997478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r Footer_Appendix_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57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648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6576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57200" y="42672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6576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648200" y="42672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3112378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307410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429000"/>
            <a:ext cx="561594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530" y="4114800"/>
            <a:ext cx="561594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04973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436620" y="3581400"/>
            <a:ext cx="569976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36620" y="4260273"/>
            <a:ext cx="569976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384814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3.gif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H Logo" descr="Logo: McGraw-Hill Education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000" cy="762000"/>
          </a:xfrm>
          <a:prstGeom prst="rect">
            <a:avLst/>
          </a:prstGeom>
        </p:spPr>
      </p:pic>
      <p:sp>
        <p:nvSpPr>
          <p:cNvPr id="13" name="Red Bar"/>
          <p:cNvSpPr/>
          <p:nvPr userDrawn="1"/>
        </p:nvSpPr>
        <p:spPr>
          <a:xfrm>
            <a:off x="0" y="6248400"/>
            <a:ext cx="9144000" cy="503767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12" name="MH Tagline" descr="Tagline: Because learning changes everything.™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1" y="6351925"/>
            <a:ext cx="3223119" cy="27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35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33" r:id="rId5"/>
    <p:sldLayoutId id="2147483734" r:id="rId6"/>
    <p:sldLayoutId id="2147483914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r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H Logo" descr="Logo: McGraw-Hill Education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000" cy="762000"/>
          </a:xfrm>
          <a:prstGeom prst="rect">
            <a:avLst/>
          </a:prstGeom>
        </p:spPr>
      </p:pic>
      <p:pic>
        <p:nvPicPr>
          <p:cNvPr id="2" name="MH Tagline" descr="Tag line: Because learning changes everything™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7775"/>
            <a:ext cx="33718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50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66" r:id="rId8"/>
    <p:sldLayoutId id="2147483967" r:id="rId9"/>
    <p:sldLayoutId id="2147483973" r:id="rId10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pyright" descr="©McGraw-Hill Education"/>
          <p:cNvSpPr txBox="1">
            <a:spLocks/>
          </p:cNvSpPr>
          <p:nvPr userDrawn="1"/>
        </p:nvSpPr>
        <p:spPr>
          <a:xfrm>
            <a:off x="0" y="6705600"/>
            <a:ext cx="15240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©2019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1192571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968" r:id="rId2"/>
    <p:sldLayoutId id="2147483969" r:id="rId3"/>
    <p:sldLayoutId id="2147483970" r:id="rId4"/>
    <p:sldLayoutId id="2147483971" r:id="rId5"/>
    <p:sldLayoutId id="2147483896" r:id="rId6"/>
    <p:sldLayoutId id="2147483965" r:id="rId7"/>
    <p:sldLayoutId id="2147483753" r:id="rId8"/>
    <p:sldLayoutId id="2147483908" r:id="rId9"/>
    <p:sldLayoutId id="2147483950" r:id="rId10"/>
    <p:sldLayoutId id="2147483757" r:id="rId11"/>
    <p:sldLayoutId id="2147483877" r:id="rId12"/>
    <p:sldLayoutId id="2147483761" r:id="rId13"/>
    <p:sldLayoutId id="2147483800" r:id="rId14"/>
    <p:sldLayoutId id="2147483972" r:id="rId15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d Bar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" name="Copyright" descr="©McGraw-Hill Education&#10;"/>
          <p:cNvSpPr txBox="1">
            <a:spLocks/>
          </p:cNvSpPr>
          <p:nvPr userDrawn="1"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1283304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64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pyright" descr="©McGraw-Hill Education&#10;"/>
          <p:cNvSpPr txBox="1"/>
          <p:nvPr userDrawn="1"/>
        </p:nvSpPr>
        <p:spPr>
          <a:xfrm>
            <a:off x="0" y="6642556"/>
            <a:ext cx="1295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6A6A6A"/>
                </a:solidFill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85764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Vectipede Rg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 bar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Copyright" descr="©McGraw-Hill Education."/>
          <p:cNvSpPr txBox="1"/>
          <p:nvPr userDrawn="1"/>
        </p:nvSpPr>
        <p:spPr>
          <a:xfrm>
            <a:off x="0" y="6629400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52010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Vectipede Rg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070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MH BG Image"/>
          <p:cNvPicPr>
            <a:picLocks noChangeAspect="1"/>
          </p:cNvPicPr>
          <p:nvPr userDrawn="1"/>
        </p:nvPicPr>
        <p:blipFill rotWithShape="1">
          <a:blip r:embed="rId4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8644" b="27282"/>
          <a:stretch/>
        </p:blipFill>
        <p:spPr>
          <a:xfrm>
            <a:off x="461821" y="1943668"/>
            <a:ext cx="8682180" cy="4914333"/>
          </a:xfrm>
          <a:prstGeom prst="rect">
            <a:avLst/>
          </a:prstGeom>
        </p:spPr>
      </p:pic>
      <p:sp>
        <p:nvSpPr>
          <p:cNvPr id="8" name="Copyright" descr="©McGraw-Hill Education"/>
          <p:cNvSpPr txBox="1"/>
          <p:nvPr userDrawn="1"/>
        </p:nvSpPr>
        <p:spPr>
          <a:xfrm>
            <a:off x="0" y="6629400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26361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769" r:id="rId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pyright" descr="©McGraw-Hill Education"/>
          <p:cNvSpPr txBox="1">
            <a:spLocks/>
          </p:cNvSpPr>
          <p:nvPr userDrawn="1"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78273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6" r:id="rId2"/>
    <p:sldLayoutId id="2147483755" r:id="rId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 Bar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" name="Copyright" descr="©McGraw-Hill Education"/>
          <p:cNvSpPr txBox="1">
            <a:spLocks/>
          </p:cNvSpPr>
          <p:nvPr userDrawn="1"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236652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0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56909" y="1504950"/>
            <a:ext cx="3782291" cy="2305050"/>
          </a:xfrm>
        </p:spPr>
        <p:txBody>
          <a:bodyPr/>
          <a:lstStyle/>
          <a:p>
            <a:r>
              <a:rPr lang="en-US" altLang="en-US" sz="3600" b="1" dirty="0">
                <a:solidFill>
                  <a:srgbClr val="000000"/>
                </a:solidFill>
                <a:latin typeface="+mn-lt"/>
              </a:rPr>
              <a:t>Chapter 05</a:t>
            </a:r>
            <a:br>
              <a:rPr lang="en-US" altLang="en-US" sz="3600" b="1" dirty="0">
                <a:solidFill>
                  <a:srgbClr val="000000"/>
                </a:solidFill>
                <a:latin typeface="+mn-lt"/>
              </a:rPr>
            </a:br>
            <a:r>
              <a:rPr lang="en-US" altLang="en-US" sz="3600" b="1" dirty="0">
                <a:solidFill>
                  <a:srgbClr val="000000"/>
                </a:solidFill>
                <a:latin typeface="+mn-lt"/>
              </a:rPr>
              <a:t>Lecture Outline</a:t>
            </a:r>
            <a:br>
              <a:rPr lang="en-US" altLang="en-US" sz="3600" b="1" dirty="0">
                <a:solidFill>
                  <a:srgbClr val="000000"/>
                </a:solidFill>
                <a:latin typeface="+mn-lt"/>
              </a:rPr>
            </a:br>
            <a:r>
              <a:rPr lang="en-US" altLang="en-US" sz="3600" b="1" dirty="0">
                <a:solidFill>
                  <a:srgbClr val="000000"/>
                </a:solidFill>
                <a:latin typeface="+mn-lt"/>
              </a:rPr>
              <a:t>Dr. S. Montgomery</a:t>
            </a:r>
            <a:endParaRPr lang="en-IN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3810000"/>
            <a:ext cx="3352800" cy="457200"/>
          </a:xfrm>
        </p:spPr>
        <p:txBody>
          <a:bodyPr/>
          <a:lstStyle/>
          <a:p>
            <a:r>
              <a:rPr lang="en-US" altLang="en-US" sz="1100" b="1" dirty="0">
                <a:solidFill>
                  <a:srgbClr val="000000"/>
                </a:solidFill>
                <a:latin typeface="+mn-lt"/>
              </a:rPr>
              <a:t>See separate PowerPoint slides for all figures and tables pre-inserted into PowerPoint without notes.</a:t>
            </a:r>
          </a:p>
        </p:txBody>
      </p:sp>
      <p:pic>
        <p:nvPicPr>
          <p:cNvPr id="6" name="Picture 5" descr="Book cover 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64178"/>
            <a:ext cx="4294909" cy="5472545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152400" y="6553200"/>
            <a:ext cx="8991600" cy="304800"/>
          </a:xfrm>
        </p:spPr>
        <p:txBody>
          <a:bodyPr/>
          <a:lstStyle/>
          <a:p>
            <a:pPr marL="0" lvl="0" indent="0">
              <a:buNone/>
            </a:pPr>
            <a:r>
              <a:rPr lang="en-IN" altLang="en-US" sz="900" dirty="0">
                <a:solidFill>
                  <a:prstClr val="black"/>
                </a:solidFill>
                <a:latin typeface="Calibri" panose="020F0502020204030204" pitchFamily="34" charset="0"/>
              </a:rPr>
              <a:t>©2019 McGraw-Hill Education. All rights reserved. Authorized only for instructor use in the classroom. No reproduction or further distribution permitted without the prior written consent of McGraw-Hill Education.</a:t>
            </a:r>
            <a:endParaRPr lang="en-IN" sz="9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709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35ED0ED5-5A16-41E8-A3F6-AB70D4C6C1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" y="26894"/>
            <a:ext cx="5257800" cy="6804212"/>
          </a:xfrm>
        </p:spPr>
      </p:pic>
      <p:pic>
        <p:nvPicPr>
          <p:cNvPr id="14" name="Picture 13" descr="A close up of a mans face&#10;&#10;Description automatically generated">
            <a:extLst>
              <a:ext uri="{FF2B5EF4-FFF2-40B4-BE49-F238E27FC236}">
                <a16:creationId xmlns:a16="http://schemas.microsoft.com/office/drawing/2014/main" id="{3FC865D8-DD3F-4DCA-9718-417ECA7037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66750"/>
            <a:ext cx="2552700" cy="1752600"/>
          </a:xfrm>
          <a:prstGeom prst="rect">
            <a:avLst/>
          </a:prstGeom>
        </p:spPr>
      </p:pic>
      <p:pic>
        <p:nvPicPr>
          <p:cNvPr id="16" name="Picture 15" descr="A picture containing sitting, fabric, large, pepperoni&#10;&#10;Description automatically generated">
            <a:extLst>
              <a:ext uri="{FF2B5EF4-FFF2-40B4-BE49-F238E27FC236}">
                <a16:creationId xmlns:a16="http://schemas.microsoft.com/office/drawing/2014/main" id="{336CC238-A1F2-48D7-B2F2-E28710DB24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09583"/>
            <a:ext cx="2552700" cy="1638834"/>
          </a:xfrm>
          <a:prstGeom prst="rect">
            <a:avLst/>
          </a:prstGeom>
        </p:spPr>
      </p:pic>
      <p:pic>
        <p:nvPicPr>
          <p:cNvPr id="18" name="Picture 17" descr="A picture containing furniture, curtain&#10;&#10;Description automatically generated">
            <a:extLst>
              <a:ext uri="{FF2B5EF4-FFF2-40B4-BE49-F238E27FC236}">
                <a16:creationId xmlns:a16="http://schemas.microsoft.com/office/drawing/2014/main" id="{78F993AE-D7B0-48B7-BD72-1C3D2241D0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457700"/>
            <a:ext cx="2508068" cy="181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51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3CCE8DA8-E331-4FF4-BE3F-2C53327721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788"/>
            <a:ext cx="5257800" cy="6804212"/>
          </a:xfrm>
        </p:spPr>
      </p:pic>
      <p:pic>
        <p:nvPicPr>
          <p:cNvPr id="14" name="Picture 13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79253F34-EE29-44A7-A2E3-D354769CB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099" y="1905000"/>
            <a:ext cx="3526301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3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6EE10DCA-3CF9-4045-914C-8FEA0C8A38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Stratified Epithelium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D660B385-80C1-44AE-BE71-FE76594C9E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Stratified= more than “1 cell layer thick”</a:t>
            </a:r>
          </a:p>
        </p:txBody>
      </p:sp>
    </p:spTree>
    <p:extLst>
      <p:ext uri="{BB962C8B-B14F-4D97-AF65-F5344CB8AC3E}">
        <p14:creationId xmlns:p14="http://schemas.microsoft.com/office/powerpoint/2010/main" val="2393454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5E93EE22-3FDF-42D1-A68C-9B83A295EE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80313" cy="6833348"/>
          </a:xfrm>
        </p:spPr>
      </p:pic>
      <p:pic>
        <p:nvPicPr>
          <p:cNvPr id="11" name="Picture 10" descr="A picture containing food&#10;&#10;Description automatically generated">
            <a:extLst>
              <a:ext uri="{FF2B5EF4-FFF2-40B4-BE49-F238E27FC236}">
                <a16:creationId xmlns:a16="http://schemas.microsoft.com/office/drawing/2014/main" id="{F12FC3BC-B7B7-415B-8FD1-58318C5171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990600"/>
            <a:ext cx="2724050" cy="1819656"/>
          </a:xfrm>
          <a:prstGeom prst="rect">
            <a:avLst/>
          </a:prstGeom>
        </p:spPr>
      </p:pic>
      <p:pic>
        <p:nvPicPr>
          <p:cNvPr id="13" name="Picture 12" descr="A picture containing food&#10;&#10;Description automatically generated">
            <a:extLst>
              <a:ext uri="{FF2B5EF4-FFF2-40B4-BE49-F238E27FC236}">
                <a16:creationId xmlns:a16="http://schemas.microsoft.com/office/drawing/2014/main" id="{0D163DF2-8FA9-4FF5-800A-39A7D2BB7E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429000"/>
            <a:ext cx="260985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0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32EBAC8F-A9AD-4097-8B17-0EF8441846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44"/>
            <a:ext cx="5257800" cy="6804213"/>
          </a:xfrm>
        </p:spPr>
      </p:pic>
      <p:pic>
        <p:nvPicPr>
          <p:cNvPr id="9" name="Picture 8" descr="A picture containing clock&#10;&#10;Description automatically generated">
            <a:extLst>
              <a:ext uri="{FF2B5EF4-FFF2-40B4-BE49-F238E27FC236}">
                <a16:creationId xmlns:a16="http://schemas.microsoft.com/office/drawing/2014/main" id="{8B659F01-7AEF-453F-9007-D72F234B57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143000"/>
            <a:ext cx="2683565" cy="1828800"/>
          </a:xfrm>
          <a:prstGeom prst="rect">
            <a:avLst/>
          </a:prstGeom>
        </p:spPr>
      </p:pic>
      <p:pic>
        <p:nvPicPr>
          <p:cNvPr id="11" name="Picture 10" descr="A picture containing umbrella&#10;&#10;Description automatically generated">
            <a:extLst>
              <a:ext uri="{FF2B5EF4-FFF2-40B4-BE49-F238E27FC236}">
                <a16:creationId xmlns:a16="http://schemas.microsoft.com/office/drawing/2014/main" id="{C0D58BCB-D556-4FFC-82BF-67CFAE8E0F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3914394"/>
            <a:ext cx="2699793" cy="181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95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cs typeface="Arial" panose="020B0604020202020204" pitchFamily="34" charset="0"/>
              </a:rPr>
              <a:t>Glandular Epithelium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2133600"/>
          </a:xfrm>
        </p:spPr>
        <p:txBody>
          <a:bodyPr rtlCol="0">
            <a:noAutofit/>
          </a:bodyPr>
          <a:lstStyle/>
          <a:p>
            <a:pPr>
              <a:spcBef>
                <a:spcPts val="500"/>
              </a:spcBef>
              <a:spcAft>
                <a:spcPts val="1000"/>
              </a:spcAft>
              <a:defRPr/>
            </a:pPr>
            <a:r>
              <a:rPr lang="en-US" altLang="en-US" sz="2200" b="1" u="sng" dirty="0">
                <a:solidFill>
                  <a:srgbClr val="2A4B9E"/>
                </a:solidFill>
                <a:cs typeface="Arial" panose="020B0604020202020204" pitchFamily="34" charset="0"/>
              </a:rPr>
              <a:t>Glandular Epithelium</a:t>
            </a:r>
            <a:r>
              <a:rPr lang="en-US" altLang="en-US" sz="2200" b="1" dirty="0">
                <a:solidFill>
                  <a:srgbClr val="2A4B9E"/>
                </a:solidFill>
                <a:cs typeface="Arial" panose="020B0604020202020204" pitchFamily="34" charset="0"/>
              </a:rPr>
              <a:t>:</a:t>
            </a:r>
            <a:r>
              <a:rPr lang="en-US" altLang="en-US" sz="2200" b="1" dirty="0">
                <a:cs typeface="Arial" panose="020B0604020202020204" pitchFamily="34" charset="0"/>
              </a:rPr>
              <a:t> </a:t>
            </a:r>
            <a:r>
              <a:rPr lang="en-US" altLang="en-US" sz="2200" dirty="0">
                <a:cs typeface="Arial" panose="020B0604020202020204" pitchFamily="34" charset="0"/>
              </a:rPr>
              <a:t>Composed of cells that produce and secrete substances into ducts or body fluids</a:t>
            </a:r>
          </a:p>
          <a:p>
            <a:pPr>
              <a:spcAft>
                <a:spcPts val="0"/>
              </a:spcAft>
              <a:buClr>
                <a:schemeClr val="accent2"/>
              </a:buClr>
              <a:defRPr/>
            </a:pPr>
            <a:r>
              <a:rPr lang="en-US" altLang="en-US" sz="2200" dirty="0">
                <a:cs typeface="Arial" panose="020B0604020202020204" pitchFamily="34" charset="0"/>
              </a:rPr>
              <a:t>There are 2 types of glands:</a:t>
            </a:r>
          </a:p>
          <a:p>
            <a:pPr marL="291600" lvl="1" indent="-291600"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en-US" altLang="en-US" sz="2200" u="sng" dirty="0">
                <a:solidFill>
                  <a:srgbClr val="2A4B9E"/>
                </a:solidFill>
                <a:cs typeface="Arial" panose="020B0604020202020204" pitchFamily="34" charset="0"/>
              </a:rPr>
              <a:t>Endocrine glands</a:t>
            </a:r>
            <a:r>
              <a:rPr lang="en-US" altLang="en-US" sz="2200" dirty="0">
                <a:solidFill>
                  <a:srgbClr val="0066FF"/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dirty="0">
                <a:cs typeface="Arial" panose="020B0604020202020204" pitchFamily="34" charset="0"/>
              </a:rPr>
              <a:t>secrete into tissue fluid or blood.</a:t>
            </a:r>
          </a:p>
          <a:p>
            <a:pPr marL="291600" lvl="1" indent="-291600"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en-US" altLang="en-US" sz="2200" u="sng" dirty="0">
                <a:solidFill>
                  <a:srgbClr val="2A4B9E"/>
                </a:solidFill>
                <a:cs typeface="Arial" panose="020B0604020202020204" pitchFamily="34" charset="0"/>
              </a:rPr>
              <a:t>Exocrine glands</a:t>
            </a:r>
            <a:r>
              <a:rPr lang="en-US" altLang="en-US" sz="2200" dirty="0">
                <a:solidFill>
                  <a:srgbClr val="0066FF"/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dirty="0">
                <a:cs typeface="Arial" panose="020B0604020202020204" pitchFamily="34" charset="0"/>
              </a:rPr>
              <a:t>secrete into ducts that open onto surface.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8"/>
          </p:nvPr>
        </p:nvSpPr>
        <p:spPr>
          <a:xfrm>
            <a:off x="457200" y="3276600"/>
            <a:ext cx="8458200" cy="2597550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en-US" altLang="en-US" sz="2200" u="sng" dirty="0">
                <a:cs typeface="Arial" panose="020B0604020202020204" pitchFamily="34" charset="0"/>
              </a:rPr>
              <a:t>2 structural types of exocrine glands</a:t>
            </a:r>
            <a:r>
              <a:rPr lang="en-US" altLang="en-US" sz="2200" dirty="0">
                <a:cs typeface="Arial" panose="020B0604020202020204" pitchFamily="34" charset="0"/>
              </a:rPr>
              <a:t>:</a:t>
            </a:r>
          </a:p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en-US" altLang="en-US" sz="2200" u="sng" dirty="0">
                <a:solidFill>
                  <a:srgbClr val="2A4B9E"/>
                </a:solidFill>
                <a:cs typeface="Arial" panose="020B0604020202020204" pitchFamily="34" charset="0"/>
              </a:rPr>
              <a:t>Unicellular</a:t>
            </a:r>
            <a:r>
              <a:rPr lang="en-US" altLang="en-US" sz="2200" dirty="0">
                <a:solidFill>
                  <a:srgbClr val="2A4B9E"/>
                </a:solidFill>
                <a:cs typeface="Arial" panose="020B0604020202020204" pitchFamily="34" charset="0"/>
              </a:rPr>
              <a:t>: </a:t>
            </a:r>
            <a:r>
              <a:rPr lang="en-US" altLang="en-US" sz="2200" dirty="0">
                <a:cs typeface="Arial" panose="020B0604020202020204" pitchFamily="34" charset="0"/>
              </a:rPr>
              <a:t>Composed of one cell, such as a goblet cell (secretes mucus).</a:t>
            </a:r>
          </a:p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en-US" altLang="en-US" sz="2200" u="sng" dirty="0">
                <a:solidFill>
                  <a:srgbClr val="2A4B9E"/>
                </a:solidFill>
                <a:cs typeface="Arial" panose="020B0604020202020204" pitchFamily="34" charset="0"/>
              </a:rPr>
              <a:t>Multicellular</a:t>
            </a:r>
            <a:r>
              <a:rPr lang="en-US" altLang="en-US" sz="2200" dirty="0">
                <a:solidFill>
                  <a:srgbClr val="2A4B9E"/>
                </a:solidFill>
                <a:cs typeface="Arial" panose="020B0604020202020204" pitchFamily="34" charset="0"/>
              </a:rPr>
              <a:t>: </a:t>
            </a:r>
          </a:p>
          <a:p>
            <a:pPr marL="291600" lvl="1" indent="-291600">
              <a:spcBef>
                <a:spcPts val="5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altLang="en-US" sz="2200" dirty="0">
                <a:cs typeface="Arial" panose="020B0604020202020204" pitchFamily="34" charset="0"/>
              </a:rPr>
              <a:t>Composed of many cells.</a:t>
            </a:r>
          </a:p>
          <a:p>
            <a:pPr marL="291600" lvl="1" indent="-291600">
              <a:spcBef>
                <a:spcPts val="5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altLang="en-US" sz="2200" dirty="0">
                <a:cs typeface="Arial" panose="020B0604020202020204" pitchFamily="34" charset="0"/>
              </a:rPr>
              <a:t>Sweat glands, salivary glands, etc.</a:t>
            </a:r>
          </a:p>
          <a:p>
            <a:pPr marL="291600" lvl="1" indent="-291600">
              <a:spcBef>
                <a:spcPts val="5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altLang="en-US" sz="2200" dirty="0">
                <a:cs typeface="Arial" panose="020B0604020202020204" pitchFamily="34" charset="0"/>
              </a:rPr>
              <a:t>Simple or compound.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ADBD3A21-8176-4077-A89A-DC252FA921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5734050" y="4248150"/>
            <a:ext cx="34099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1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b="1" dirty="0">
                <a:solidFill>
                  <a:schemeClr val="tx1"/>
                </a:solidFill>
                <a:cs typeface="Arial" panose="020B0604020202020204" pitchFamily="34" charset="0"/>
              </a:rPr>
              <a:t>Table 5.5 Epithelial Tissues</a:t>
            </a:r>
            <a:endParaRPr lang="en-US" sz="3400" dirty="0">
              <a:solidFill>
                <a:schemeClr val="tx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642717"/>
              </p:ext>
            </p:extLst>
          </p:nvPr>
        </p:nvGraphicFramePr>
        <p:xfrm>
          <a:off x="607741" y="1219200"/>
          <a:ext cx="7924800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5859">
                  <a:extLst>
                    <a:ext uri="{9D8B030D-6E8A-4147-A177-3AD203B41FA5}">
                      <a16:colId xmlns:a16="http://schemas.microsoft.com/office/drawing/2014/main" val="240809977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165709587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931733398"/>
                    </a:ext>
                  </a:extLst>
                </a:gridCol>
                <a:gridCol w="2665141">
                  <a:extLst>
                    <a:ext uri="{9D8B030D-6E8A-4147-A177-3AD203B41FA5}">
                      <a16:colId xmlns:a16="http://schemas.microsoft.com/office/drawing/2014/main" val="460793498"/>
                    </a:ext>
                  </a:extLst>
                </a:gridCol>
              </a:tblGrid>
              <a:tr h="29304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Type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Description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Function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Location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6737041"/>
                  </a:ext>
                </a:extLst>
              </a:tr>
              <a:tr h="632954">
                <a:tc>
                  <a:txBody>
                    <a:bodyPr/>
                    <a:lstStyle/>
                    <a:p>
                      <a:r>
                        <a:rPr lang="en-US" sz="1100" dirty="0"/>
                        <a:t>Simple squamous epithelium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Single layer, flattened cells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Filtration, diffusion, osmosis, covers surface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Air sacs of lungs, walls of capillaries, linings of blood and lymph vessels, part of the membranes lining body cavities and covering viscera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1556528"/>
                  </a:ext>
                </a:extLst>
              </a:tr>
              <a:tr h="404675">
                <a:tc>
                  <a:txBody>
                    <a:bodyPr/>
                    <a:lstStyle/>
                    <a:p>
                      <a:r>
                        <a:rPr lang="en-US" sz="1100" dirty="0"/>
                        <a:t>Simple cuboidal epithelium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Single layer, cube-shaped cells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Protection, secretion, absorption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Surface of ovaries, linings of kidney tubules, and linings of ducts of certain glands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1908"/>
                  </a:ext>
                </a:extLst>
              </a:tr>
              <a:tr h="341881">
                <a:tc>
                  <a:txBody>
                    <a:bodyPr/>
                    <a:lstStyle/>
                    <a:p>
                      <a:r>
                        <a:rPr lang="en-US" sz="1100" dirty="0"/>
                        <a:t>Simple columnar epithelium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Single layer, elongated cells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Protection, secretion, absorption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Linings of uterus, stomach, and intestines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7776749"/>
                  </a:ext>
                </a:extLst>
              </a:tr>
              <a:tr h="476191">
                <a:tc>
                  <a:txBody>
                    <a:bodyPr/>
                    <a:lstStyle/>
                    <a:p>
                      <a:r>
                        <a:rPr lang="en-US" sz="1100" dirty="0"/>
                        <a:t>Pseudostratified columnar epithelium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Single layer, elongated cells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Protection, secretion, movement of mucus and substances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Linings of respiratory passages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2746830"/>
                  </a:ext>
                </a:extLst>
              </a:tr>
              <a:tr h="404675">
                <a:tc>
                  <a:txBody>
                    <a:bodyPr/>
                    <a:lstStyle/>
                    <a:p>
                      <a:r>
                        <a:rPr lang="en-US" sz="1100" dirty="0"/>
                        <a:t>Stratified squamous epithelium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Many layers, top cells flattened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Protection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Superficial layer of skin and linings of oral cavity, vagina, and anal canal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4625620"/>
                  </a:ext>
                </a:extLst>
              </a:tr>
              <a:tr h="404675">
                <a:tc>
                  <a:txBody>
                    <a:bodyPr/>
                    <a:lstStyle/>
                    <a:p>
                      <a:r>
                        <a:rPr lang="en-US" sz="1100" dirty="0"/>
                        <a:t>Stratified cuboidal epithelium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 or 3 layers, cube-shaped cells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Protection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Linings of ducts of mammary glands, sweat glands, salivary glands, and pancreas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1013207"/>
                  </a:ext>
                </a:extLst>
              </a:tr>
              <a:tr h="476191">
                <a:tc>
                  <a:txBody>
                    <a:bodyPr/>
                    <a:lstStyle/>
                    <a:p>
                      <a:r>
                        <a:rPr lang="en-US" sz="1100" dirty="0"/>
                        <a:t>Stratified columnar epithelium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Top layer of elongated cells, lower layers of cube-shaped cells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Protection, secretion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Part of the male urethra and lining of larger ducts of excretory glands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8694008"/>
                  </a:ext>
                </a:extLst>
              </a:tr>
              <a:tr h="404675">
                <a:tc>
                  <a:txBody>
                    <a:bodyPr/>
                    <a:lstStyle/>
                    <a:p>
                      <a:r>
                        <a:rPr lang="en-US" sz="1100" dirty="0"/>
                        <a:t>Transitional epithelium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Many layers of cube-shaped and elongated cells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Stretchability, protection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Inner lining of urinary bladder and linings of ureters and part of urethra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253173"/>
                  </a:ext>
                </a:extLst>
              </a:tr>
              <a:tr h="341881">
                <a:tc>
                  <a:txBody>
                    <a:bodyPr/>
                    <a:lstStyle/>
                    <a:p>
                      <a:r>
                        <a:rPr lang="en-US" sz="1100" dirty="0"/>
                        <a:t>Glandular epithelium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Unicellular or multicellular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Secretion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Salivary glands, sweat glands, endocrine glands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240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955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6EE10DCA-3CF9-4045-914C-8FEA0C8A38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Connective Tissue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D660B385-80C1-44AE-BE71-FE76594C9E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Most Diverse Group. Classified according to type of cells and fibers present</a:t>
            </a:r>
          </a:p>
        </p:txBody>
      </p:sp>
    </p:spTree>
    <p:extLst>
      <p:ext uri="{BB962C8B-B14F-4D97-AF65-F5344CB8AC3E}">
        <p14:creationId xmlns:p14="http://schemas.microsoft.com/office/powerpoint/2010/main" val="3102035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  <a:cs typeface="Arial" panose="020B0604020202020204" pitchFamily="34" charset="0"/>
              </a:rPr>
              <a:t>Major Cell Types of Connective Tissue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4495800" cy="1600200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/>
            </a:pPr>
            <a:r>
              <a:rPr lang="en-US" sz="2400" b="1" u="sng" dirty="0">
                <a:solidFill>
                  <a:srgbClr val="2A4B9E"/>
                </a:solidFill>
                <a:cs typeface="Arial" panose="020B0604020202020204" pitchFamily="34" charset="0"/>
              </a:rPr>
              <a:t>Fibroblasts</a:t>
            </a:r>
            <a:r>
              <a:rPr lang="en-US" sz="2400" b="1" dirty="0">
                <a:solidFill>
                  <a:srgbClr val="2A4B9E"/>
                </a:solidFill>
                <a:cs typeface="Arial" panose="020B0604020202020204" pitchFamily="34" charset="0"/>
              </a:rPr>
              <a:t>:</a:t>
            </a:r>
            <a:endParaRPr lang="en-US" sz="24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291600" indent="-291600" eaLnBrk="1" fontAlgn="auto" hangingPunct="1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Most common fixed cell.</a:t>
            </a:r>
          </a:p>
          <a:p>
            <a:pPr marL="291600" indent="-291600" eaLnBrk="1" fontAlgn="auto" hangingPunct="1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Large star-shaped cell.</a:t>
            </a:r>
          </a:p>
          <a:p>
            <a:pPr marL="291600" indent="-291600" eaLnBrk="1" fontAlgn="auto" hangingPunct="1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Secrete fibers into extracellular matrix.</a:t>
            </a:r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" b="3533"/>
          <a:stretch/>
        </p:blipFill>
        <p:spPr bwMode="auto">
          <a:xfrm>
            <a:off x="5635962" y="1054581"/>
            <a:ext cx="2664090" cy="263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8"/>
          </p:nvPr>
        </p:nvSpPr>
        <p:spPr>
          <a:xfrm>
            <a:off x="457200" y="3581400"/>
            <a:ext cx="4495800" cy="1929063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en-US" b="1" u="sng" dirty="0">
                <a:solidFill>
                  <a:srgbClr val="2A4B9E"/>
                </a:solidFill>
                <a:cs typeface="Arial" panose="020B0604020202020204" pitchFamily="34" charset="0"/>
              </a:rPr>
              <a:t>Macrophages (Histiocytes</a:t>
            </a:r>
            <a:r>
              <a:rPr lang="en-US" b="1" dirty="0">
                <a:solidFill>
                  <a:srgbClr val="2A4B9E"/>
                </a:solidFill>
                <a:cs typeface="Arial" panose="020B0604020202020204" pitchFamily="34" charset="0"/>
              </a:rPr>
              <a:t>):</a:t>
            </a:r>
          </a:p>
          <a:p>
            <a:pPr marL="291600" indent="-291600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Usually attached to fibers, but can detach and wander</a:t>
            </a:r>
          </a:p>
          <a:p>
            <a:pPr marL="291600" indent="-291600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Conduct phagocytosis.</a:t>
            </a:r>
          </a:p>
          <a:p>
            <a:pPr marL="291600" indent="-291600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Defend against infection.</a:t>
            </a:r>
            <a:endParaRPr lang="en-IN" sz="2000" dirty="0"/>
          </a:p>
        </p:txBody>
      </p:sp>
      <p:pic>
        <p:nvPicPr>
          <p:cNvPr id="23558" name="Picture 3" descr="A 7500X scanning electron micrograph of a bacterium being engulfed by a macrophage. &#10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0" b="2532"/>
          <a:stretch/>
        </p:blipFill>
        <p:spPr bwMode="auto">
          <a:xfrm>
            <a:off x="5736759" y="4027289"/>
            <a:ext cx="2325971" cy="2212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Top: © </a:t>
            </a:r>
            <a:r>
              <a:rPr lang="en-US" dirty="0" err="1"/>
              <a:t>Juergen</a:t>
            </a:r>
            <a:r>
              <a:rPr lang="en-US" dirty="0"/>
              <a:t> Berger/Science Source, Bottom: © Biology Pics/Science Source </a:t>
            </a:r>
          </a:p>
        </p:txBody>
      </p:sp>
    </p:spTree>
    <p:extLst>
      <p:ext uri="{BB962C8B-B14F-4D97-AF65-F5344CB8AC3E}">
        <p14:creationId xmlns:p14="http://schemas.microsoft.com/office/powerpoint/2010/main" val="17791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  <a:cs typeface="Arial" panose="020B0604020202020204" pitchFamily="34" charset="0"/>
              </a:rPr>
              <a:t>Major Cell Types of Connective Tissue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3733800" cy="23622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/>
            </a:pPr>
            <a:r>
              <a:rPr lang="en-US" b="1" u="sng" dirty="0">
                <a:solidFill>
                  <a:srgbClr val="2A4B9E"/>
                </a:solidFill>
                <a:cs typeface="Arial" panose="020B0604020202020204" pitchFamily="34" charset="0"/>
              </a:rPr>
              <a:t>Mast Cells</a:t>
            </a:r>
            <a:r>
              <a:rPr lang="en-US" b="1" dirty="0">
                <a:solidFill>
                  <a:srgbClr val="2A4B9E"/>
                </a:solidFill>
                <a:cs typeface="Arial" panose="020B0604020202020204" pitchFamily="34" charset="0"/>
              </a:rPr>
              <a:t>:</a:t>
            </a:r>
          </a:p>
          <a:p>
            <a:pPr marL="291600" indent="-291600" eaLnBrk="1" fontAlgn="auto" hangingPunct="1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Large cells.</a:t>
            </a:r>
          </a:p>
          <a:p>
            <a:pPr marL="291600" indent="-291600" eaLnBrk="1" fontAlgn="auto" hangingPunct="1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Release heparin to prevent blood clotting.</a:t>
            </a:r>
          </a:p>
          <a:p>
            <a:pPr marL="291600" indent="-291600" eaLnBrk="1" fontAlgn="auto" hangingPunct="1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Release histamine, which.</a:t>
            </a:r>
          </a:p>
          <a:p>
            <a:pPr marL="291600" indent="-291600" eaLnBrk="1" fontAlgn="auto" hangingPunct="1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causes inflammatory response.</a:t>
            </a:r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4" b="2771"/>
          <a:stretch/>
        </p:blipFill>
        <p:spPr bwMode="auto">
          <a:xfrm>
            <a:off x="5029200" y="1295400"/>
            <a:ext cx="3160211" cy="3086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© Steve </a:t>
            </a:r>
            <a:r>
              <a:rPr lang="en-US" dirty="0" err="1"/>
              <a:t>Gschmeissner</a:t>
            </a:r>
            <a:r>
              <a:rPr lang="en-US" dirty="0"/>
              <a:t>/Science Source</a:t>
            </a:r>
          </a:p>
        </p:txBody>
      </p:sp>
    </p:spTree>
    <p:extLst>
      <p:ext uri="{BB962C8B-B14F-4D97-AF65-F5344CB8AC3E}">
        <p14:creationId xmlns:p14="http://schemas.microsoft.com/office/powerpoint/2010/main" val="181921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  <a:cs typeface="Arial" panose="020B0604020202020204" pitchFamily="34" charset="0"/>
              </a:rPr>
              <a:t>Cells are Organized into Tissues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343400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2400" dirty="0">
                <a:cs typeface="Arial" panose="020B0604020202020204" pitchFamily="34" charset="0"/>
              </a:rPr>
              <a:t>In complex organisms, cells are organized into tissues</a:t>
            </a:r>
          </a:p>
          <a:p>
            <a:pPr eaLnBrk="1" fontAlgn="auto" hangingPunct="1"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2400" b="1" u="sng" dirty="0">
                <a:solidFill>
                  <a:srgbClr val="2A4B9E"/>
                </a:solidFill>
                <a:cs typeface="Arial" panose="020B0604020202020204" pitchFamily="34" charset="0"/>
              </a:rPr>
              <a:t>Tissues:</a:t>
            </a:r>
            <a:r>
              <a:rPr lang="en-US" sz="2400" dirty="0">
                <a:cs typeface="Arial" panose="020B0604020202020204" pitchFamily="34" charset="0"/>
              </a:rPr>
              <a:t> Groups of similar cells with a common function</a:t>
            </a:r>
          </a:p>
          <a:p>
            <a:pPr eaLnBrk="1" fontAlgn="auto" hangingPunct="1"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2400" dirty="0">
                <a:cs typeface="Arial" panose="020B0604020202020204" pitchFamily="34" charset="0"/>
              </a:rPr>
              <a:t>The study of tissues is called </a:t>
            </a:r>
            <a:r>
              <a:rPr lang="en-US" sz="2400" b="1" u="sng" dirty="0">
                <a:solidFill>
                  <a:srgbClr val="2A4B9E"/>
                </a:solidFill>
                <a:cs typeface="Arial" panose="020B0604020202020204" pitchFamily="34" charset="0"/>
              </a:rPr>
              <a:t>histology.</a:t>
            </a:r>
          </a:p>
          <a:p>
            <a:pPr eaLnBrk="1" fontAlgn="auto" hangingPunct="1"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2400" u="sng" dirty="0">
                <a:cs typeface="Arial" panose="020B0604020202020204" pitchFamily="34" charset="0"/>
              </a:rPr>
              <a:t>There are 4 major types of tissues in the body</a:t>
            </a:r>
            <a:r>
              <a:rPr lang="en-US" sz="2400" dirty="0">
                <a:cs typeface="Arial" panose="020B0604020202020204" pitchFamily="34" charset="0"/>
              </a:rPr>
              <a:t>: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400" dirty="0">
                <a:solidFill>
                  <a:srgbClr val="2A4B9E"/>
                </a:solidFill>
                <a:cs typeface="Arial" panose="020B0604020202020204" pitchFamily="34" charset="0"/>
              </a:rPr>
              <a:t>Epithelial tissue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400" dirty="0">
                <a:solidFill>
                  <a:srgbClr val="2A4B9E"/>
                </a:solidFill>
                <a:cs typeface="Arial" panose="020B0604020202020204" pitchFamily="34" charset="0"/>
              </a:rPr>
              <a:t>Connective tissue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400" dirty="0">
                <a:solidFill>
                  <a:srgbClr val="2A4B9E"/>
                </a:solidFill>
                <a:cs typeface="Arial" panose="020B0604020202020204" pitchFamily="34" charset="0"/>
              </a:rPr>
              <a:t>Muscle tissue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400" dirty="0">
                <a:solidFill>
                  <a:srgbClr val="2A4B9E"/>
                </a:solidFill>
                <a:cs typeface="Arial" panose="020B0604020202020204" pitchFamily="34" charset="0"/>
              </a:rPr>
              <a:t>Nervous tissue</a:t>
            </a:r>
          </a:p>
        </p:txBody>
      </p:sp>
    </p:spTree>
    <p:extLst>
      <p:ext uri="{BB962C8B-B14F-4D97-AF65-F5344CB8AC3E}">
        <p14:creationId xmlns:p14="http://schemas.microsoft.com/office/powerpoint/2010/main" val="139601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cs typeface="Arial" panose="020B0604020202020204" pitchFamily="34" charset="0"/>
              </a:rPr>
              <a:t>Connective Tissue Fibers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599"/>
            <a:ext cx="6705600" cy="1919709"/>
          </a:xfrm>
        </p:spPr>
        <p:txBody>
          <a:bodyPr rtlCol="0">
            <a:noAutofit/>
          </a:bodyPr>
          <a:lstStyle/>
          <a:p>
            <a:pPr>
              <a:spcAft>
                <a:spcPts val="0"/>
              </a:spcAft>
              <a:defRPr/>
            </a:pPr>
            <a:r>
              <a:rPr lang="en-US" sz="2200" dirty="0">
                <a:cs typeface="Arial" panose="020B0604020202020204" pitchFamily="34" charset="0"/>
              </a:rPr>
              <a:t>Fibroblasts produce 3 types of fibers in connective tissue:</a:t>
            </a:r>
          </a:p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2200" b="1" u="sng" dirty="0">
                <a:solidFill>
                  <a:srgbClr val="2A4B9E"/>
                </a:solidFill>
                <a:cs typeface="Arial" panose="020B0604020202020204" pitchFamily="34" charset="0"/>
              </a:rPr>
              <a:t>1. Collagen Fibers</a:t>
            </a:r>
            <a:r>
              <a:rPr lang="en-US" sz="2200" b="1" dirty="0">
                <a:solidFill>
                  <a:srgbClr val="2A4B9E"/>
                </a:solidFill>
                <a:cs typeface="Arial" panose="020B0604020202020204" pitchFamily="34" charset="0"/>
              </a:rPr>
              <a:t>:</a:t>
            </a:r>
          </a:p>
          <a:p>
            <a:pPr marL="291600" indent="-291600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cs typeface="Arial" panose="020B0604020202020204" pitchFamily="34" charset="0"/>
              </a:rPr>
              <a:t>Thick threads of collagen, the body’s main structural protein.</a:t>
            </a:r>
          </a:p>
          <a:p>
            <a:pPr marL="291600" indent="-291600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cs typeface="Arial" panose="020B0604020202020204" pitchFamily="34" charset="0"/>
              </a:rPr>
              <a:t>Great tensile strength and flexible, slightly elastic.</a:t>
            </a:r>
          </a:p>
          <a:p>
            <a:pPr marL="291600" indent="-291600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cs typeface="Arial" panose="020B0604020202020204" pitchFamily="34" charset="0"/>
              </a:rPr>
              <a:t>Found in ligaments and tendons.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8"/>
          </p:nvPr>
        </p:nvSpPr>
        <p:spPr>
          <a:xfrm>
            <a:off x="457200" y="3001700"/>
            <a:ext cx="4953000" cy="1905000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2200" b="1" u="sng" dirty="0">
                <a:solidFill>
                  <a:srgbClr val="2A4B9E"/>
                </a:solidFill>
                <a:cs typeface="Arial" panose="020B0604020202020204" pitchFamily="34" charset="0"/>
              </a:rPr>
              <a:t>2. Elastic (Yellow) Fibers</a:t>
            </a:r>
            <a:r>
              <a:rPr lang="en-US" sz="2200" b="1" dirty="0">
                <a:solidFill>
                  <a:srgbClr val="2A4B9E"/>
                </a:solidFill>
                <a:cs typeface="Arial" panose="020B0604020202020204" pitchFamily="34" charset="0"/>
              </a:rPr>
              <a:t>:</a:t>
            </a:r>
            <a:r>
              <a:rPr lang="en-US" sz="2200" b="1" dirty="0">
                <a:solidFill>
                  <a:srgbClr val="0066FF"/>
                </a:solidFill>
                <a:cs typeface="Arial" panose="020B0604020202020204" pitchFamily="34" charset="0"/>
              </a:rPr>
              <a:t>	</a:t>
            </a:r>
            <a:r>
              <a:rPr lang="en-US" sz="1900" b="1" dirty="0">
                <a:solidFill>
                  <a:srgbClr val="0066FF"/>
                </a:solidFill>
                <a:cs typeface="Arial" panose="020B0604020202020204" pitchFamily="34" charset="0"/>
              </a:rPr>
              <a:t>	</a:t>
            </a:r>
            <a:endParaRPr lang="en-US" sz="19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291600" indent="-291600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cs typeface="Arial" panose="020B0604020202020204" pitchFamily="34" charset="0"/>
              </a:rPr>
              <a:t>Composed of elastin protein; branching.</a:t>
            </a:r>
          </a:p>
          <a:p>
            <a:pPr marL="291600" indent="-291600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cs typeface="Arial" panose="020B0604020202020204" pitchFamily="34" charset="0"/>
              </a:rPr>
              <a:t>Can stretch and return to original shape.</a:t>
            </a:r>
          </a:p>
          <a:p>
            <a:pPr marL="291600" indent="-291600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cs typeface="Arial" panose="020B0604020202020204" pitchFamily="34" charset="0"/>
              </a:rPr>
              <a:t>Not as strong as collagen fibers.</a:t>
            </a:r>
          </a:p>
          <a:p>
            <a:pPr marL="291600" indent="-291600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cs typeface="Arial" panose="020B0604020202020204" pitchFamily="34" charset="0"/>
              </a:rPr>
              <a:t>Found in vocal cords, respiratory air passages.</a:t>
            </a:r>
            <a:endParaRPr lang="en-IN" sz="1900" dirty="0"/>
          </a:p>
        </p:txBody>
      </p:sp>
      <p:sp>
        <p:nvSpPr>
          <p:cNvPr id="8" name="Content Placeholder 7"/>
          <p:cNvSpPr>
            <a:spLocks noGrp="1"/>
          </p:cNvSpPr>
          <p:nvPr>
            <p:ph idx="19"/>
          </p:nvPr>
        </p:nvSpPr>
        <p:spPr>
          <a:xfrm>
            <a:off x="457200" y="4959750"/>
            <a:ext cx="4114800" cy="1493500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2200" b="1" u="sng" dirty="0">
                <a:solidFill>
                  <a:srgbClr val="2A4B9E"/>
                </a:solidFill>
                <a:cs typeface="Arial" panose="020B0604020202020204" pitchFamily="34" charset="0"/>
              </a:rPr>
              <a:t>3. Reticular Fibers</a:t>
            </a:r>
            <a:r>
              <a:rPr lang="en-US" sz="2200" b="1" dirty="0">
                <a:solidFill>
                  <a:srgbClr val="2A4B9E"/>
                </a:solidFill>
                <a:cs typeface="Arial" panose="020B0604020202020204" pitchFamily="34" charset="0"/>
              </a:rPr>
              <a:t>:</a:t>
            </a:r>
          </a:p>
          <a:p>
            <a:pPr marL="291600" indent="-291600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cs typeface="Arial" panose="020B0604020202020204" pitchFamily="34" charset="0"/>
              </a:rPr>
              <a:t>Thin, branching fibers of collagen.</a:t>
            </a:r>
          </a:p>
          <a:p>
            <a:pPr marL="291600" indent="-291600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cs typeface="Arial" panose="020B0604020202020204" pitchFamily="34" charset="0"/>
              </a:rPr>
              <a:t>Form delicate, supporting networks.</a:t>
            </a:r>
          </a:p>
          <a:p>
            <a:pPr marL="291600" indent="-291600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cs typeface="Arial" panose="020B0604020202020204" pitchFamily="34" charset="0"/>
              </a:rPr>
              <a:t>Found in spleen, liver.</a:t>
            </a:r>
            <a:endParaRPr lang="en-IN" sz="1900" dirty="0"/>
          </a:p>
        </p:txBody>
      </p:sp>
      <p:pic>
        <p:nvPicPr>
          <p:cNvPr id="25605" name="Picture 2" descr="A 4100x scanning electron micrograph of collagen fibers and elastic fibers shown in yellow.&#10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9" b="2524"/>
          <a:stretch/>
        </p:blipFill>
        <p:spPr bwMode="auto">
          <a:xfrm>
            <a:off x="5562600" y="2963359"/>
            <a:ext cx="3214455" cy="196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© Prof. P. Motta/Univ. “La Sapienza”/Science Source</a:t>
            </a:r>
          </a:p>
        </p:txBody>
      </p:sp>
    </p:spTree>
    <p:extLst>
      <p:ext uri="{BB962C8B-B14F-4D97-AF65-F5344CB8AC3E}">
        <p14:creationId xmlns:p14="http://schemas.microsoft.com/office/powerpoint/2010/main" val="377245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  <a:cs typeface="Arial" panose="020B0604020202020204" pitchFamily="34" charset="0"/>
              </a:rPr>
              <a:t>Table 5.6 Components of Connective Tissue</a:t>
            </a:r>
            <a:endParaRPr lang="en-US" sz="3200" dirty="0">
              <a:solidFill>
                <a:schemeClr val="tx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594027"/>
              </p:ext>
            </p:extLst>
          </p:nvPr>
        </p:nvGraphicFramePr>
        <p:xfrm>
          <a:off x="533400" y="1269165"/>
          <a:ext cx="8229600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7600">
                  <a:extLst>
                    <a:ext uri="{9D8B030D-6E8A-4147-A177-3AD203B41FA5}">
                      <a16:colId xmlns:a16="http://schemas.microsoft.com/office/drawing/2014/main" val="827115081"/>
                    </a:ext>
                  </a:extLst>
                </a:gridCol>
                <a:gridCol w="3198800">
                  <a:extLst>
                    <a:ext uri="{9D8B030D-6E8A-4147-A177-3AD203B41FA5}">
                      <a16:colId xmlns:a16="http://schemas.microsoft.com/office/drawing/2014/main" val="1247016419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720861760"/>
                    </a:ext>
                  </a:extLst>
                </a:gridCol>
              </a:tblGrid>
              <a:tr h="32100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Component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Characteristics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Function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7924659"/>
                  </a:ext>
                </a:extLst>
              </a:tr>
              <a:tr h="321003">
                <a:tc>
                  <a:txBody>
                    <a:bodyPr/>
                    <a:lstStyle/>
                    <a:p>
                      <a:r>
                        <a:rPr lang="en-US" sz="1600" b="1" dirty="0"/>
                        <a:t>Cellular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Blank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Blank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352126"/>
                  </a:ext>
                </a:extLst>
              </a:tr>
              <a:tr h="448524">
                <a:tc>
                  <a:txBody>
                    <a:bodyPr/>
                    <a:lstStyle/>
                    <a:p>
                      <a:r>
                        <a:rPr lang="en-US" sz="1400" dirty="0"/>
                        <a:t>Fibroblasts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Widely distributed, large, star-shaped cells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Secrete proteins that become fibers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90419"/>
                  </a:ext>
                </a:extLst>
              </a:tr>
              <a:tr h="448524">
                <a:tc>
                  <a:txBody>
                    <a:bodyPr/>
                    <a:lstStyle/>
                    <a:p>
                      <a:r>
                        <a:rPr lang="en-US" sz="1400" dirty="0"/>
                        <a:t>Macrophages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Motile cells sometimes attached to fibers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Clear foreign particles from tissues by phagocytosis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256941"/>
                  </a:ext>
                </a:extLst>
              </a:tr>
              <a:tr h="817897">
                <a:tc>
                  <a:txBody>
                    <a:bodyPr/>
                    <a:lstStyle/>
                    <a:p>
                      <a:r>
                        <a:rPr lang="en-US" sz="1400" dirty="0"/>
                        <a:t>Mast cells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Large cells, usually located near blood vessels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Release substances that may help prevent blood clotting (heparin) and promote inflammation (histamine)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637016"/>
                  </a:ext>
                </a:extLst>
              </a:tr>
              <a:tr h="321003">
                <a:tc>
                  <a:txBody>
                    <a:bodyPr/>
                    <a:lstStyle/>
                    <a:p>
                      <a:r>
                        <a:rPr lang="en-US" sz="1600" b="1" dirty="0"/>
                        <a:t>Extracellular Matrix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Blank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Blank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200644"/>
                  </a:ext>
                </a:extLst>
              </a:tr>
              <a:tr h="448524">
                <a:tc>
                  <a:txBody>
                    <a:bodyPr/>
                    <a:lstStyle/>
                    <a:p>
                      <a:r>
                        <a:rPr lang="en-US" sz="1400" dirty="0"/>
                        <a:t>Collagen fibers (white fibers)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Thick, threadlike fibers of collagen with great tensile strength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Hold structures together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868646"/>
                  </a:ext>
                </a:extLst>
              </a:tr>
              <a:tr h="448524">
                <a:tc>
                  <a:txBody>
                    <a:bodyPr/>
                    <a:lstStyle/>
                    <a:p>
                      <a:r>
                        <a:rPr lang="en-US" sz="1400" dirty="0"/>
                        <a:t>Elastic fibers (yellow fibers)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Bundles of microfibrils embedded in elastin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Provide elastic quality to parts that stretch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421435"/>
                  </a:ext>
                </a:extLst>
              </a:tr>
              <a:tr h="448524">
                <a:tc>
                  <a:txBody>
                    <a:bodyPr/>
                    <a:lstStyle/>
                    <a:p>
                      <a:r>
                        <a:rPr lang="en-US" sz="1400" dirty="0"/>
                        <a:t>Reticular fibers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Thin fibers of collagen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Form delicate supportive networks within tissues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777327"/>
                  </a:ext>
                </a:extLst>
              </a:tr>
              <a:tr h="448524">
                <a:tc>
                  <a:txBody>
                    <a:bodyPr/>
                    <a:lstStyle/>
                    <a:p>
                      <a:r>
                        <a:rPr lang="en-US" sz="1400" dirty="0"/>
                        <a:t>Ground substance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Nonfibrous protein and other molecules, and varying amounts of fluid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Fills in spaces around cells and fibers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2918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544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843F200-EB14-403B-A0A7-192B998C7A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6894"/>
            <a:ext cx="5257800" cy="6804212"/>
          </a:xfrm>
        </p:spPr>
      </p:pic>
    </p:spTree>
    <p:extLst>
      <p:ext uri="{BB962C8B-B14F-4D97-AF65-F5344CB8AC3E}">
        <p14:creationId xmlns:p14="http://schemas.microsoft.com/office/powerpoint/2010/main" val="414926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  <a:cs typeface="Arial" panose="020B0604020202020204" pitchFamily="34" charset="0"/>
              </a:rPr>
              <a:t>Connective Tissues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3944076"/>
          </a:xfrm>
        </p:spPr>
        <p:txBody>
          <a:bodyPr rtlCol="0">
            <a:no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  <a:defRPr/>
            </a:pPr>
            <a:r>
              <a:rPr lang="en-US" altLang="en-US" sz="1700" b="1" u="sng" dirty="0">
                <a:cs typeface="Arial" panose="020B0604020202020204" pitchFamily="34" charset="0"/>
              </a:rPr>
              <a:t>General characteristics</a:t>
            </a:r>
            <a:r>
              <a:rPr lang="en-US" altLang="en-US" sz="1700" b="1" dirty="0">
                <a:cs typeface="Arial" panose="020B0604020202020204" pitchFamily="34" charset="0"/>
              </a:rPr>
              <a:t>:</a:t>
            </a:r>
          </a:p>
          <a:p>
            <a:pPr>
              <a:spcBef>
                <a:spcPts val="0"/>
              </a:spcBef>
              <a:spcAft>
                <a:spcPts val="500"/>
              </a:spcAft>
              <a:defRPr/>
            </a:pPr>
            <a:r>
              <a:rPr lang="en-US" altLang="en-US" sz="1700" dirty="0">
                <a:cs typeface="Arial" panose="020B0604020202020204" pitchFamily="34" charset="0"/>
              </a:rPr>
              <a:t>Most abundant tissue type Cells are farther apart than epithelial cells; contain matrix between cells</a:t>
            </a:r>
          </a:p>
          <a:p>
            <a:pPr>
              <a:spcAft>
                <a:spcPts val="0"/>
              </a:spcAft>
              <a:buClr>
                <a:schemeClr val="accent2"/>
              </a:buClr>
              <a:defRPr/>
            </a:pPr>
            <a:r>
              <a:rPr lang="en-US" altLang="en-US" sz="1700" u="sng" dirty="0">
                <a:cs typeface="Arial" panose="020B0604020202020204" pitchFamily="34" charset="0"/>
              </a:rPr>
              <a:t>Many functions</a:t>
            </a:r>
            <a:r>
              <a:rPr lang="en-US" altLang="en-US" sz="1700" dirty="0">
                <a:cs typeface="Arial" panose="020B0604020202020204" pitchFamily="34" charset="0"/>
              </a:rPr>
              <a:t>: </a:t>
            </a:r>
          </a:p>
          <a:p>
            <a:pPr marL="291600" lvl="1" indent="-291600">
              <a:spcBef>
                <a:spcPts val="5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altLang="en-US" sz="1700" dirty="0">
                <a:cs typeface="Arial" panose="020B0604020202020204" pitchFamily="34" charset="0"/>
              </a:rPr>
              <a:t>Bind structures together.</a:t>
            </a:r>
          </a:p>
          <a:p>
            <a:pPr marL="291600" lvl="1" indent="-291600">
              <a:spcBef>
                <a:spcPts val="5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altLang="en-US" sz="1700" dirty="0">
                <a:cs typeface="Arial" panose="020B0604020202020204" pitchFamily="34" charset="0"/>
              </a:rPr>
              <a:t>Provide support and protection.</a:t>
            </a:r>
          </a:p>
          <a:p>
            <a:pPr marL="291600" lvl="1" indent="-291600">
              <a:spcBef>
                <a:spcPts val="5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altLang="en-US" sz="1700" dirty="0">
                <a:cs typeface="Arial" panose="020B0604020202020204" pitchFamily="34" charset="0"/>
              </a:rPr>
              <a:t>Serve as frameworks.</a:t>
            </a:r>
          </a:p>
          <a:p>
            <a:pPr marL="291600" lvl="1" indent="-291600">
              <a:spcBef>
                <a:spcPts val="5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altLang="en-US" sz="1700" dirty="0">
                <a:cs typeface="Arial" panose="020B0604020202020204" pitchFamily="34" charset="0"/>
              </a:rPr>
              <a:t>Fill spaces.</a:t>
            </a:r>
          </a:p>
          <a:p>
            <a:pPr marL="291600" lvl="1" indent="-291600">
              <a:spcBef>
                <a:spcPts val="5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altLang="en-US" sz="1700" dirty="0">
                <a:cs typeface="Arial" panose="020B0604020202020204" pitchFamily="34" charset="0"/>
              </a:rPr>
              <a:t>Store fat.</a:t>
            </a:r>
          </a:p>
          <a:p>
            <a:pPr marL="291600" lvl="1" indent="-291600">
              <a:spcBef>
                <a:spcPts val="5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altLang="en-US" sz="1700" dirty="0">
                <a:cs typeface="Arial" panose="020B0604020202020204" pitchFamily="34" charset="0"/>
              </a:rPr>
              <a:t>Produce blood cells.</a:t>
            </a:r>
          </a:p>
          <a:p>
            <a:pPr marL="291600" lvl="1" indent="-291600">
              <a:spcBef>
                <a:spcPts val="5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altLang="en-US" sz="1700" dirty="0">
                <a:cs typeface="Arial" panose="020B0604020202020204" pitchFamily="34" charset="0"/>
              </a:rPr>
              <a:t>Protect against infections.</a:t>
            </a:r>
          </a:p>
          <a:p>
            <a:pPr marL="291600" lvl="1" indent="-291600">
              <a:spcBef>
                <a:spcPts val="5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altLang="en-US" sz="1700" dirty="0">
                <a:cs typeface="Arial" panose="020B0604020202020204" pitchFamily="34" charset="0"/>
              </a:rPr>
              <a:t>Help repair tissue damage.</a:t>
            </a:r>
            <a:endParaRPr lang="en-US" sz="17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8"/>
          </p:nvPr>
        </p:nvSpPr>
        <p:spPr>
          <a:xfrm>
            <a:off x="457200" y="5087075"/>
            <a:ext cx="8229600" cy="1319150"/>
          </a:xfrm>
        </p:spPr>
        <p:txBody>
          <a:bodyPr/>
          <a:lstStyle/>
          <a:p>
            <a:pPr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en-US" sz="1500" dirty="0">
                <a:cs typeface="Arial" panose="020B0604020202020204" pitchFamily="34" charset="0"/>
              </a:rPr>
              <a:t>Extrcellular matrix consists of protein fibers and ground substance; consistency varies from fluid to semisolid to solid</a:t>
            </a:r>
          </a:p>
          <a:p>
            <a:pPr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en-US" sz="1500" dirty="0">
                <a:cs typeface="Arial" panose="020B0604020202020204" pitchFamily="34" charset="0"/>
              </a:rPr>
              <a:t>Most have good blood supply, and are well-nourished, but vascularity varies among tissue types</a:t>
            </a:r>
          </a:p>
          <a:p>
            <a:pPr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en-US" sz="1500" dirty="0">
                <a:cs typeface="Arial" panose="020B0604020202020204" pitchFamily="34" charset="0"/>
              </a:rPr>
              <a:t>Most cells can divide</a:t>
            </a:r>
            <a:endParaRPr lang="en-US" sz="15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85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cs typeface="Arial" panose="020B0604020202020204" pitchFamily="34" charset="0"/>
              </a:rPr>
              <a:t>Categories of Connective Tissue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6172200" cy="213360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/>
            </a:pPr>
            <a:r>
              <a:rPr lang="en-US" sz="1800" dirty="0">
                <a:cs typeface="Arial" panose="020B0604020202020204" pitchFamily="34" charset="0"/>
              </a:rPr>
              <a:t>Connective tissues can be classified in 2 major categories:</a:t>
            </a:r>
          </a:p>
          <a:p>
            <a:pPr marL="0" indent="0" eaLnBrk="1" fontAlgn="auto" hangingPunct="1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b="1" u="sng" dirty="0">
                <a:solidFill>
                  <a:srgbClr val="2A4B9E"/>
                </a:solidFill>
                <a:cs typeface="Arial" panose="020B0604020202020204" pitchFamily="34" charset="0"/>
              </a:rPr>
              <a:t>1. Connective Tissue Proper</a:t>
            </a:r>
            <a:r>
              <a:rPr lang="en-US" sz="1800" b="1" dirty="0">
                <a:solidFill>
                  <a:srgbClr val="2A4B9E"/>
                </a:solidFill>
                <a:cs typeface="Arial" panose="020B0604020202020204" pitchFamily="34" charset="0"/>
              </a:rPr>
              <a:t>:</a:t>
            </a:r>
          </a:p>
          <a:p>
            <a:pPr eaLnBrk="1" fontAlgn="auto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1800" dirty="0">
                <a:cs typeface="Arial" panose="020B0604020202020204" pitchFamily="34" charset="0"/>
              </a:rPr>
              <a:t>Loose connective tissues: </a:t>
            </a:r>
          </a:p>
          <a:p>
            <a:pPr marL="291600" indent="-291600" eaLnBrk="1" fontAlgn="auto" hangingPunct="1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cs typeface="Arial" panose="020B0604020202020204" pitchFamily="34" charset="0"/>
              </a:rPr>
              <a:t>Areolar.</a:t>
            </a:r>
          </a:p>
          <a:p>
            <a:pPr marL="291600" indent="-291600" eaLnBrk="1" fontAlgn="auto" hangingPunct="1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cs typeface="Arial" panose="020B0604020202020204" pitchFamily="34" charset="0"/>
              </a:rPr>
              <a:t>Adipose.</a:t>
            </a:r>
          </a:p>
          <a:p>
            <a:pPr marL="291600" indent="-291600" eaLnBrk="1" fontAlgn="auto" hangingPunct="1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cs typeface="Arial" panose="020B0604020202020204" pitchFamily="34" charset="0"/>
              </a:rPr>
              <a:t>Reticular.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8"/>
          </p:nvPr>
        </p:nvSpPr>
        <p:spPr>
          <a:xfrm>
            <a:off x="457200" y="3200400"/>
            <a:ext cx="3008712" cy="1385950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0"/>
              </a:spcAft>
              <a:defRPr/>
            </a:pPr>
            <a:r>
              <a:rPr lang="en-US" sz="1800" dirty="0">
                <a:cs typeface="Arial" panose="020B0604020202020204" pitchFamily="34" charset="0"/>
              </a:rPr>
              <a:t>Dense connective tissues: </a:t>
            </a:r>
          </a:p>
          <a:p>
            <a:pPr marL="291600" indent="-291600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cs typeface="Arial" panose="020B0604020202020204" pitchFamily="34" charset="0"/>
              </a:rPr>
              <a:t>Dense Regular.</a:t>
            </a:r>
          </a:p>
          <a:p>
            <a:pPr marL="291600" indent="-291600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cs typeface="Arial" panose="020B0604020202020204" pitchFamily="34" charset="0"/>
              </a:rPr>
              <a:t>Dense Irregular.</a:t>
            </a:r>
          </a:p>
          <a:p>
            <a:pPr marL="291600" indent="-291600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cs typeface="Arial" panose="020B0604020202020204" pitchFamily="34" charset="0"/>
              </a:rPr>
              <a:t>Elastic.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9"/>
          </p:nvPr>
        </p:nvSpPr>
        <p:spPr>
          <a:xfrm>
            <a:off x="457200" y="4648200"/>
            <a:ext cx="5181600" cy="1447800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0"/>
              </a:spcAft>
              <a:defRPr/>
            </a:pPr>
            <a:r>
              <a:rPr lang="en-US" sz="1800" b="1" u="sng" dirty="0">
                <a:solidFill>
                  <a:srgbClr val="2A4B9E"/>
                </a:solidFill>
                <a:cs typeface="Arial" panose="020B0604020202020204" pitchFamily="34" charset="0"/>
              </a:rPr>
              <a:t>2. Specialized connective tissues</a:t>
            </a:r>
            <a:r>
              <a:rPr lang="en-US" sz="1800" b="1" dirty="0">
                <a:solidFill>
                  <a:srgbClr val="2A4B9E"/>
                </a:solidFill>
                <a:cs typeface="Arial" panose="020B0604020202020204" pitchFamily="34" charset="0"/>
              </a:rPr>
              <a:t>:</a:t>
            </a:r>
          </a:p>
          <a:p>
            <a:pPr marL="285750" indent="-285750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cs typeface="Arial" panose="020B0604020202020204" pitchFamily="34" charset="0"/>
              </a:rPr>
              <a:t>Cartilage</a:t>
            </a:r>
          </a:p>
          <a:p>
            <a:pPr marL="285750" indent="-285750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cs typeface="Arial" panose="020B0604020202020204" pitchFamily="34" charset="0"/>
              </a:rPr>
              <a:t>Bone</a:t>
            </a:r>
          </a:p>
          <a:p>
            <a:pPr marL="285750" indent="-285750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cs typeface="Arial" panose="020B0604020202020204" pitchFamily="34" charset="0"/>
              </a:rPr>
              <a:t>Blood</a:t>
            </a:r>
          </a:p>
        </p:txBody>
      </p:sp>
    </p:spTree>
    <p:extLst>
      <p:ext uri="{BB962C8B-B14F-4D97-AF65-F5344CB8AC3E}">
        <p14:creationId xmlns:p14="http://schemas.microsoft.com/office/powerpoint/2010/main" val="368369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4A80B54-43B3-4703-939F-A9CFC37A7A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Loose Connective Tissue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09E8711-CD14-41DC-9ABE-14DC4EF76F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764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772061BA-75E5-4930-B4D6-0BBE491D51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19050"/>
            <a:ext cx="5299363" cy="6858000"/>
          </a:xfrm>
        </p:spPr>
      </p:pic>
      <p:pic>
        <p:nvPicPr>
          <p:cNvPr id="9" name="Picture 8" descr="A close up of a tree&#10;&#10;Description automatically generated">
            <a:extLst>
              <a:ext uri="{FF2B5EF4-FFF2-40B4-BE49-F238E27FC236}">
                <a16:creationId xmlns:a16="http://schemas.microsoft.com/office/drawing/2014/main" id="{95C55518-2CA4-44AD-B12C-B6B198DF40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150" y="685800"/>
            <a:ext cx="2426208" cy="1819656"/>
          </a:xfrm>
          <a:prstGeom prst="rect">
            <a:avLst/>
          </a:prstGeom>
        </p:spPr>
      </p:pic>
      <p:pic>
        <p:nvPicPr>
          <p:cNvPr id="11" name="Picture 10" descr="A picture containing building, game&#10;&#10;Description automatically generated">
            <a:extLst>
              <a:ext uri="{FF2B5EF4-FFF2-40B4-BE49-F238E27FC236}">
                <a16:creationId xmlns:a16="http://schemas.microsoft.com/office/drawing/2014/main" id="{5E826743-55EB-4C32-BBD1-FC05E1AD6F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150" y="2667000"/>
            <a:ext cx="2381250" cy="1905000"/>
          </a:xfrm>
          <a:prstGeom prst="rect">
            <a:avLst/>
          </a:prstGeom>
        </p:spPr>
      </p:pic>
      <p:pic>
        <p:nvPicPr>
          <p:cNvPr id="13" name="Picture 12" descr="A picture containing sitting, table, standing, man&#10;&#10;Description automatically generated">
            <a:extLst>
              <a:ext uri="{FF2B5EF4-FFF2-40B4-BE49-F238E27FC236}">
                <a16:creationId xmlns:a16="http://schemas.microsoft.com/office/drawing/2014/main" id="{2DF9EC95-E85A-429F-8C9F-D4FD2DBA14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192" y="4733544"/>
            <a:ext cx="2426208" cy="181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61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4A80B54-43B3-4703-939F-A9CFC37A7A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Dense Connective Tissue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09E8711-CD14-41DC-9ABE-14DC4EF76F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691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64FE6816-FC27-4FBA-BEEF-0E02F6BBE3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57800" cy="6804213"/>
          </a:xfrm>
        </p:spPr>
      </p:pic>
      <p:pic>
        <p:nvPicPr>
          <p:cNvPr id="9" name="Picture 8" descr="A picture containing cat&#10;&#10;Description automatically generated">
            <a:extLst>
              <a:ext uri="{FF2B5EF4-FFF2-40B4-BE49-F238E27FC236}">
                <a16:creationId xmlns:a16="http://schemas.microsoft.com/office/drawing/2014/main" id="{9C45FD6A-4904-457F-B1A3-FA92BDDBE3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50" y="838200"/>
            <a:ext cx="2724050" cy="1819656"/>
          </a:xfrm>
          <a:prstGeom prst="rect">
            <a:avLst/>
          </a:prstGeom>
        </p:spPr>
      </p:pic>
      <p:pic>
        <p:nvPicPr>
          <p:cNvPr id="11" name="Picture 10" descr="A picture containing pink, bed, laying&#10;&#10;Description automatically generated">
            <a:extLst>
              <a:ext uri="{FF2B5EF4-FFF2-40B4-BE49-F238E27FC236}">
                <a16:creationId xmlns:a16="http://schemas.microsoft.com/office/drawing/2014/main" id="{BC89DAF4-8B1D-4351-986C-0D2E79D804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50" y="2819400"/>
            <a:ext cx="2724050" cy="1819656"/>
          </a:xfrm>
          <a:prstGeom prst="rect">
            <a:avLst/>
          </a:prstGeom>
        </p:spPr>
      </p:pic>
      <p:pic>
        <p:nvPicPr>
          <p:cNvPr id="13" name="Picture 12" descr="A close up of a rug&#10;&#10;Description automatically generated">
            <a:extLst>
              <a:ext uri="{FF2B5EF4-FFF2-40B4-BE49-F238E27FC236}">
                <a16:creationId xmlns:a16="http://schemas.microsoft.com/office/drawing/2014/main" id="{F53DA67D-1C01-48A3-984F-A3C70083B7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991" y="4699569"/>
            <a:ext cx="2743391" cy="206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79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4A80B54-43B3-4703-939F-A9CFC37A7A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Specialized Connective Tissue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09E8711-CD14-41DC-9ABE-14DC4EF76F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Cartilage, Blood, Bone </a:t>
            </a:r>
          </a:p>
        </p:txBody>
      </p:sp>
    </p:spTree>
    <p:extLst>
      <p:ext uri="{BB962C8B-B14F-4D97-AF65-F5344CB8AC3E}">
        <p14:creationId xmlns:p14="http://schemas.microsoft.com/office/powerpoint/2010/main" val="1173577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cs typeface="Arial" panose="020B0604020202020204" pitchFamily="34" charset="0"/>
              </a:rPr>
              <a:t>Table 5.2 - 4 Major Tissue Types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392683"/>
              </p:ext>
            </p:extLst>
          </p:nvPr>
        </p:nvGraphicFramePr>
        <p:xfrm>
          <a:off x="684200" y="1508760"/>
          <a:ext cx="78502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200">
                  <a:extLst>
                    <a:ext uri="{9D8B030D-6E8A-4147-A177-3AD203B41FA5}">
                      <a16:colId xmlns:a16="http://schemas.microsoft.com/office/drawing/2014/main" val="222885561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1580052226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716136243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79905492"/>
                    </a:ext>
                  </a:extLst>
                </a:gridCol>
              </a:tblGrid>
              <a:tr h="54499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Type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Function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Location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Distinguishing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Characteristics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5545363"/>
                  </a:ext>
                </a:extLst>
              </a:tr>
              <a:tr h="622852">
                <a:tc>
                  <a:txBody>
                    <a:bodyPr/>
                    <a:lstStyle/>
                    <a:p>
                      <a:r>
                        <a:rPr lang="en-US" sz="1400" dirty="0"/>
                        <a:t>Epithelial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Protection, secretion, absorption, excretion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Cover body surface, cover and line internal organs, compose glands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Lack blood vessels, cells readily divide, cells are tightly packed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9947182"/>
                  </a:ext>
                </a:extLst>
              </a:tr>
              <a:tr h="986183">
                <a:tc>
                  <a:txBody>
                    <a:bodyPr/>
                    <a:lstStyle/>
                    <a:p>
                      <a:r>
                        <a:rPr lang="en-US" sz="1400" dirty="0"/>
                        <a:t>Connective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Bind, support, protect, fill spaces, store fat, produce blood cells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Widely distributed throughout the body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Mostly have good blood supply, cells are farther apart than epithelial cells, with extracellular matrix in between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936984"/>
                  </a:ext>
                </a:extLst>
              </a:tr>
              <a:tr h="622852">
                <a:tc>
                  <a:txBody>
                    <a:bodyPr/>
                    <a:lstStyle/>
                    <a:p>
                      <a:r>
                        <a:rPr lang="en-US" sz="1400" dirty="0"/>
                        <a:t>Muscle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Movement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Attached to bones, in the walls of hollow internal organs, heart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Able to contract in response to specific stimuli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0465921"/>
                  </a:ext>
                </a:extLst>
              </a:tr>
              <a:tr h="804517">
                <a:tc>
                  <a:txBody>
                    <a:bodyPr/>
                    <a:lstStyle/>
                    <a:p>
                      <a:r>
                        <a:rPr lang="en-US" sz="1400" dirty="0"/>
                        <a:t>Nervous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Conduct impulses for coordination, regulation, integration, and sensory reception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Brain, spinal cord, nerves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Cells communicate with each other and other body parts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17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516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cs typeface="Arial" panose="020B0604020202020204" pitchFamily="34" charset="0"/>
              </a:rPr>
              <a:t>Connective Tissue Types </a:t>
            </a:r>
            <a:r>
              <a:rPr lang="en-US" sz="1000" dirty="0">
                <a:solidFill>
                  <a:schemeClr val="tx1"/>
                </a:solidFill>
                <a:cs typeface="Arial" panose="020B0604020202020204" pitchFamily="34" charset="0"/>
              </a:rPr>
              <a:t>1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6482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/>
            </a:pPr>
            <a:r>
              <a:rPr lang="en-US" altLang="en-US" sz="2400" b="1" u="sng" dirty="0">
                <a:solidFill>
                  <a:srgbClr val="2A4B9E"/>
                </a:solidFill>
                <a:cs typeface="Arial" panose="020B0604020202020204" pitchFamily="34" charset="0"/>
              </a:rPr>
              <a:t>Cartilage</a:t>
            </a:r>
            <a:r>
              <a:rPr lang="en-US" altLang="en-US" sz="2400" b="1" dirty="0">
                <a:solidFill>
                  <a:srgbClr val="2A4B9E"/>
                </a:solidFill>
                <a:cs typeface="Arial" panose="020B0604020202020204" pitchFamily="34" charset="0"/>
              </a:rPr>
              <a:t>:</a:t>
            </a:r>
          </a:p>
          <a:p>
            <a:pPr marL="291600" indent="-291600" eaLnBrk="1" fontAlgn="auto" hangingPunct="1"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cs typeface="Arial" panose="020B0604020202020204" pitchFamily="34" charset="0"/>
              </a:rPr>
              <a:t>A rigid, specialized connective tissue.</a:t>
            </a:r>
          </a:p>
          <a:p>
            <a:pPr marL="291600" indent="-291600" eaLnBrk="1" fontAlgn="auto" hangingPunct="1"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cs typeface="Arial" panose="020B0604020202020204" pitchFamily="34" charset="0"/>
              </a:rPr>
              <a:t>Support, framework, attachments.</a:t>
            </a:r>
          </a:p>
          <a:p>
            <a:pPr marL="291600" indent="-291600" eaLnBrk="1" fontAlgn="auto" hangingPunct="1"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cs typeface="Arial" panose="020B0604020202020204" pitchFamily="34" charset="0"/>
              </a:rPr>
              <a:t>Protection of underlying tissue.</a:t>
            </a:r>
          </a:p>
          <a:p>
            <a:pPr marL="291600" indent="-291600" eaLnBrk="1" fontAlgn="auto" hangingPunct="1"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cs typeface="Arial" panose="020B0604020202020204" pitchFamily="34" charset="0"/>
              </a:rPr>
              <a:t>Models for developing bone.</a:t>
            </a:r>
          </a:p>
          <a:p>
            <a:pPr marL="291600" indent="-291600" eaLnBrk="1" fontAlgn="auto" hangingPunct="1"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cs typeface="Arial" panose="020B0604020202020204" pitchFamily="34" charset="0"/>
              </a:rPr>
              <a:t>Matrix contains collagen in gel-like ground substance.</a:t>
            </a:r>
          </a:p>
          <a:p>
            <a:pPr marL="291600" indent="-291600" eaLnBrk="1" fontAlgn="auto" hangingPunct="1"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b="1" u="sng" dirty="0">
                <a:solidFill>
                  <a:srgbClr val="2A4B9E"/>
                </a:solidFill>
                <a:cs typeface="Arial" panose="020B0604020202020204" pitchFamily="34" charset="0"/>
              </a:rPr>
              <a:t>Chondrocytes</a:t>
            </a:r>
            <a:r>
              <a:rPr lang="en-US" altLang="en-US" sz="2000" dirty="0">
                <a:cs typeface="Arial" panose="020B0604020202020204" pitchFamily="34" charset="0"/>
              </a:rPr>
              <a:t> (cartilage cells) in </a:t>
            </a:r>
            <a:r>
              <a:rPr lang="en-US" altLang="en-US" sz="2000" b="1" u="sng" dirty="0">
                <a:solidFill>
                  <a:srgbClr val="2A4B9E"/>
                </a:solidFill>
                <a:cs typeface="Arial" panose="020B0604020202020204" pitchFamily="34" charset="0"/>
              </a:rPr>
              <a:t>lacunae</a:t>
            </a:r>
            <a:r>
              <a:rPr lang="en-US" altLang="en-US" sz="2000" b="1" dirty="0">
                <a:solidFill>
                  <a:srgbClr val="0066FF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dirty="0">
                <a:cs typeface="Arial" panose="020B0604020202020204" pitchFamily="34" charset="0"/>
              </a:rPr>
              <a:t>(chambers), surrounded by matrix.</a:t>
            </a:r>
          </a:p>
          <a:p>
            <a:pPr marL="291600" indent="-291600" eaLnBrk="1" fontAlgn="auto" hangingPunct="1"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u="sng" dirty="0">
                <a:cs typeface="Arial" panose="020B0604020202020204" pitchFamily="34" charset="0"/>
              </a:rPr>
              <a:t>Lacks blood supply</a:t>
            </a:r>
            <a:r>
              <a:rPr lang="en-US" altLang="en-US" sz="2000" dirty="0">
                <a:cs typeface="Arial" panose="020B0604020202020204" pitchFamily="34" charset="0"/>
              </a:rPr>
              <a:t>; heals slowly.</a:t>
            </a:r>
          </a:p>
          <a:p>
            <a:pPr marL="291600" indent="-291600" eaLnBrk="1" fontAlgn="auto" hangingPunct="1"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cs typeface="Arial" panose="020B0604020202020204" pitchFamily="34" charset="0"/>
              </a:rPr>
              <a:t>Covered by </a:t>
            </a:r>
            <a:r>
              <a:rPr lang="en-US" altLang="en-US" sz="2000" b="1" u="sng" dirty="0">
                <a:solidFill>
                  <a:srgbClr val="2A4B9E"/>
                </a:solidFill>
                <a:cs typeface="Arial" panose="020B0604020202020204" pitchFamily="34" charset="0"/>
              </a:rPr>
              <a:t>perichondrium</a:t>
            </a:r>
            <a:r>
              <a:rPr lang="en-US" altLang="en-US" sz="2000" b="1" u="sng" dirty="0">
                <a:solidFill>
                  <a:srgbClr val="0066FF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dirty="0">
                <a:cs typeface="Arial" panose="020B0604020202020204" pitchFamily="34" charset="0"/>
              </a:rPr>
              <a:t>(connective tissue), which provides some nutrients to the cartilage.</a:t>
            </a:r>
          </a:p>
          <a:p>
            <a:pPr marL="291600" indent="-291600" eaLnBrk="1" fontAlgn="auto" hangingPunct="1"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cs typeface="Arial" panose="020B0604020202020204" pitchFamily="34" charset="0"/>
              </a:rPr>
              <a:t>3 types of cartilage: Hyaline, Elastic, and Fibrocartilage.</a:t>
            </a:r>
          </a:p>
        </p:txBody>
      </p:sp>
    </p:spTree>
    <p:extLst>
      <p:ext uri="{BB962C8B-B14F-4D97-AF65-F5344CB8AC3E}">
        <p14:creationId xmlns:p14="http://schemas.microsoft.com/office/powerpoint/2010/main" val="327520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E6C5920-2613-4E50-8935-C6FC5E9436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99363" cy="6858000"/>
          </a:xfrm>
        </p:spPr>
      </p:pic>
      <p:pic>
        <p:nvPicPr>
          <p:cNvPr id="9" name="Picture 8" descr="A picture containing rain, photo, large, woman&#10;&#10;Description automatically generated">
            <a:extLst>
              <a:ext uri="{FF2B5EF4-FFF2-40B4-BE49-F238E27FC236}">
                <a16:creationId xmlns:a16="http://schemas.microsoft.com/office/drawing/2014/main" id="{DB66E35E-2518-4237-AA2C-9223554CF5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609600"/>
            <a:ext cx="2426208" cy="1819656"/>
          </a:xfrm>
          <a:prstGeom prst="rect">
            <a:avLst/>
          </a:prstGeom>
        </p:spPr>
      </p:pic>
      <p:pic>
        <p:nvPicPr>
          <p:cNvPr id="11" name="Picture 10" descr="A close up of a coral&#10;&#10;Description automatically generated">
            <a:extLst>
              <a:ext uri="{FF2B5EF4-FFF2-40B4-BE49-F238E27FC236}">
                <a16:creationId xmlns:a16="http://schemas.microsoft.com/office/drawing/2014/main" id="{18BD3427-433C-4FAD-8AE0-676A27C593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09089"/>
            <a:ext cx="2426208" cy="1819656"/>
          </a:xfrm>
          <a:prstGeom prst="rect">
            <a:avLst/>
          </a:prstGeom>
        </p:spPr>
      </p:pic>
      <p:pic>
        <p:nvPicPr>
          <p:cNvPr id="13" name="Picture 12" descr="A close up of a person&#10;&#10;Description automatically generated">
            <a:extLst>
              <a:ext uri="{FF2B5EF4-FFF2-40B4-BE49-F238E27FC236}">
                <a16:creationId xmlns:a16="http://schemas.microsoft.com/office/drawing/2014/main" id="{E2F696AA-9F0D-4775-B17B-266C06199E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150" y="4675634"/>
            <a:ext cx="2426208" cy="181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72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665960D9-58EE-40D0-86DB-FDA302F266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99363" cy="6858000"/>
          </a:xfrm>
        </p:spPr>
      </p:pic>
      <p:pic>
        <p:nvPicPr>
          <p:cNvPr id="9" name="Picture 8" descr="A picture containing outdoor, small, standing, sitting&#10;&#10;Description automatically generated">
            <a:extLst>
              <a:ext uri="{FF2B5EF4-FFF2-40B4-BE49-F238E27FC236}">
                <a16:creationId xmlns:a16="http://schemas.microsoft.com/office/drawing/2014/main" id="{E5A2D926-F8FC-4FE8-8683-7842A4446D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33400"/>
            <a:ext cx="2590800" cy="2686313"/>
          </a:xfrm>
          <a:prstGeom prst="rect">
            <a:avLst/>
          </a:prstGeom>
        </p:spPr>
      </p:pic>
      <p:pic>
        <p:nvPicPr>
          <p:cNvPr id="11" name="Picture 10" descr="A fabric surface&#10;&#10;Description automatically generated">
            <a:extLst>
              <a:ext uri="{FF2B5EF4-FFF2-40B4-BE49-F238E27FC236}">
                <a16:creationId xmlns:a16="http://schemas.microsoft.com/office/drawing/2014/main" id="{2E52591A-D99A-4E70-8AFD-0743ABF1BD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638288"/>
            <a:ext cx="2639198" cy="200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21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cs typeface="Arial" panose="020B0604020202020204" pitchFamily="34" charset="0"/>
              </a:rPr>
              <a:t>Connective Tissue Types </a:t>
            </a:r>
            <a:r>
              <a:rPr lang="en-US" sz="1000" dirty="0">
                <a:solidFill>
                  <a:schemeClr val="tx1"/>
                </a:solidFill>
                <a:cs typeface="Arial" panose="020B0604020202020204" pitchFamily="34" charset="0"/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altLang="en-US" sz="2800" b="1" u="sng" dirty="0">
                <a:solidFill>
                  <a:srgbClr val="2A4B9E"/>
                </a:solidFill>
                <a:cs typeface="Arial" panose="020B0604020202020204" pitchFamily="34" charset="0"/>
              </a:rPr>
              <a:t>Bone (Osseous Tissue</a:t>
            </a:r>
            <a:r>
              <a:rPr lang="en-US" altLang="en-US" sz="2800" b="1" dirty="0">
                <a:solidFill>
                  <a:srgbClr val="2A4B9E"/>
                </a:solidFill>
                <a:cs typeface="Arial" panose="020B0604020202020204" pitchFamily="34" charset="0"/>
              </a:rPr>
              <a:t>):</a:t>
            </a:r>
          </a:p>
          <a:p>
            <a:pPr marL="291600" indent="-291600" eaLnBrk="1" fontAlgn="auto" hangingPunct="1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cs typeface="Arial" panose="020B0604020202020204" pitchFamily="34" charset="0"/>
              </a:rPr>
              <a:t>Most rigid connective tissue.</a:t>
            </a:r>
          </a:p>
          <a:p>
            <a:pPr marL="291600" indent="-291600" eaLnBrk="1" fontAlgn="auto" hangingPunct="1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cs typeface="Arial" panose="020B0604020202020204" pitchFamily="34" charset="0"/>
              </a:rPr>
              <a:t>Solid matrix, composed of mineral (C</a:t>
            </a:r>
            <a:r>
              <a:rPr lang="en-US" altLang="en-US" sz="100" dirty="0">
                <a:cs typeface="Arial" panose="020B0604020202020204" pitchFamily="34" charset="0"/>
              </a:rPr>
              <a:t> </a:t>
            </a:r>
            <a:r>
              <a:rPr lang="en-US" altLang="en-US" sz="2000" dirty="0">
                <a:cs typeface="Arial" panose="020B0604020202020204" pitchFamily="34" charset="0"/>
              </a:rPr>
              <a:t>a) salts &amp; collagen.</a:t>
            </a:r>
          </a:p>
          <a:p>
            <a:pPr marL="291600" indent="-291600" eaLnBrk="1" fontAlgn="auto" hangingPunct="1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cs typeface="Arial" panose="020B0604020202020204" pitchFamily="34" charset="0"/>
              </a:rPr>
              <a:t>Supports structures.</a:t>
            </a:r>
          </a:p>
          <a:p>
            <a:pPr marL="291600" indent="-291600" eaLnBrk="1" fontAlgn="auto" hangingPunct="1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cs typeface="Arial" panose="020B0604020202020204" pitchFamily="34" charset="0"/>
              </a:rPr>
              <a:t>Protects vital structures.</a:t>
            </a:r>
          </a:p>
          <a:p>
            <a:pPr marL="291600" indent="-291600" eaLnBrk="1" fontAlgn="auto" hangingPunct="1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cs typeface="Arial" panose="020B0604020202020204" pitchFamily="34" charset="0"/>
              </a:rPr>
              <a:t>Produces blood cells.</a:t>
            </a:r>
          </a:p>
          <a:p>
            <a:pPr marL="291600" indent="-291600" eaLnBrk="1" fontAlgn="auto" hangingPunct="1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cs typeface="Arial" panose="020B0604020202020204" pitchFamily="34" charset="0"/>
              </a:rPr>
              <a:t>Stores &amp; releases C</a:t>
            </a:r>
            <a:r>
              <a:rPr lang="en-US" altLang="en-US" sz="100" dirty="0">
                <a:cs typeface="Arial" panose="020B0604020202020204" pitchFamily="34" charset="0"/>
              </a:rPr>
              <a:t> </a:t>
            </a:r>
            <a:r>
              <a:rPr lang="en-US" altLang="en-US" sz="2000" dirty="0">
                <a:cs typeface="Arial" panose="020B0604020202020204" pitchFamily="34" charset="0"/>
              </a:rPr>
              <a:t>a, P.</a:t>
            </a:r>
          </a:p>
          <a:p>
            <a:pPr marL="291600" indent="-291600" eaLnBrk="1" fontAlgn="auto" hangingPunct="1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cs typeface="Arial" panose="020B0604020202020204" pitchFamily="34" charset="0"/>
              </a:rPr>
              <a:t>Attachment sites for muscles.</a:t>
            </a:r>
          </a:p>
          <a:p>
            <a:pPr marL="291600" indent="-291600" eaLnBrk="1" fontAlgn="auto" hangingPunct="1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cs typeface="Arial" panose="020B0604020202020204" pitchFamily="34" charset="0"/>
              </a:rPr>
              <a:t>Forms skeleton.</a:t>
            </a:r>
          </a:p>
          <a:p>
            <a:pPr marL="291600" indent="-291600" eaLnBrk="1" fontAlgn="auto" hangingPunct="1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cs typeface="Arial" panose="020B0604020202020204" pitchFamily="34" charset="0"/>
              </a:rPr>
              <a:t>Contain osteocytes (bone cells) in lacunae.</a:t>
            </a:r>
          </a:p>
          <a:p>
            <a:pPr marL="291600" indent="-291600" eaLnBrk="1" fontAlgn="auto" hangingPunct="1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cs typeface="Arial" panose="020B0604020202020204" pitchFamily="34" charset="0"/>
              </a:rPr>
              <a:t>2 types: </a:t>
            </a:r>
            <a:r>
              <a:rPr lang="en-US" altLang="en-US" sz="2000" u="sng" dirty="0">
                <a:cs typeface="Arial" panose="020B0604020202020204" pitchFamily="34" charset="0"/>
              </a:rPr>
              <a:t>compact</a:t>
            </a:r>
            <a:r>
              <a:rPr lang="en-US" altLang="en-US" sz="2000" dirty="0">
                <a:cs typeface="Arial" panose="020B0604020202020204" pitchFamily="34" charset="0"/>
              </a:rPr>
              <a:t> and </a:t>
            </a:r>
            <a:r>
              <a:rPr lang="en-US" altLang="en-US" sz="2000" u="sng" dirty="0">
                <a:cs typeface="Arial" panose="020B0604020202020204" pitchFamily="34" charset="0"/>
              </a:rPr>
              <a:t>spongy.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75D305-2DBC-4C21-B507-733DB01E19D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en-US" altLang="en-US" sz="2800" b="1" u="sng" dirty="0">
                <a:solidFill>
                  <a:srgbClr val="2A4B9E"/>
                </a:solidFill>
                <a:cs typeface="Arial" panose="020B0604020202020204" pitchFamily="34" charset="0"/>
              </a:rPr>
              <a:t>Blood</a:t>
            </a:r>
            <a:r>
              <a:rPr lang="en-US" altLang="en-US" sz="2800" b="1" dirty="0">
                <a:solidFill>
                  <a:srgbClr val="2A4B9E"/>
                </a:solidFill>
                <a:cs typeface="Arial" panose="020B0604020202020204" pitchFamily="34" charset="0"/>
              </a:rPr>
              <a:t>:</a:t>
            </a:r>
          </a:p>
          <a:p>
            <a:pPr marL="291600" indent="-291600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Arial" panose="020B0604020202020204" pitchFamily="34" charset="0"/>
              </a:rPr>
              <a:t>Cells suspended in fluid matrix called plasma.</a:t>
            </a:r>
          </a:p>
          <a:p>
            <a:pPr marL="291600" indent="-291600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Arial" panose="020B0604020202020204" pitchFamily="34" charset="0"/>
              </a:rPr>
              <a:t>Red blood cells transport gases.</a:t>
            </a:r>
          </a:p>
          <a:p>
            <a:pPr marL="291600" indent="-291600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Arial" panose="020B0604020202020204" pitchFamily="34" charset="0"/>
              </a:rPr>
              <a:t>White blood cells defend again infection.</a:t>
            </a:r>
          </a:p>
          <a:p>
            <a:pPr marL="291600" indent="-291600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Arial" panose="020B0604020202020204" pitchFamily="34" charset="0"/>
              </a:rPr>
              <a:t>Platelets help in blood clotting.</a:t>
            </a:r>
          </a:p>
          <a:p>
            <a:pPr marL="291600" indent="-291600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Arial" panose="020B0604020202020204" pitchFamily="34" charset="0"/>
              </a:rPr>
              <a:t>Transports substances around body.</a:t>
            </a:r>
            <a:endParaRPr lang="en-US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26397A-3D7A-43D6-AC07-767512A7D54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692989-5F71-4C84-BDCA-0EFD971660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345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cs typeface="Arial" panose="020B0604020202020204" pitchFamily="34" charset="0"/>
              </a:rPr>
              <a:t>Table 5.7 Connective Tissues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676163"/>
              </p:ext>
            </p:extLst>
          </p:nvPr>
        </p:nvGraphicFramePr>
        <p:xfrm>
          <a:off x="609600" y="998510"/>
          <a:ext cx="8153400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59563168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29376731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73430617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3322207703"/>
                    </a:ext>
                  </a:extLst>
                </a:gridCol>
              </a:tblGrid>
              <a:tr h="31011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Type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Description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Function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Location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9770194"/>
                  </a:ext>
                </a:extLst>
              </a:tr>
              <a:tr h="387649">
                <a:tc>
                  <a:txBody>
                    <a:bodyPr/>
                    <a:lstStyle/>
                    <a:p>
                      <a:r>
                        <a:rPr lang="en-US" sz="1200" dirty="0"/>
                        <a:t>Areolar connective tissue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Cells in fluid-gel matrix</a:t>
                      </a:r>
                      <a:r>
                        <a:rPr lang="en-US" sz="1200" baseline="0" dirty="0"/>
                        <a:t> 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Binds organs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Beneath the skin, between muscles, beneath epithelial tissues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7910534"/>
                  </a:ext>
                </a:extLst>
              </a:tr>
              <a:tr h="542709">
                <a:tc>
                  <a:txBody>
                    <a:bodyPr/>
                    <a:lstStyle/>
                    <a:p>
                      <a:r>
                        <a:rPr lang="en-US" sz="1200" dirty="0"/>
                        <a:t>Adipose tissue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Cells in fluid-gel matrix</a:t>
                      </a:r>
                      <a:r>
                        <a:rPr lang="en-US" sz="1200" baseline="0" dirty="0"/>
                        <a:t> 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Protects,</a:t>
                      </a:r>
                      <a:r>
                        <a:rPr lang="en-US" sz="1200" baseline="0" dirty="0"/>
                        <a:t> insulates, stores fat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Beneath the skin, around the kidneys, behind the eyeballs, on the surface of the heart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6103577"/>
                  </a:ext>
                </a:extLst>
              </a:tr>
              <a:tr h="387649">
                <a:tc>
                  <a:txBody>
                    <a:bodyPr/>
                    <a:lstStyle/>
                    <a:p>
                      <a:r>
                        <a:rPr lang="en-US" sz="1200" dirty="0"/>
                        <a:t>Reticular connective tissue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Cells in fluid-gel matrix</a:t>
                      </a:r>
                      <a:r>
                        <a:rPr lang="en-US" sz="1200" baseline="0" dirty="0"/>
                        <a:t> </a:t>
                      </a:r>
                      <a:endParaRPr lang="en-US" sz="1200" dirty="0"/>
                    </a:p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Supports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Walls of liver and spleen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2743148"/>
                  </a:ext>
                </a:extLst>
              </a:tr>
              <a:tr h="387649">
                <a:tc>
                  <a:txBody>
                    <a:bodyPr/>
                    <a:lstStyle/>
                    <a:p>
                      <a:r>
                        <a:rPr lang="en-US" sz="1200" dirty="0"/>
                        <a:t>Dense regular connective tissue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Cells in fluid-gel matrix</a:t>
                      </a:r>
                      <a:r>
                        <a:rPr lang="en-US" sz="1200" baseline="0" dirty="0"/>
                        <a:t> </a:t>
                      </a:r>
                      <a:endParaRPr lang="en-US" sz="1200" dirty="0"/>
                    </a:p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Binds body parts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Tendons, ligaments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5242627"/>
                  </a:ext>
                </a:extLst>
              </a:tr>
              <a:tr h="387649">
                <a:tc>
                  <a:txBody>
                    <a:bodyPr/>
                    <a:lstStyle/>
                    <a:p>
                      <a:r>
                        <a:rPr lang="en-US" sz="1200" dirty="0"/>
                        <a:t>Dense irregular</a:t>
                      </a:r>
                      <a:r>
                        <a:rPr lang="en-US" sz="1200" baseline="0" dirty="0"/>
                        <a:t> connective tissue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Cells in fluid-gel matrix</a:t>
                      </a:r>
                      <a:r>
                        <a:rPr lang="en-US" sz="1200" baseline="0" dirty="0"/>
                        <a:t> </a:t>
                      </a:r>
                      <a:endParaRPr lang="en-US" sz="1200" dirty="0"/>
                    </a:p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Sustains tissue tension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 the deep layer</a:t>
                      </a:r>
                      <a:r>
                        <a:rPr lang="en-US" sz="1200" baseline="0" dirty="0"/>
                        <a:t> of skin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7945135"/>
                  </a:ext>
                </a:extLst>
              </a:tr>
              <a:tr h="387649">
                <a:tc>
                  <a:txBody>
                    <a:bodyPr/>
                    <a:lstStyle/>
                    <a:p>
                      <a:r>
                        <a:rPr lang="en-US" sz="1200" dirty="0"/>
                        <a:t>Elastic connective tissue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Cells in fluid-gel matrix</a:t>
                      </a:r>
                      <a:r>
                        <a:rPr lang="en-US" sz="1200" baseline="0" dirty="0"/>
                        <a:t> 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Provides elastic quality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Connecting parts of the spinal column, in walls of arteries and airways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4050408"/>
                  </a:ext>
                </a:extLst>
              </a:tr>
              <a:tr h="387649">
                <a:tc>
                  <a:txBody>
                    <a:bodyPr/>
                    <a:lstStyle/>
                    <a:p>
                      <a:r>
                        <a:rPr lang="en-US" sz="1200" dirty="0"/>
                        <a:t>Hyaline cartilage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Cells in solid-gel matrix</a:t>
                      </a:r>
                      <a:r>
                        <a:rPr lang="en-US" sz="1200" baseline="0" dirty="0"/>
                        <a:t> 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Supports, protects, provides framework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Ends of bones, nose, and rings in walls of respiratory passages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5865058"/>
                  </a:ext>
                </a:extLst>
              </a:tr>
              <a:tr h="387649">
                <a:tc>
                  <a:txBody>
                    <a:bodyPr/>
                    <a:lstStyle/>
                    <a:p>
                      <a:r>
                        <a:rPr lang="en-US" sz="1200" dirty="0"/>
                        <a:t>Elastic cartilage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Cells in solid-gel matrix</a:t>
                      </a:r>
                      <a:r>
                        <a:rPr lang="en-US" sz="1200" baseline="0" dirty="0"/>
                        <a:t> 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Supports, protects, provides flexible framework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Framework of external ear and part of larynx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6757984"/>
                  </a:ext>
                </a:extLst>
              </a:tr>
              <a:tr h="387649">
                <a:tc>
                  <a:txBody>
                    <a:bodyPr/>
                    <a:lstStyle/>
                    <a:p>
                      <a:r>
                        <a:rPr lang="en-US" sz="1200" dirty="0"/>
                        <a:t>Fibrocartilage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Cells in solid-gel matrix</a:t>
                      </a:r>
                      <a:r>
                        <a:rPr lang="en-US" sz="1200" baseline="0" dirty="0"/>
                        <a:t> 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Supports, protects, absorbs shock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Between bony parts of spinal column, parts of pelvic girdle, and knee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8586911"/>
                  </a:ext>
                </a:extLst>
              </a:tr>
              <a:tr h="387649">
                <a:tc>
                  <a:txBody>
                    <a:bodyPr/>
                    <a:lstStyle/>
                    <a:p>
                      <a:r>
                        <a:rPr lang="en-US" sz="1200" dirty="0"/>
                        <a:t>Bone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Cells in solid matrix</a:t>
                      </a:r>
                      <a:r>
                        <a:rPr lang="en-US" sz="1200" baseline="0" dirty="0"/>
                        <a:t> 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Supports, protects, provides framework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Bones of skeleton, middle ear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4487572"/>
                  </a:ext>
                </a:extLst>
              </a:tr>
              <a:tr h="387649">
                <a:tc>
                  <a:txBody>
                    <a:bodyPr/>
                    <a:lstStyle/>
                    <a:p>
                      <a:r>
                        <a:rPr lang="en-US" sz="1200" dirty="0"/>
                        <a:t>Blood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Cells and platelets in fluid matrix</a:t>
                      </a:r>
                      <a:r>
                        <a:rPr lang="en-US" sz="1200" baseline="0" dirty="0"/>
                        <a:t> 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Transports gases, defends against disease, clotting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Throughout the body in a closed system of blood vessels and heart chambers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114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034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6EE10DCA-3CF9-4045-914C-8FEA0C8A38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Muscle Tissue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D660B385-80C1-44AE-BE71-FE76594C9E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126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5C7B4850-0EA4-4F9C-8979-AEB7DF6CEC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0"/>
            <a:ext cx="5299362" cy="6858000"/>
          </a:xfrm>
        </p:spPr>
      </p:pic>
    </p:spTree>
    <p:extLst>
      <p:ext uri="{BB962C8B-B14F-4D97-AF65-F5344CB8AC3E}">
        <p14:creationId xmlns:p14="http://schemas.microsoft.com/office/powerpoint/2010/main" val="102440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9CE3E662-311A-4EBA-B704-9E2B762876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84643" cy="6838950"/>
          </a:xfrm>
        </p:spPr>
      </p:pic>
      <p:pic>
        <p:nvPicPr>
          <p:cNvPr id="9" name="Picture 8" descr="A picture containing clothing, skirt, thistle&#10;&#10;Description automatically generated">
            <a:extLst>
              <a:ext uri="{FF2B5EF4-FFF2-40B4-BE49-F238E27FC236}">
                <a16:creationId xmlns:a16="http://schemas.microsoft.com/office/drawing/2014/main" id="{CB4E41D2-8AFA-40FC-92D4-E4AAAF179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33400"/>
            <a:ext cx="2514598" cy="1737360"/>
          </a:xfrm>
          <a:prstGeom prst="rect">
            <a:avLst/>
          </a:prstGeom>
        </p:spPr>
      </p:pic>
      <p:pic>
        <p:nvPicPr>
          <p:cNvPr id="11" name="Picture 10" descr="A picture containing light, object, pink, car&#10;&#10;Description automatically generated">
            <a:extLst>
              <a:ext uri="{FF2B5EF4-FFF2-40B4-BE49-F238E27FC236}">
                <a16:creationId xmlns:a16="http://schemas.microsoft.com/office/drawing/2014/main" id="{4A47A0E7-F8A4-4FB9-A4BA-A8573D9734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509647"/>
            <a:ext cx="2514598" cy="1819656"/>
          </a:xfrm>
          <a:prstGeom prst="rect">
            <a:avLst/>
          </a:prstGeom>
        </p:spPr>
      </p:pic>
      <p:pic>
        <p:nvPicPr>
          <p:cNvPr id="13" name="Picture 1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A1D6DF9E-AAF2-4403-824D-6C82424FE0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568190"/>
            <a:ext cx="2514598" cy="181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9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6B3F0233-9CE1-4BEE-9835-8D82C0E4E5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99363" cy="6858000"/>
          </a:xfrm>
        </p:spPr>
      </p:pic>
    </p:spTree>
    <p:extLst>
      <p:ext uri="{BB962C8B-B14F-4D97-AF65-F5344CB8AC3E}">
        <p14:creationId xmlns:p14="http://schemas.microsoft.com/office/powerpoint/2010/main" val="53819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close up of a logo&#10;&#10;Description automatically generated">
            <a:extLst>
              <a:ext uri="{FF2B5EF4-FFF2-40B4-BE49-F238E27FC236}">
                <a16:creationId xmlns:a16="http://schemas.microsoft.com/office/drawing/2014/main" id="{B32A5CF5-ECF8-40EC-B0EE-B112CA429A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0"/>
            <a:ext cx="5303693" cy="6863603"/>
          </a:xfrm>
        </p:spPr>
      </p:pic>
      <p:pic>
        <p:nvPicPr>
          <p:cNvPr id="9" name="Picture 8" descr="A close up of a womans face&#10;&#10;Description automatically generated">
            <a:extLst>
              <a:ext uri="{FF2B5EF4-FFF2-40B4-BE49-F238E27FC236}">
                <a16:creationId xmlns:a16="http://schemas.microsoft.com/office/drawing/2014/main" id="{C30EDE1A-6FFC-4916-B66F-9898E4BE57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038600"/>
            <a:ext cx="3270504" cy="245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99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cs typeface="Arial" panose="020B0604020202020204" pitchFamily="34" charset="0"/>
              </a:rPr>
              <a:t>Figure 5.1 Intercellular Junctions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idx="1"/>
          </p:nvPr>
        </p:nvSpPr>
        <p:spPr>
          <a:xfrm>
            <a:off x="457200" y="990600"/>
            <a:ext cx="6248400" cy="1618392"/>
          </a:xfrm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altLang="en-US" sz="2000" b="1" u="sng" dirty="0">
                <a:solidFill>
                  <a:srgbClr val="2A4B9E"/>
                </a:solidFill>
                <a:latin typeface="+mn-lt"/>
                <a:cs typeface="Arial" panose="020B0604020202020204" pitchFamily="34" charset="0"/>
              </a:rPr>
              <a:t>Tight junctions</a:t>
            </a:r>
            <a:r>
              <a:rPr lang="en-US" altLang="en-US" sz="2000" b="1" dirty="0">
                <a:solidFill>
                  <a:srgbClr val="2A4B9E"/>
                </a:solidFill>
                <a:latin typeface="+mn-lt"/>
                <a:cs typeface="Arial" panose="020B0604020202020204" pitchFamily="34" charset="0"/>
              </a:rPr>
              <a:t>:</a:t>
            </a:r>
          </a:p>
          <a:p>
            <a:pPr marL="291600" indent="-29160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+mn-lt"/>
                <a:cs typeface="Arial" panose="020B0604020202020204" pitchFamily="34" charset="0"/>
              </a:rPr>
              <a:t>Membranes of adjacent cells merge and fuse.</a:t>
            </a:r>
          </a:p>
          <a:p>
            <a:pPr marL="291600" indent="-29160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+mn-lt"/>
                <a:cs typeface="Arial" panose="020B0604020202020204" pitchFamily="34" charset="0"/>
              </a:rPr>
              <a:t>Located among cells that form linings, sheet-like layers.</a:t>
            </a:r>
          </a:p>
          <a:p>
            <a:pPr marL="291600" indent="-29160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+mn-lt"/>
                <a:cs typeface="Arial" panose="020B0604020202020204" pitchFamily="34" charset="0"/>
              </a:rPr>
              <a:t>Blood-brain barrier.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8"/>
          </p:nvPr>
        </p:nvSpPr>
        <p:spPr>
          <a:xfrm>
            <a:off x="457200" y="2688746"/>
            <a:ext cx="4038600" cy="1614550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en-US" altLang="en-US" sz="2000" b="1" u="sng" dirty="0">
                <a:solidFill>
                  <a:srgbClr val="2A4B9E"/>
                </a:solidFill>
                <a:cs typeface="Arial" panose="020B0604020202020204" pitchFamily="34" charset="0"/>
              </a:rPr>
              <a:t>Desmosomes</a:t>
            </a:r>
            <a:r>
              <a:rPr lang="en-US" altLang="en-US" sz="2000" b="1" dirty="0">
                <a:solidFill>
                  <a:srgbClr val="2A4B9E"/>
                </a:solidFill>
                <a:cs typeface="Arial" panose="020B0604020202020204" pitchFamily="34" charset="0"/>
              </a:rPr>
              <a:t>:</a:t>
            </a:r>
          </a:p>
          <a:p>
            <a:pPr marL="291600" indent="-2916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cs typeface="Arial" panose="020B0604020202020204" pitchFamily="34" charset="0"/>
              </a:rPr>
              <a:t>Form “spot welds” between cells.</a:t>
            </a:r>
          </a:p>
          <a:p>
            <a:pPr marL="291600" indent="-2916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cs typeface="Arial" panose="020B0604020202020204" pitchFamily="34" charset="0"/>
              </a:rPr>
              <a:t>Structural reinforcement.</a:t>
            </a:r>
          </a:p>
          <a:p>
            <a:pPr marL="291600" indent="-2916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cs typeface="Arial" panose="020B0604020202020204" pitchFamily="34" charset="0"/>
              </a:rPr>
              <a:t>Located among outer skin cells.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9"/>
          </p:nvPr>
        </p:nvSpPr>
        <p:spPr>
          <a:xfrm>
            <a:off x="457200" y="4482078"/>
            <a:ext cx="4191000" cy="1662050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en-US" altLang="en-US" sz="2000" b="1" u="sng" dirty="0">
                <a:solidFill>
                  <a:srgbClr val="2A4B9E"/>
                </a:solidFill>
                <a:cs typeface="Arial" panose="020B0604020202020204" pitchFamily="34" charset="0"/>
              </a:rPr>
              <a:t>Gap junctions</a:t>
            </a:r>
            <a:r>
              <a:rPr lang="en-US" altLang="en-US" sz="2000" b="1" dirty="0">
                <a:solidFill>
                  <a:srgbClr val="2A4B9E"/>
                </a:solidFill>
                <a:cs typeface="Arial" panose="020B0604020202020204" pitchFamily="34" charset="0"/>
              </a:rPr>
              <a:t>:</a:t>
            </a:r>
          </a:p>
          <a:p>
            <a:pPr marL="291600" indent="-2916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cs typeface="Arial" panose="020B0604020202020204" pitchFamily="34" charset="0"/>
              </a:rPr>
              <a:t>Tubular channels between cells.</a:t>
            </a:r>
          </a:p>
          <a:p>
            <a:pPr marL="291600" indent="-2916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cs typeface="Arial" panose="020B0604020202020204" pitchFamily="34" charset="0"/>
              </a:rPr>
              <a:t>Molecules can move between cells.</a:t>
            </a:r>
          </a:p>
          <a:p>
            <a:pPr marL="291600" indent="-2916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cs typeface="Arial" panose="020B0604020202020204" pitchFamily="34" charset="0"/>
              </a:rPr>
              <a:t>Located in cardiac muscle cells</a:t>
            </a:r>
            <a:r>
              <a:rPr lang="en-IN" altLang="en-US" sz="2000" dirty="0"/>
              <a:t>.</a:t>
            </a:r>
            <a:endParaRPr lang="en-US" altLang="en-US" sz="2000" b="1" dirty="0">
              <a:cs typeface="Arial" panose="020B0604020202020204" pitchFamily="34" charset="0"/>
            </a:endParaRPr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5"/>
          <a:stretch/>
        </p:blipFill>
        <p:spPr bwMode="auto">
          <a:xfrm>
            <a:off x="5105400" y="2675444"/>
            <a:ext cx="3686102" cy="3787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481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cs typeface="Arial" panose="020B0604020202020204" pitchFamily="34" charset="0"/>
              </a:rPr>
              <a:t>Table 5.8 Muscle and Nervous Tissues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726870"/>
              </p:ext>
            </p:extLst>
          </p:nvPr>
        </p:nvGraphicFramePr>
        <p:xfrm>
          <a:off x="685800" y="1945640"/>
          <a:ext cx="7848600" cy="308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150">
                  <a:extLst>
                    <a:ext uri="{9D8B030D-6E8A-4147-A177-3AD203B41FA5}">
                      <a16:colId xmlns:a16="http://schemas.microsoft.com/office/drawing/2014/main" val="1420403747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163470197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34784022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194837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Type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Description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Function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Location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3366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Skeletal muscle tissue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Long, thread-like cells, striated, many nuclei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Voluntary movements of skeletal parts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Muscles usually attached to bones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8766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Smooth muscle tissue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Shorter cells, single, central nucleus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Involuntary movements of internal organs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Walls of hollow internal organs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314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Cardiac muscle</a:t>
                      </a:r>
                      <a:r>
                        <a:rPr lang="en-US" sz="1400" baseline="0" dirty="0"/>
                        <a:t> tissue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Branched cells, striated, single nucleus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Heart movements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Heart muscle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2008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Nervous tissue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Cells with cytoplasmic extensions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Sensory reception, release of neurotransmitter, and conduction of electrical impulses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Brain, spinal cord, and peripheral nerves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8867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212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r>
              <a:rPr lang="en-US" sz="3400" b="1" dirty="0">
                <a:solidFill>
                  <a:schemeClr val="tx1"/>
                </a:solidFill>
                <a:cs typeface="Arial" panose="020B0604020202020204" pitchFamily="34" charset="0"/>
              </a:rPr>
              <a:t>Table 5.1 Types of Intercellular Junctions</a:t>
            </a:r>
            <a:endParaRPr lang="en-US" sz="3400" dirty="0">
              <a:solidFill>
                <a:schemeClr val="tx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364109"/>
              </p:ext>
            </p:extLst>
          </p:nvPr>
        </p:nvGraphicFramePr>
        <p:xfrm>
          <a:off x="684200" y="2209800"/>
          <a:ext cx="7697800" cy="2081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2800">
                  <a:extLst>
                    <a:ext uri="{9D8B030D-6E8A-4147-A177-3AD203B41FA5}">
                      <a16:colId xmlns:a16="http://schemas.microsoft.com/office/drawing/2014/main" val="273098984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1571785643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1764034884"/>
                    </a:ext>
                  </a:extLst>
                </a:gridCol>
              </a:tblGrid>
              <a:tr h="33963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Type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Characteristics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Example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1523661"/>
                  </a:ext>
                </a:extLst>
              </a:tr>
              <a:tr h="481149">
                <a:tc>
                  <a:txBody>
                    <a:bodyPr/>
                    <a:lstStyle/>
                    <a:p>
                      <a:r>
                        <a:rPr lang="en-US" sz="1400" dirty="0"/>
                        <a:t>Tight</a:t>
                      </a:r>
                      <a:r>
                        <a:rPr lang="en-US" sz="1400" baseline="0" dirty="0"/>
                        <a:t> junctions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Close space between cells by</a:t>
                      </a:r>
                      <a:r>
                        <a:rPr lang="en-US" sz="1400" baseline="0" dirty="0"/>
                        <a:t> fusing cell membranes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Cells that line the small intestine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6795979"/>
                  </a:ext>
                </a:extLst>
              </a:tr>
              <a:tr h="481149">
                <a:tc>
                  <a:txBody>
                    <a:bodyPr/>
                    <a:lstStyle/>
                    <a:p>
                      <a:r>
                        <a:rPr lang="en-US" sz="1400" dirty="0"/>
                        <a:t>Desmosomes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Bind cells by</a:t>
                      </a:r>
                      <a:r>
                        <a:rPr lang="en-US" sz="1400" baseline="0" dirty="0"/>
                        <a:t> forming “spot welds” between cell membranes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Cells of the outer</a:t>
                      </a:r>
                      <a:r>
                        <a:rPr lang="en-US" sz="1400" baseline="0" dirty="0"/>
                        <a:t> skin layer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6232125"/>
                  </a:ext>
                </a:extLst>
              </a:tr>
              <a:tr h="679269">
                <a:tc>
                  <a:txBody>
                    <a:bodyPr/>
                    <a:lstStyle/>
                    <a:p>
                      <a:r>
                        <a:rPr lang="en-US" sz="1400" dirty="0"/>
                        <a:t>Gap junction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Form tubular channels</a:t>
                      </a:r>
                      <a:r>
                        <a:rPr lang="en-US" sz="1400" baseline="0" dirty="0"/>
                        <a:t> between cells that allow exchange of substances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Muscle cells of the heart and digestive</a:t>
                      </a:r>
                      <a:r>
                        <a:rPr lang="en-US" sz="1400" baseline="0" dirty="0"/>
                        <a:t> tract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7129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501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6EE10DCA-3CF9-4045-914C-8FEA0C8A38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Epithelial Tissue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D660B385-80C1-44AE-BE71-FE76594C9E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Named according to shape and number of cell layers thick</a:t>
            </a:r>
          </a:p>
        </p:txBody>
      </p:sp>
    </p:spTree>
    <p:extLst>
      <p:ext uri="{BB962C8B-B14F-4D97-AF65-F5344CB8AC3E}">
        <p14:creationId xmlns:p14="http://schemas.microsoft.com/office/powerpoint/2010/main" val="1160798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AB3BC4C-DDE9-4E66-B7E4-FE5913C8EB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10886"/>
            <a:ext cx="5257800" cy="6804213"/>
          </a:xfrm>
        </p:spPr>
      </p:pic>
    </p:spTree>
    <p:extLst>
      <p:ext uri="{BB962C8B-B14F-4D97-AF65-F5344CB8AC3E}">
        <p14:creationId xmlns:p14="http://schemas.microsoft.com/office/powerpoint/2010/main" val="197647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  <a:cs typeface="Arial" panose="020B0604020202020204" pitchFamily="34" charset="0"/>
              </a:rPr>
              <a:t>Epithelial Tissue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8768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500"/>
              </a:spcBef>
              <a:spcAft>
                <a:spcPts val="500"/>
              </a:spcAft>
              <a:buClr>
                <a:schemeClr val="accent2"/>
              </a:buClr>
              <a:buFont typeface="Arial" panose="020B0604020202020204" pitchFamily="34" charset="0"/>
              <a:buNone/>
              <a:defRPr/>
            </a:pPr>
            <a:r>
              <a:rPr lang="en-US" altLang="en-US" sz="2000" b="1" u="sng" dirty="0">
                <a:cs typeface="Arial" panose="020B0604020202020204" pitchFamily="34" charset="0"/>
              </a:rPr>
              <a:t>General Characteristics</a:t>
            </a:r>
            <a:r>
              <a:rPr lang="en-US" altLang="en-US" sz="2000" b="1" dirty="0">
                <a:cs typeface="Arial" panose="020B0604020202020204" pitchFamily="34" charset="0"/>
              </a:rPr>
              <a:t>:</a:t>
            </a:r>
          </a:p>
          <a:p>
            <a:pPr marL="291600" indent="-291600" eaLnBrk="1" fontAlgn="auto" hangingPunct="1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cs typeface="Arial" panose="020B0604020202020204" pitchFamily="34" charset="0"/>
              </a:rPr>
              <a:t>Covers organs and body surface.</a:t>
            </a:r>
          </a:p>
          <a:p>
            <a:pPr marL="291600" indent="-291600" eaLnBrk="1" fontAlgn="auto" hangingPunct="1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cs typeface="Arial" panose="020B0604020202020204" pitchFamily="34" charset="0"/>
              </a:rPr>
              <a:t>Lines cavities and hollow organs.</a:t>
            </a:r>
          </a:p>
          <a:p>
            <a:pPr marL="291600" indent="-291600" eaLnBrk="1" fontAlgn="auto" hangingPunct="1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cs typeface="Arial" panose="020B0604020202020204" pitchFamily="34" charset="0"/>
              </a:rPr>
              <a:t>Makes up glands.</a:t>
            </a:r>
          </a:p>
          <a:p>
            <a:pPr marL="291600" indent="-291600" eaLnBrk="1" fontAlgn="auto" hangingPunct="1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cs typeface="Arial" panose="020B0604020202020204" pitchFamily="34" charset="0"/>
              </a:rPr>
              <a:t>Have a free surface on outside, and basement membrane on inside.</a:t>
            </a:r>
          </a:p>
          <a:p>
            <a:pPr marL="291600" indent="-291600" eaLnBrk="1" fontAlgn="auto" hangingPunct="1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cs typeface="Arial" panose="020B0604020202020204" pitchFamily="34" charset="0"/>
              </a:rPr>
              <a:t>This tissue lacks blood vessels (avascular) and nutrients diffuse to epithelial tissue from underlying connective tissue.</a:t>
            </a:r>
          </a:p>
          <a:p>
            <a:pPr marL="291600" indent="-291600" eaLnBrk="1" fontAlgn="auto" hangingPunct="1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cs typeface="Arial" panose="020B0604020202020204" pitchFamily="34" charset="0"/>
              </a:rPr>
              <a:t>Cells readily divide; injuries heal rapidly.</a:t>
            </a:r>
          </a:p>
          <a:p>
            <a:pPr marL="291600" indent="-291600" eaLnBrk="1" fontAlgn="auto" hangingPunct="1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cs typeface="Arial" panose="020B0604020202020204" pitchFamily="34" charset="0"/>
              </a:rPr>
              <a:t>Cells are tightly packed.</a:t>
            </a:r>
          </a:p>
          <a:p>
            <a:pPr marL="291600" indent="-291600" eaLnBrk="1" fontAlgn="auto" hangingPunct="1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cs typeface="Arial" panose="020B0604020202020204" pitchFamily="34" charset="0"/>
              </a:rPr>
              <a:t>Classified according to cell shape and number of cell layers.</a:t>
            </a:r>
          </a:p>
          <a:p>
            <a:pPr marL="291600" indent="-291600" eaLnBrk="1" fontAlgn="auto" hangingPunct="1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cs typeface="Arial" panose="020B0604020202020204" pitchFamily="34" charset="0"/>
              </a:rPr>
              <a:t>Shapes: </a:t>
            </a:r>
            <a:r>
              <a:rPr lang="en-US" altLang="en-US" sz="2000" u="sng" dirty="0">
                <a:solidFill>
                  <a:srgbClr val="2A4B9E"/>
                </a:solidFill>
                <a:cs typeface="Arial" panose="020B0604020202020204" pitchFamily="34" charset="0"/>
              </a:rPr>
              <a:t>squamous</a:t>
            </a:r>
            <a:r>
              <a:rPr lang="en-US" altLang="en-US" sz="2000" dirty="0">
                <a:cs typeface="Arial" panose="020B0604020202020204" pitchFamily="34" charset="0"/>
              </a:rPr>
              <a:t> (flat), </a:t>
            </a:r>
            <a:r>
              <a:rPr lang="en-US" altLang="en-US" sz="2000" u="sng" dirty="0">
                <a:solidFill>
                  <a:srgbClr val="2A4B9E"/>
                </a:solidFill>
                <a:cs typeface="Arial" panose="020B0604020202020204" pitchFamily="34" charset="0"/>
              </a:rPr>
              <a:t>cuboidal</a:t>
            </a:r>
            <a:r>
              <a:rPr lang="en-US" altLang="en-US" sz="2000" dirty="0">
                <a:solidFill>
                  <a:srgbClr val="2A4B9E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dirty="0">
                <a:cs typeface="Arial" panose="020B0604020202020204" pitchFamily="34" charset="0"/>
              </a:rPr>
              <a:t>(cube-shaped), </a:t>
            </a:r>
            <a:r>
              <a:rPr lang="en-US" altLang="en-US" sz="2000" u="sng" dirty="0">
                <a:solidFill>
                  <a:srgbClr val="2A4B9E"/>
                </a:solidFill>
                <a:cs typeface="Arial" panose="020B0604020202020204" pitchFamily="34" charset="0"/>
              </a:rPr>
              <a:t>columnar</a:t>
            </a:r>
            <a:r>
              <a:rPr lang="en-US" altLang="en-US" sz="2000" dirty="0">
                <a:solidFill>
                  <a:srgbClr val="2A4B9E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dirty="0">
                <a:cs typeface="Arial" panose="020B0604020202020204" pitchFamily="34" charset="0"/>
              </a:rPr>
              <a:t>(tall).</a:t>
            </a:r>
          </a:p>
          <a:p>
            <a:pPr marL="291600" indent="-291600" eaLnBrk="1" fontAlgn="auto" hangingPunct="1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cs typeface="Arial" panose="020B0604020202020204" pitchFamily="34" charset="0"/>
              </a:rPr>
              <a:t>Layers: </a:t>
            </a:r>
            <a:r>
              <a:rPr lang="en-US" altLang="en-US" sz="2000" u="sng" dirty="0">
                <a:solidFill>
                  <a:srgbClr val="2A4B9E"/>
                </a:solidFill>
                <a:cs typeface="Arial" panose="020B0604020202020204" pitchFamily="34" charset="0"/>
              </a:rPr>
              <a:t>simple</a:t>
            </a:r>
            <a:r>
              <a:rPr lang="en-US" altLang="en-US" sz="2000" dirty="0">
                <a:cs typeface="Arial" panose="020B0604020202020204" pitchFamily="34" charset="0"/>
              </a:rPr>
              <a:t> (one layer of cells), </a:t>
            </a:r>
            <a:r>
              <a:rPr lang="en-US" altLang="en-US" sz="2000" u="sng" dirty="0">
                <a:solidFill>
                  <a:srgbClr val="2A4B9E"/>
                </a:solidFill>
                <a:cs typeface="Arial" panose="020B0604020202020204" pitchFamily="34" charset="0"/>
              </a:rPr>
              <a:t>stratified</a:t>
            </a:r>
            <a:r>
              <a:rPr lang="en-US" altLang="en-US" sz="2000" dirty="0">
                <a:cs typeface="Arial" panose="020B0604020202020204" pitchFamily="34" charset="0"/>
              </a:rPr>
              <a:t> (2 or more layer of cells), or </a:t>
            </a:r>
            <a:r>
              <a:rPr lang="en-US" sz="2000" u="sng" dirty="0">
                <a:solidFill>
                  <a:srgbClr val="2A4B9E"/>
                </a:solidFill>
                <a:cs typeface="Arial" panose="020B0604020202020204" pitchFamily="34" charset="0"/>
              </a:rPr>
              <a:t>pseudostratified</a:t>
            </a:r>
            <a:r>
              <a:rPr lang="en-US" sz="2000" dirty="0">
                <a:cs typeface="Arial" panose="020B0604020202020204" pitchFamily="34" charset="0"/>
              </a:rPr>
              <a:t> (appears layered, but is not).</a:t>
            </a:r>
          </a:p>
        </p:txBody>
      </p:sp>
    </p:spTree>
    <p:extLst>
      <p:ext uri="{BB962C8B-B14F-4D97-AF65-F5344CB8AC3E}">
        <p14:creationId xmlns:p14="http://schemas.microsoft.com/office/powerpoint/2010/main" val="14395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6EE10DCA-3CF9-4045-914C-8FEA0C8A38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Simple Epithelium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D660B385-80C1-44AE-BE71-FE76594C9E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Simple= “1 cell layer thick”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0D8CD06-4FB5-45E2-9D31-C886B46955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4684489-C967-4061-80F5-93783C456B1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486773"/>
      </p:ext>
    </p:extLst>
  </p:cSld>
  <p:clrMapOvr>
    <a:masterClrMapping/>
  </p:clrMapOvr>
</p:sld>
</file>

<file path=ppt/theme/theme1.xml><?xml version="1.0" encoding="utf-8"?>
<a:theme xmlns:a="http://schemas.openxmlformats.org/drawingml/2006/main" name="FIRST, BREAK, LAST slides 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lternate FIRST, BREAK, LAST slide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lain BODY/MAIN CONTENT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Red bar footer BODY/MAIN CONTENT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PLAIN Section Divider, Quotes, Callout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RED FOOTER Section Divider, Quotes, Callout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BLUE Section Divider, Quotes, Callout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Plain_APPENDIX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Red Bar Footer_APPENDIX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692</TotalTime>
  <Words>1912</Words>
  <Application>Microsoft Office PowerPoint</Application>
  <PresentationFormat>On-screen Show (4:3)</PresentationFormat>
  <Paragraphs>329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40</vt:i4>
      </vt:variant>
    </vt:vector>
  </HeadingPairs>
  <TitlesOfParts>
    <vt:vector size="54" baseType="lpstr">
      <vt:lpstr>Arial</vt:lpstr>
      <vt:lpstr>ArumSans Bold</vt:lpstr>
      <vt:lpstr>ArumSans Regular</vt:lpstr>
      <vt:lpstr>Calibri</vt:lpstr>
      <vt:lpstr>Vectipede Rg</vt:lpstr>
      <vt:lpstr>FIRST, BREAK, LAST slides </vt:lpstr>
      <vt:lpstr>Alternate FIRST, BREAK, LAST slides</vt:lpstr>
      <vt:lpstr>Plain BODY/MAIN CONTENT</vt:lpstr>
      <vt:lpstr>Red bar footer BODY/MAIN CONTENT</vt:lpstr>
      <vt:lpstr>PLAIN Section Divider, Quotes, Callouts</vt:lpstr>
      <vt:lpstr>RED FOOTER Section Divider, Quotes, Callouts</vt:lpstr>
      <vt:lpstr>BLUE Section Divider, Quotes, Callouts</vt:lpstr>
      <vt:lpstr>Plain_APPENDIX</vt:lpstr>
      <vt:lpstr>Red Bar Footer_APPENDIX</vt:lpstr>
      <vt:lpstr>Chapter 05 Lecture Outline Dr. S. Montgomery</vt:lpstr>
      <vt:lpstr>Cells are Organized into Tissues</vt:lpstr>
      <vt:lpstr>Table 5.2 - 4 Major Tissue Types</vt:lpstr>
      <vt:lpstr>Figure 5.1 Intercellular Junctions</vt:lpstr>
      <vt:lpstr>Table 5.1 Types of Intercellular Junctions</vt:lpstr>
      <vt:lpstr>Epithelial Tissue</vt:lpstr>
      <vt:lpstr>PowerPoint Presentation</vt:lpstr>
      <vt:lpstr>Epithelial Tissue</vt:lpstr>
      <vt:lpstr>Simple Epithelium</vt:lpstr>
      <vt:lpstr>PowerPoint Presentation</vt:lpstr>
      <vt:lpstr>PowerPoint Presentation</vt:lpstr>
      <vt:lpstr>Stratified Epithelium</vt:lpstr>
      <vt:lpstr>PowerPoint Presentation</vt:lpstr>
      <vt:lpstr>PowerPoint Presentation</vt:lpstr>
      <vt:lpstr>Glandular Epithelium</vt:lpstr>
      <vt:lpstr>Table 5.5 Epithelial Tissues</vt:lpstr>
      <vt:lpstr>Connective Tissue</vt:lpstr>
      <vt:lpstr>Major Cell Types of Connective Tissue</vt:lpstr>
      <vt:lpstr>Major Cell Types of Connective Tissue</vt:lpstr>
      <vt:lpstr>Connective Tissue Fibers</vt:lpstr>
      <vt:lpstr>Table 5.6 Components of Connective Tissue</vt:lpstr>
      <vt:lpstr>PowerPoint Presentation</vt:lpstr>
      <vt:lpstr>Connective Tissues</vt:lpstr>
      <vt:lpstr>Categories of Connective Tissue</vt:lpstr>
      <vt:lpstr>Loose Connective Tissue</vt:lpstr>
      <vt:lpstr>PowerPoint Presentation</vt:lpstr>
      <vt:lpstr>Dense Connective Tissue</vt:lpstr>
      <vt:lpstr>PowerPoint Presentation</vt:lpstr>
      <vt:lpstr>Specialized Connective Tissue</vt:lpstr>
      <vt:lpstr>Connective Tissue Types 1</vt:lpstr>
      <vt:lpstr>PowerPoint Presentation</vt:lpstr>
      <vt:lpstr>PowerPoint Presentation</vt:lpstr>
      <vt:lpstr>Connective Tissue Types 2</vt:lpstr>
      <vt:lpstr>Table 5.7 Connective Tissues</vt:lpstr>
      <vt:lpstr>Muscle Tissue</vt:lpstr>
      <vt:lpstr>PowerPoint Presentation</vt:lpstr>
      <vt:lpstr>PowerPoint Presentation</vt:lpstr>
      <vt:lpstr>PowerPoint Presentation</vt:lpstr>
      <vt:lpstr>PowerPoint Presentation</vt:lpstr>
      <vt:lpstr>Table 5.8 Muscle and Nervous Tissues</vt:lpstr>
    </vt:vector>
  </TitlesOfParts>
  <Company>The McGraw-Hill Companies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LeConte, Lisa</dc:creator>
  <cp:lastModifiedBy>shelley montgomery</cp:lastModifiedBy>
  <cp:revision>122</cp:revision>
  <dcterms:created xsi:type="dcterms:W3CDTF">2017-11-08T15:52:06Z</dcterms:created>
  <dcterms:modified xsi:type="dcterms:W3CDTF">2020-01-21T00:44:01Z</dcterms:modified>
</cp:coreProperties>
</file>