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  <p:sldMasterId id="2147483672" r:id="rId2"/>
    <p:sldMasterId id="2147483678" r:id="rId3"/>
    <p:sldMasterId id="2147483684" r:id="rId4"/>
    <p:sldMasterId id="2147483712" r:id="rId5"/>
  </p:sldMasterIdLst>
  <p:notesMasterIdLst>
    <p:notesMasterId r:id="rId38"/>
  </p:notesMasterIdLst>
  <p:sldIdLst>
    <p:sldId id="305" r:id="rId6"/>
    <p:sldId id="264" r:id="rId7"/>
    <p:sldId id="276" r:id="rId8"/>
    <p:sldId id="265" r:id="rId9"/>
    <p:sldId id="266" r:id="rId10"/>
    <p:sldId id="277" r:id="rId11"/>
    <p:sldId id="267" r:id="rId12"/>
    <p:sldId id="268" r:id="rId13"/>
    <p:sldId id="275" r:id="rId14"/>
    <p:sldId id="269" r:id="rId15"/>
    <p:sldId id="270" r:id="rId16"/>
    <p:sldId id="279" r:id="rId17"/>
    <p:sldId id="271" r:id="rId18"/>
    <p:sldId id="280" r:id="rId19"/>
    <p:sldId id="272" r:id="rId20"/>
    <p:sldId id="310" r:id="rId21"/>
    <p:sldId id="295" r:id="rId22"/>
    <p:sldId id="281" r:id="rId23"/>
    <p:sldId id="297" r:id="rId24"/>
    <p:sldId id="298" r:id="rId25"/>
    <p:sldId id="299" r:id="rId26"/>
    <p:sldId id="296" r:id="rId27"/>
    <p:sldId id="300" r:id="rId28"/>
    <p:sldId id="283" r:id="rId29"/>
    <p:sldId id="301" r:id="rId30"/>
    <p:sldId id="285" r:id="rId31"/>
    <p:sldId id="302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FAE73-F61F-45C8-90F4-C13E24502D96}" type="datetimeFigureOut">
              <a:rPr lang="en-US" smtClean="0"/>
              <a:t>1/17/2016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51E53-46DF-4253-96F2-72ACB01F7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14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13482-9845-4980-9FEF-3E7C3D6B17A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32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gradFill>
          <a:gsLst>
            <a:gs pos="17000">
              <a:srgbClr val="EED390"/>
            </a:gs>
            <a:gs pos="84000">
              <a:srgbClr val="DEB6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59400" y="0"/>
            <a:ext cx="74613" cy="66357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eaLnBrk="1" hangingPunct="1">
              <a:spcAft>
                <a:spcPct val="50000"/>
              </a:spcAft>
              <a:buClr>
                <a:srgbClr val="669900"/>
              </a:buClr>
              <a:buFont typeface="Wingdings" pitchFamily="28" charset="2"/>
              <a:buChar char="§"/>
              <a:defRPr/>
            </a:pPr>
            <a:endParaRPr lang="en-US">
              <a:solidFill>
                <a:srgbClr val="000000"/>
              </a:solidFill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51157" y="5581471"/>
            <a:ext cx="3402012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PowerPoint</a:t>
            </a:r>
            <a:r>
              <a:rPr lang="en-US" sz="1800" baseline="300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®</a:t>
            </a: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 Lecture Slides</a:t>
            </a:r>
          </a:p>
          <a:p>
            <a:pPr algn="ctr" defTabSz="457200" eaLnBrk="1" hangingPunct="1">
              <a:defRPr/>
            </a:pP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prepared by</a:t>
            </a:r>
          </a:p>
          <a:p>
            <a:pPr algn="ctr" defTabSz="457200" eaLnBrk="1" hangingPunct="1">
              <a:defRPr/>
            </a:pP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Karen Dunbar </a:t>
            </a:r>
            <a:r>
              <a:rPr lang="en-US" sz="1800" dirty="0" err="1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Kareiva</a:t>
            </a:r>
            <a:endParaRPr lang="en-US" sz="1800" dirty="0">
              <a:solidFill>
                <a:srgbClr val="CD6A47"/>
              </a:solidFill>
              <a:latin typeface="Arial" charset="0"/>
              <a:ea typeface="ＭＳ Ｐゴシック" pitchFamily="28" charset="-128"/>
            </a:endParaRPr>
          </a:p>
          <a:p>
            <a:pPr algn="ctr" defTabSz="457200" eaLnBrk="1" hangingPunct="1">
              <a:defRPr/>
            </a:pP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Ivy Tech </a:t>
            </a: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Community College</a:t>
            </a:r>
          </a:p>
        </p:txBody>
      </p:sp>
      <p:pic>
        <p:nvPicPr>
          <p:cNvPr id="10" name="Picture 13" descr="Pearson_Strap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6516688"/>
            <a:ext cx="17621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6451600"/>
            <a:ext cx="2232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eaLnBrk="1" hangingPunct="1"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ea typeface="ＭＳ Ｐゴシック" pitchFamily="28" charset="-128"/>
              </a:rPr>
              <a:t>© Annie Leibovitz/Contact Press Images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5336" cy="6858000"/>
          </a:xfrm>
          <a:prstGeom prst="rect">
            <a:avLst/>
          </a:prstGeom>
        </p:spPr>
      </p:pic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580347" y="1219200"/>
            <a:ext cx="3402012" cy="28007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sz="2800" b="1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Chapter 4   Part B</a:t>
            </a:r>
          </a:p>
          <a:p>
            <a:pPr algn="ctr" defTabSz="457200" eaLnBrk="1" hangingPunct="1">
              <a:defRPr/>
            </a:pPr>
            <a:endParaRPr lang="en-US" sz="2800" b="1" dirty="0">
              <a:solidFill>
                <a:srgbClr val="CD6A47"/>
              </a:solidFill>
              <a:latin typeface="Arial" charset="0"/>
              <a:ea typeface="ＭＳ Ｐゴシック" pitchFamily="28" charset="-128"/>
            </a:endParaRPr>
          </a:p>
          <a:p>
            <a:pPr algn="ctr" defTabSz="457200" eaLnBrk="1" hangingPunct="1">
              <a:defRPr/>
            </a:pPr>
            <a:r>
              <a:rPr lang="en-US" sz="4000" b="1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Tissue: </a:t>
            </a:r>
            <a:br>
              <a:rPr lang="en-US" sz="4000" b="1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</a:br>
            <a:r>
              <a:rPr lang="en-US" sz="4000" b="1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The Living Fabric</a:t>
            </a:r>
            <a:endParaRPr lang="en-US" sz="4000" b="1" dirty="0">
              <a:solidFill>
                <a:srgbClr val="000000"/>
              </a:solidFill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659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© 2015 Pearson Education, Inc.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297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720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© 2015 Pearson Education, Inc.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9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0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5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gradFill>
          <a:gsLst>
            <a:gs pos="17000">
              <a:srgbClr val="EED390"/>
            </a:gs>
            <a:gs pos="84000">
              <a:srgbClr val="DEB65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5359400" y="0"/>
            <a:ext cx="74613" cy="66357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eaLnBrk="1" hangingPunct="1">
              <a:spcAft>
                <a:spcPct val="50000"/>
              </a:spcAft>
              <a:buClr>
                <a:srgbClr val="669900"/>
              </a:buClr>
              <a:buFont typeface="Wingdings" pitchFamily="28" charset="2"/>
              <a:buChar char="§"/>
              <a:defRPr/>
            </a:pPr>
            <a:endParaRPr lang="en-US">
              <a:solidFill>
                <a:srgbClr val="000000"/>
              </a:solidFill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51157" y="5581471"/>
            <a:ext cx="3402012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PowerPoint</a:t>
            </a:r>
            <a:r>
              <a:rPr lang="en-US" sz="1800" baseline="300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®</a:t>
            </a: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 Lecture Slides</a:t>
            </a:r>
          </a:p>
          <a:p>
            <a:pPr algn="ctr" defTabSz="457200" eaLnBrk="1" hangingPunct="1">
              <a:defRPr/>
            </a:pP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prepared by</a:t>
            </a:r>
          </a:p>
          <a:p>
            <a:pPr algn="ctr" defTabSz="457200" eaLnBrk="1" hangingPunct="1">
              <a:defRPr/>
            </a:pP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Karen Dunbar </a:t>
            </a:r>
            <a:r>
              <a:rPr lang="en-US" sz="1800" dirty="0" err="1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Kareiva</a:t>
            </a:r>
            <a:endParaRPr lang="en-US" sz="1800" dirty="0">
              <a:solidFill>
                <a:srgbClr val="CD6A47"/>
              </a:solidFill>
              <a:latin typeface="Arial" charset="0"/>
              <a:ea typeface="ＭＳ Ｐゴシック" pitchFamily="28" charset="-128"/>
            </a:endParaRPr>
          </a:p>
          <a:p>
            <a:pPr algn="ctr" defTabSz="457200" eaLnBrk="1" hangingPunct="1">
              <a:defRPr/>
            </a:pP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Ivy Tech </a:t>
            </a:r>
            <a:r>
              <a:rPr lang="en-US" sz="1800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Community College</a:t>
            </a:r>
          </a:p>
        </p:txBody>
      </p:sp>
      <p:pic>
        <p:nvPicPr>
          <p:cNvPr id="10" name="Picture 13" descr="Pearson_Strap_Bound_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6516688"/>
            <a:ext cx="17621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6451600"/>
            <a:ext cx="2232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eaLnBrk="1" hangingPunct="1"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ea typeface="ＭＳ Ｐゴシック" pitchFamily="28" charset="-128"/>
              </a:rPr>
              <a:t>© Annie Leibovitz/Contact Press Images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5336" cy="6858000"/>
          </a:xfrm>
          <a:prstGeom prst="rect">
            <a:avLst/>
          </a:prstGeom>
        </p:spPr>
      </p:pic>
      <p:sp>
        <p:nvSpPr>
          <p:cNvPr id="1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580347" y="1219200"/>
            <a:ext cx="3402012" cy="28007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sz="2800" b="1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Chapter 4   Part B</a:t>
            </a:r>
          </a:p>
          <a:p>
            <a:pPr algn="ctr" defTabSz="457200" eaLnBrk="1" hangingPunct="1">
              <a:defRPr/>
            </a:pPr>
            <a:endParaRPr lang="en-US" sz="2800" b="1" dirty="0">
              <a:solidFill>
                <a:srgbClr val="CD6A47"/>
              </a:solidFill>
              <a:latin typeface="Arial" charset="0"/>
              <a:ea typeface="ＭＳ Ｐゴシック" pitchFamily="28" charset="-128"/>
            </a:endParaRPr>
          </a:p>
          <a:p>
            <a:pPr algn="ctr" defTabSz="457200" eaLnBrk="1" hangingPunct="1">
              <a:defRPr/>
            </a:pPr>
            <a:r>
              <a:rPr lang="en-US" sz="4000" b="1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Tissue: </a:t>
            </a:r>
            <a:br>
              <a:rPr lang="en-US" sz="4000" b="1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</a:br>
            <a:r>
              <a:rPr lang="en-US" sz="4000" b="1" dirty="0">
                <a:solidFill>
                  <a:srgbClr val="CD6A47"/>
                </a:solidFill>
                <a:latin typeface="Arial" charset="0"/>
                <a:ea typeface="ＭＳ Ｐゴシック" pitchFamily="28" charset="-128"/>
              </a:rPr>
              <a:t>The Living Fabric</a:t>
            </a:r>
            <a:endParaRPr lang="en-US" sz="4000" b="1" dirty="0">
              <a:solidFill>
                <a:srgbClr val="000000"/>
              </a:solidFill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8041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 Ba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439BD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834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8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a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21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linic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0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 Ba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439BD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93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t Purple Ba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74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25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35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839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© 2015 Pearson Education, Inc.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1/17/2016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  <a:endParaRPr lang="en-US" dirty="0" smtClean="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Ba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linica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9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t Purple Ba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8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72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8390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1413"/>
            <a:ext cx="8686800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457200" eaLnBrk="1" hangingPunct="1">
              <a:defRPr/>
            </a:pPr>
            <a:r>
              <a:rPr lang="en-GB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© 2016 Pearson Education, Inc.</a:t>
            </a:r>
            <a:endParaRPr lang="en-GB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195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707" r:id="rId9"/>
  </p:sldLayoutIdLst>
  <p:hf sldNum="0" hdr="0" dt="0"/>
  <p:txStyles>
    <p:titleStyle>
      <a:lvl1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Tx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Tx/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34" y="16934"/>
            <a:ext cx="9084733" cy="3809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34" y="6578601"/>
            <a:ext cx="3086100" cy="2529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4053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0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34" y="16934"/>
            <a:ext cx="9084733" cy="3809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34" y="6578601"/>
            <a:ext cx="3086100" cy="2529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63472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83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1413"/>
            <a:ext cx="8686800" cy="5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pPr defTabSz="457200" eaLnBrk="1" hangingPunct="1">
              <a:defRPr/>
            </a:pPr>
            <a:r>
              <a:rPr lang="en-GB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© 2016 Pearson Education, Inc.</a:t>
            </a:r>
            <a:endParaRPr lang="en-GB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4917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9" r:id="rId9"/>
  </p:sldLayoutIdLst>
  <p:hf sldNum="0" hdr="0" dt="0"/>
  <p:txStyles>
    <p:titleStyle>
      <a:lvl1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3200" b="1">
          <a:solidFill>
            <a:srgbClr val="854F43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Tx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Tx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Tx/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defTabSz="457200" eaLnBrk="1" hangingPunct="1">
              <a:defRPr/>
            </a:pPr>
            <a:r>
              <a:rPr lang="en-GB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© 2016 Pearson Education, Inc.</a:t>
            </a:r>
            <a:endParaRPr lang="en-GB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1/17/2016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77218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/>
              <a:t>Ch</a:t>
            </a:r>
            <a:r>
              <a:rPr lang="en-US" sz="3600" dirty="0" smtClean="0"/>
              <a:t> 4 Muscular &amp; Nervous Tissue</a:t>
            </a:r>
            <a:br>
              <a:rPr lang="en-US" sz="3600" dirty="0" smtClean="0"/>
            </a:br>
            <a:r>
              <a:rPr lang="en-US" sz="3600" dirty="0" err="1" smtClean="0"/>
              <a:t>Tissue</a:t>
            </a:r>
            <a:r>
              <a:rPr lang="en-US" sz="3600" dirty="0" smtClean="0"/>
              <a:t> Repair</a:t>
            </a:r>
            <a:endParaRPr lang="en-US" sz="3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9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Smooth Muscle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Smooth muscle tissue</a:t>
            </a:r>
          </a:p>
          <a:p>
            <a:pPr lvl="1"/>
            <a:r>
              <a:rPr lang="en-US" altLang="en-US" dirty="0" smtClean="0"/>
              <a:t>Found mainly in walls of hollow organs (other than heart)</a:t>
            </a:r>
          </a:p>
          <a:p>
            <a:pPr lvl="1"/>
            <a:r>
              <a:rPr lang="en-US" altLang="en-US" dirty="0" smtClean="0"/>
              <a:t>Involuntary muscle</a:t>
            </a:r>
          </a:p>
          <a:p>
            <a:pPr lvl="1"/>
            <a:r>
              <a:rPr lang="en-US" altLang="en-US" dirty="0" smtClean="0"/>
              <a:t>Has no visible striations</a:t>
            </a:r>
          </a:p>
          <a:p>
            <a:pPr lvl="1"/>
            <a:r>
              <a:rPr lang="en-US" altLang="en-US" dirty="0" smtClean="0"/>
              <a:t>Spindle-shaped cells with one nucleus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3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6-figure_04_09c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13" name="Freeform 12"/>
          <p:cNvSpPr/>
          <p:nvPr/>
        </p:nvSpPr>
        <p:spPr>
          <a:xfrm>
            <a:off x="5245100" y="4064000"/>
            <a:ext cx="2597150" cy="6350"/>
          </a:xfrm>
          <a:custGeom>
            <a:avLst/>
            <a:gdLst>
              <a:gd name="connsiteX0" fmla="*/ 0 w 2597150"/>
              <a:gd name="connsiteY0" fmla="*/ 0 h 6350"/>
              <a:gd name="connsiteX1" fmla="*/ 2597150 w 259715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97150" h="6350">
                <a:moveTo>
                  <a:pt x="0" y="0"/>
                </a:moveTo>
                <a:lnTo>
                  <a:pt x="2597150" y="63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855928" y="295025"/>
            <a:ext cx="17259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FFFF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Smooth muscle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487579" y="675563"/>
            <a:ext cx="2753959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Spindle-shaped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(elongated) cells with central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nuclei; no striations; cells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arranged closely to form sheets.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872629" y="1970964"/>
            <a:ext cx="5370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Nuclei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87579" y="2432131"/>
            <a:ext cx="2659382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Propels substances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or objects (foodstuffs, urine,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a baby) along internal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passageways; involuntary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control.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85198" y="3827544"/>
            <a:ext cx="2545697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Mostly in the walls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of hollow organs.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7886122" y="3964863"/>
            <a:ext cx="66684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Smooth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muscle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cell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3681629" y="4667331"/>
            <a:ext cx="3879011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Sheet of smooth muscle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from the digestive tract (500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ＭＳ Ｐゴシック" panose="020B0600070205080204" pitchFamily="34" charset="-128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).</a:t>
            </a:r>
          </a:p>
        </p:txBody>
      </p:sp>
      <p:sp>
        <p:nvSpPr>
          <p:cNvPr id="23" name="Freeform 22"/>
          <p:cNvSpPr/>
          <p:nvPr/>
        </p:nvSpPr>
        <p:spPr>
          <a:xfrm>
            <a:off x="6270625" y="1622425"/>
            <a:ext cx="1482725" cy="1155700"/>
          </a:xfrm>
          <a:custGeom>
            <a:avLst/>
            <a:gdLst>
              <a:gd name="connsiteX0" fmla="*/ 0 w 1482725"/>
              <a:gd name="connsiteY0" fmla="*/ 0 h 1155700"/>
              <a:gd name="connsiteX1" fmla="*/ 1482725 w 1482725"/>
              <a:gd name="connsiteY1" fmla="*/ 463550 h 1155700"/>
              <a:gd name="connsiteX2" fmla="*/ 28575 w 1482725"/>
              <a:gd name="connsiteY2" fmla="*/ 115570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2725" h="1155700">
                <a:moveTo>
                  <a:pt x="0" y="0"/>
                </a:moveTo>
                <a:lnTo>
                  <a:pt x="1482725" y="463550"/>
                </a:lnTo>
                <a:lnTo>
                  <a:pt x="28575" y="1155700"/>
                </a:lnTo>
              </a:path>
            </a:pathLst>
          </a:custGeom>
          <a:noFill/>
          <a:ln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50175" y="2085975"/>
            <a:ext cx="92075" cy="0"/>
          </a:xfrm>
          <a:custGeom>
            <a:avLst/>
            <a:gdLst>
              <a:gd name="connsiteX0" fmla="*/ 0 w 92075"/>
              <a:gd name="connsiteY0" fmla="*/ 0 h 0"/>
              <a:gd name="connsiteX1" fmla="*/ 92075 w 920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075">
                <a:moveTo>
                  <a:pt x="0" y="0"/>
                </a:moveTo>
                <a:lnTo>
                  <a:pt x="92075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Nervous Tissue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685800" y="2732088"/>
          <a:ext cx="3810000" cy="261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Clip" r:id="rId3" imgW="9076190" imgH="6219048" progId="MS_ClipArt_Gallery.2">
                  <p:embed/>
                </p:oleObj>
              </mc:Choice>
              <mc:Fallback>
                <p:oleObj name="Clip" r:id="rId3" imgW="9076190" imgH="621904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732088"/>
                        <a:ext cx="3810000" cy="261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r>
              <a:rPr lang="en-US" sz="2800"/>
              <a:t>Branching cells</a:t>
            </a:r>
          </a:p>
          <a:p>
            <a:r>
              <a:rPr lang="en-US" sz="2800"/>
              <a:t>long cytoplasmic extensions</a:t>
            </a:r>
          </a:p>
          <a:p>
            <a:r>
              <a:rPr lang="en-US" sz="2800"/>
              <a:t>2 kinds of cells:</a:t>
            </a:r>
          </a:p>
          <a:p>
            <a:pPr lvl="1"/>
            <a:r>
              <a:rPr lang="en-US" sz="2400"/>
              <a:t>1.  Neuron- conducts impulse</a:t>
            </a:r>
          </a:p>
          <a:p>
            <a:pPr lvl="1"/>
            <a:r>
              <a:rPr lang="en-US" sz="2400"/>
              <a:t>2. Neuroglial- protects &amp; supports neurons</a:t>
            </a:r>
          </a:p>
          <a:p>
            <a:r>
              <a:rPr lang="en-US" sz="2800"/>
              <a:t>loc--brain, spinal cord, nerves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3178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4.5  Nervous Tissue</a:t>
            </a:r>
            <a:endParaRPr lang="en-US" dirty="0"/>
          </a:p>
        </p:txBody>
      </p:sp>
      <p:sp>
        <p:nvSpPr>
          <p:cNvPr id="54276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Main component of nervous system (brain, spinal cord, nerves)</a:t>
            </a:r>
          </a:p>
          <a:p>
            <a:pPr lvl="1"/>
            <a:r>
              <a:rPr lang="en-US" altLang="en-US" dirty="0" smtClean="0"/>
              <a:t>Regulates and controls body functions</a:t>
            </a:r>
          </a:p>
          <a:p>
            <a:r>
              <a:rPr lang="en-US" altLang="en-US" dirty="0" smtClean="0"/>
              <a:t>Made up of two specialized cells:</a:t>
            </a:r>
          </a:p>
          <a:p>
            <a:pPr lvl="1"/>
            <a:r>
              <a:rPr lang="en-US" altLang="en-US" b="1" dirty="0" smtClean="0"/>
              <a:t>Neurons</a:t>
            </a:r>
            <a:r>
              <a:rPr lang="en-US" altLang="en-US" dirty="0" smtClean="0"/>
              <a:t>: specialized nerve cells that generate and conduct nerve impulses</a:t>
            </a:r>
          </a:p>
          <a:p>
            <a:pPr lvl="1"/>
            <a:r>
              <a:rPr lang="en-US" altLang="en-US" dirty="0" smtClean="0"/>
              <a:t>Supporting cells that support, insulate, and protect neurons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3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The Neuron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u="sng"/>
              <a:t>Dendrite:</a:t>
            </a:r>
            <a:r>
              <a:rPr lang="en-US" sz="2800"/>
              <a:t>  short processes around cell body; receive impulses</a:t>
            </a:r>
          </a:p>
          <a:p>
            <a:r>
              <a:rPr lang="en-US" sz="2800" u="sng"/>
              <a:t>Cell body:</a:t>
            </a:r>
            <a:r>
              <a:rPr lang="en-US" sz="2800"/>
              <a:t> contains organelles</a:t>
            </a:r>
          </a:p>
          <a:p>
            <a:r>
              <a:rPr lang="en-US" sz="2800" u="sng"/>
              <a:t>Axon:</a:t>
            </a:r>
            <a:r>
              <a:rPr lang="en-US" sz="2800"/>
              <a:t> conducts impulses</a:t>
            </a:r>
          </a:p>
        </p:txBody>
      </p:sp>
      <p:graphicFrame>
        <p:nvGraphicFramePr>
          <p:cNvPr id="10245" name="Object 5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48200" y="2968625"/>
          <a:ext cx="3810000" cy="213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Clip" r:id="rId3" imgW="8904762" imgH="5000000" progId="MS_ClipArt_Gallery.2">
                  <p:embed/>
                </p:oleObj>
              </mc:Choice>
              <mc:Fallback>
                <p:oleObj name="Clip" r:id="rId3" imgW="8904762" imgH="50000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968625"/>
                        <a:ext cx="3810000" cy="213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370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figure_04_10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4.10 Nervous tissue.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510382" y="282575"/>
            <a:ext cx="16801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Nervous tissue</a:t>
            </a: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512763" y="699293"/>
            <a:ext cx="2548775" cy="134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Description:</a:t>
            </a: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Neurons are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branching cells; cell processes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that may be quite long extend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from the nucleus-containing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cell body; also contributing to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nervous tissue are </a:t>
            </a:r>
            <a:r>
              <a:rPr lang="en-US" sz="1300" b="1" dirty="0" err="1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nonexcitable</a:t>
            </a:r>
            <a:endParaRPr lang="en-US" sz="1300" b="1" dirty="0">
              <a:solidFill>
                <a:srgbClr val="231F2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supporting cells.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877889" y="2173289"/>
            <a:ext cx="123271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Neuron processes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812007" y="2535238"/>
            <a:ext cx="3542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Axon</a:t>
            </a:r>
          </a:p>
        </p:txBody>
      </p: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2362995" y="2118520"/>
            <a:ext cx="6347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Cell body</a:t>
            </a:r>
          </a:p>
        </p:txBody>
      </p:sp>
      <p:sp>
        <p:nvSpPr>
          <p:cNvPr id="21" name="TextBox 13"/>
          <p:cNvSpPr txBox="1">
            <a:spLocks noChangeArrowheads="1"/>
          </p:cNvSpPr>
          <p:nvPr/>
        </p:nvSpPr>
        <p:spPr bwMode="auto">
          <a:xfrm>
            <a:off x="7719220" y="2260600"/>
            <a:ext cx="93294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Nuclei of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supporting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cells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511970" y="3533775"/>
            <a:ext cx="2753959" cy="96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Function:</a:t>
            </a: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Neurons transmit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electrical signals from sensory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receptors and to effectors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(muscles and glands); supporting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cells support and protect neurons.</a:t>
            </a: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515938" y="4695031"/>
            <a:ext cx="1896738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Location:</a:t>
            </a: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Brain, spinal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cord, and nerves.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723982" y="3371850"/>
            <a:ext cx="973023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Cell body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of a neuron</a:t>
            </a: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7719220" y="4571207"/>
            <a:ext cx="884858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Neuron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processes</a:t>
            </a: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3681415" y="5802313"/>
            <a:ext cx="31079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Neurons (350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ＭＳ Ｐゴシック" panose="020B0600070205080204" pitchFamily="34" charset="-128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)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879975" y="2365375"/>
            <a:ext cx="2803525" cy="958850"/>
            <a:chOff x="4879975" y="2365375"/>
            <a:chExt cx="2803525" cy="958850"/>
          </a:xfrm>
        </p:grpSpPr>
        <p:sp>
          <p:nvSpPr>
            <p:cNvPr id="27" name="Freeform 26"/>
            <p:cNvSpPr/>
            <p:nvPr/>
          </p:nvSpPr>
          <p:spPr>
            <a:xfrm>
              <a:off x="4879975" y="2365375"/>
              <a:ext cx="2803525" cy="669925"/>
            </a:xfrm>
            <a:custGeom>
              <a:avLst/>
              <a:gdLst>
                <a:gd name="connsiteX0" fmla="*/ 0 w 2803525"/>
                <a:gd name="connsiteY0" fmla="*/ 669925 h 669925"/>
                <a:gd name="connsiteX1" fmla="*/ 2695575 w 2803525"/>
                <a:gd name="connsiteY1" fmla="*/ 0 h 669925"/>
                <a:gd name="connsiteX2" fmla="*/ 2803525 w 2803525"/>
                <a:gd name="connsiteY2" fmla="*/ 0 h 66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3525" h="669925">
                  <a:moveTo>
                    <a:pt x="0" y="669925"/>
                  </a:moveTo>
                  <a:lnTo>
                    <a:pt x="2695575" y="0"/>
                  </a:lnTo>
                  <a:lnTo>
                    <a:pt x="28035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33975" y="2365375"/>
              <a:ext cx="2438400" cy="958850"/>
            </a:xfrm>
            <a:custGeom>
              <a:avLst/>
              <a:gdLst>
                <a:gd name="connsiteX0" fmla="*/ 0 w 2438400"/>
                <a:gd name="connsiteY0" fmla="*/ 958850 h 958850"/>
                <a:gd name="connsiteX1" fmla="*/ 2438400 w 2438400"/>
                <a:gd name="connsiteY1" fmla="*/ 0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8400" h="958850">
                  <a:moveTo>
                    <a:pt x="0" y="958850"/>
                  </a:moveTo>
                  <a:lnTo>
                    <a:pt x="243840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9" name="Freeform 28"/>
          <p:cNvSpPr/>
          <p:nvPr/>
        </p:nvSpPr>
        <p:spPr>
          <a:xfrm>
            <a:off x="2433638" y="2288381"/>
            <a:ext cx="183356" cy="478632"/>
          </a:xfrm>
          <a:custGeom>
            <a:avLst/>
            <a:gdLst>
              <a:gd name="connsiteX0" fmla="*/ 178593 w 183356"/>
              <a:gd name="connsiteY0" fmla="*/ 0 h 478632"/>
              <a:gd name="connsiteX1" fmla="*/ 183356 w 183356"/>
              <a:gd name="connsiteY1" fmla="*/ 128588 h 478632"/>
              <a:gd name="connsiteX2" fmla="*/ 0 w 183356"/>
              <a:gd name="connsiteY2" fmla="*/ 478632 h 47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356" h="478632">
                <a:moveTo>
                  <a:pt x="178593" y="0"/>
                </a:moveTo>
                <a:lnTo>
                  <a:pt x="183356" y="128588"/>
                </a:lnTo>
                <a:lnTo>
                  <a:pt x="0" y="47863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56650" y="2485661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Dendrites</a:t>
            </a:r>
          </a:p>
        </p:txBody>
      </p:sp>
      <p:sp>
        <p:nvSpPr>
          <p:cNvPr id="31" name="Freeform 30"/>
          <p:cNvSpPr/>
          <p:nvPr/>
        </p:nvSpPr>
        <p:spPr>
          <a:xfrm>
            <a:off x="1021556" y="2705100"/>
            <a:ext cx="216694" cy="135731"/>
          </a:xfrm>
          <a:custGeom>
            <a:avLst/>
            <a:gdLst>
              <a:gd name="connsiteX0" fmla="*/ 2382 w 216694"/>
              <a:gd name="connsiteY0" fmla="*/ 0 h 135731"/>
              <a:gd name="connsiteX1" fmla="*/ 0 w 216694"/>
              <a:gd name="connsiteY1" fmla="*/ 50006 h 135731"/>
              <a:gd name="connsiteX2" fmla="*/ 216694 w 216694"/>
              <a:gd name="connsiteY2" fmla="*/ 135731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694" h="135731">
                <a:moveTo>
                  <a:pt x="2382" y="0"/>
                </a:moveTo>
                <a:lnTo>
                  <a:pt x="0" y="50006"/>
                </a:lnTo>
                <a:lnTo>
                  <a:pt x="216694" y="135731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916906" y="2602706"/>
            <a:ext cx="397669" cy="116682"/>
            <a:chOff x="1916906" y="2602706"/>
            <a:chExt cx="397669" cy="116682"/>
          </a:xfrm>
        </p:grpSpPr>
        <p:sp>
          <p:nvSpPr>
            <p:cNvPr id="32" name="Freeform 31"/>
            <p:cNvSpPr/>
            <p:nvPr/>
          </p:nvSpPr>
          <p:spPr>
            <a:xfrm>
              <a:off x="1916906" y="2631281"/>
              <a:ext cx="397669" cy="88107"/>
            </a:xfrm>
            <a:custGeom>
              <a:avLst/>
              <a:gdLst>
                <a:gd name="connsiteX0" fmla="*/ 0 w 392906"/>
                <a:gd name="connsiteY0" fmla="*/ 2382 h 88107"/>
                <a:gd name="connsiteX1" fmla="*/ 64294 w 392906"/>
                <a:gd name="connsiteY1" fmla="*/ 0 h 88107"/>
                <a:gd name="connsiteX2" fmla="*/ 392906 w 392906"/>
                <a:gd name="connsiteY2" fmla="*/ 88107 h 8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2906" h="88107">
                  <a:moveTo>
                    <a:pt x="0" y="2382"/>
                  </a:moveTo>
                  <a:lnTo>
                    <a:pt x="64294" y="0"/>
                  </a:lnTo>
                  <a:lnTo>
                    <a:pt x="392906" y="8810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981200" y="2602706"/>
              <a:ext cx="85725" cy="26194"/>
            </a:xfrm>
            <a:custGeom>
              <a:avLst/>
              <a:gdLst>
                <a:gd name="connsiteX0" fmla="*/ 0 w 85725"/>
                <a:gd name="connsiteY0" fmla="*/ 26194 h 26194"/>
                <a:gd name="connsiteX1" fmla="*/ 85725 w 85725"/>
                <a:gd name="connsiteY1" fmla="*/ 0 h 2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26194">
                  <a:moveTo>
                    <a:pt x="0" y="26194"/>
                  </a:moveTo>
                  <a:lnTo>
                    <a:pt x="8572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857250" y="2407770"/>
            <a:ext cx="1226344" cy="121115"/>
          </a:xfrm>
          <a:custGeom>
            <a:avLst/>
            <a:gdLst>
              <a:gd name="connsiteX0" fmla="*/ 926306 w 926306"/>
              <a:gd name="connsiteY0" fmla="*/ 138112 h 140494"/>
              <a:gd name="connsiteX1" fmla="*/ 926306 w 926306"/>
              <a:gd name="connsiteY1" fmla="*/ 0 h 140494"/>
              <a:gd name="connsiteX2" fmla="*/ 0 w 926306"/>
              <a:gd name="connsiteY2" fmla="*/ 0 h 140494"/>
              <a:gd name="connsiteX3" fmla="*/ 0 w 926306"/>
              <a:gd name="connsiteY3" fmla="*/ 140494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6306" h="140494">
                <a:moveTo>
                  <a:pt x="926306" y="138112"/>
                </a:moveTo>
                <a:lnTo>
                  <a:pt x="926306" y="0"/>
                </a:lnTo>
                <a:lnTo>
                  <a:pt x="0" y="0"/>
                </a:lnTo>
                <a:lnTo>
                  <a:pt x="0" y="140494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1492109" y="2338387"/>
            <a:ext cx="45719" cy="71435"/>
          </a:xfrm>
          <a:custGeom>
            <a:avLst/>
            <a:gdLst>
              <a:gd name="connsiteX0" fmla="*/ 0 w 0"/>
              <a:gd name="connsiteY0" fmla="*/ 0 h 138112"/>
              <a:gd name="connsiteX1" fmla="*/ 0 w 0"/>
              <a:gd name="connsiteY1" fmla="*/ 138112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8112">
                <a:moveTo>
                  <a:pt x="0" y="0"/>
                </a:moveTo>
                <a:lnTo>
                  <a:pt x="0" y="138112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6689725" y="3479800"/>
            <a:ext cx="984250" cy="520700"/>
          </a:xfrm>
          <a:custGeom>
            <a:avLst/>
            <a:gdLst>
              <a:gd name="connsiteX0" fmla="*/ 0 w 984250"/>
              <a:gd name="connsiteY0" fmla="*/ 520700 h 520700"/>
              <a:gd name="connsiteX1" fmla="*/ 527050 w 984250"/>
              <a:gd name="connsiteY1" fmla="*/ 0 h 520700"/>
              <a:gd name="connsiteX2" fmla="*/ 984250 w 984250"/>
              <a:gd name="connsiteY2" fmla="*/ 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4250" h="520700">
                <a:moveTo>
                  <a:pt x="0" y="520700"/>
                </a:moveTo>
                <a:lnTo>
                  <a:pt x="527050" y="0"/>
                </a:lnTo>
                <a:lnTo>
                  <a:pt x="9842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457950" y="4021931"/>
            <a:ext cx="1226344" cy="690563"/>
            <a:chOff x="6457950" y="4021931"/>
            <a:chExt cx="1226344" cy="690563"/>
          </a:xfrm>
        </p:grpSpPr>
        <p:sp>
          <p:nvSpPr>
            <p:cNvPr id="42" name="Freeform 41"/>
            <p:cNvSpPr/>
            <p:nvPr/>
          </p:nvSpPr>
          <p:spPr>
            <a:xfrm>
              <a:off x="6457950" y="4676775"/>
              <a:ext cx="1226344" cy="35719"/>
            </a:xfrm>
            <a:custGeom>
              <a:avLst/>
              <a:gdLst>
                <a:gd name="connsiteX0" fmla="*/ 0 w 1226344"/>
                <a:gd name="connsiteY0" fmla="*/ 35719 h 35719"/>
                <a:gd name="connsiteX1" fmla="*/ 1114425 w 1226344"/>
                <a:gd name="connsiteY1" fmla="*/ 0 h 35719"/>
                <a:gd name="connsiteX2" fmla="*/ 1226344 w 1226344"/>
                <a:gd name="connsiteY2" fmla="*/ 0 h 3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6344" h="35719">
                  <a:moveTo>
                    <a:pt x="0" y="35719"/>
                  </a:moveTo>
                  <a:lnTo>
                    <a:pt x="1114425" y="0"/>
                  </a:lnTo>
                  <a:lnTo>
                    <a:pt x="1226344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7277100" y="4021931"/>
              <a:ext cx="288131" cy="659607"/>
            </a:xfrm>
            <a:custGeom>
              <a:avLst/>
              <a:gdLst>
                <a:gd name="connsiteX0" fmla="*/ 0 w 288131"/>
                <a:gd name="connsiteY0" fmla="*/ 0 h 659607"/>
                <a:gd name="connsiteX1" fmla="*/ 288131 w 288131"/>
                <a:gd name="connsiteY1" fmla="*/ 659607 h 65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131" h="659607">
                  <a:moveTo>
                    <a:pt x="0" y="0"/>
                  </a:moveTo>
                  <a:lnTo>
                    <a:pt x="288131" y="659607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344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584775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Tissue Repair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205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defenses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1.  Intact skin and mucosa</a:t>
            </a:r>
          </a:p>
          <a:p>
            <a:r>
              <a:rPr lang="en-US"/>
              <a:t>2.  Ciliary action of the cells in the respiratory tract.</a:t>
            </a:r>
          </a:p>
          <a:p>
            <a:r>
              <a:rPr lang="en-US"/>
              <a:t>3.  Strong acid in the stomach</a:t>
            </a:r>
          </a:p>
        </p:txBody>
      </p:sp>
    </p:spTree>
    <p:extLst>
      <p:ext uri="{BB962C8B-B14F-4D97-AF65-F5344CB8AC3E}">
        <p14:creationId xmlns:p14="http://schemas.microsoft.com/office/powerpoint/2010/main" val="273870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4.7  Tissue Repair</a:t>
            </a:r>
            <a:endParaRPr lang="en-US" dirty="0"/>
          </a:p>
        </p:txBody>
      </p:sp>
      <p:sp>
        <p:nvSpPr>
          <p:cNvPr id="6349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When the body’s barriers are compromised, the inflammatory and immune responses are activated</a:t>
            </a:r>
          </a:p>
          <a:p>
            <a:r>
              <a:rPr lang="en-US" altLang="en-US" dirty="0" smtClean="0"/>
              <a:t>Repair starts very quickly</a:t>
            </a:r>
          </a:p>
          <a:p>
            <a:r>
              <a:rPr lang="en-US" altLang="en-US" dirty="0" smtClean="0"/>
              <a:t>Repair is the function of the inflammatory process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Inflammation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4 cardinal signs of inflammation:</a:t>
            </a:r>
          </a:p>
          <a:p>
            <a:pPr lvl="1"/>
            <a:r>
              <a:rPr lang="en-US" sz="3600" dirty="0"/>
              <a:t>1.  Redness</a:t>
            </a:r>
          </a:p>
          <a:p>
            <a:pPr lvl="1"/>
            <a:r>
              <a:rPr lang="en-US" sz="3600" dirty="0"/>
              <a:t>2.  Heat</a:t>
            </a:r>
          </a:p>
          <a:p>
            <a:pPr lvl="1"/>
            <a:r>
              <a:rPr lang="en-US" sz="3600" dirty="0"/>
              <a:t>3.  Swelling </a:t>
            </a:r>
          </a:p>
          <a:p>
            <a:pPr lvl="1"/>
            <a:r>
              <a:rPr lang="en-US" sz="3600" dirty="0"/>
              <a:t>4.  Pain </a:t>
            </a:r>
          </a:p>
        </p:txBody>
      </p:sp>
    </p:spTree>
    <p:extLst>
      <p:ext uri="{BB962C8B-B14F-4D97-AF65-F5344CB8AC3E}">
        <p14:creationId xmlns:p14="http://schemas.microsoft.com/office/powerpoint/2010/main" val="71086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4.4  Muscle Tissue</a:t>
            </a:r>
            <a:endParaRPr lang="en-US" dirty="0"/>
          </a:p>
        </p:txBody>
      </p:sp>
      <p:sp>
        <p:nvSpPr>
          <p:cNvPr id="4710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Highly vascularized</a:t>
            </a:r>
          </a:p>
          <a:p>
            <a:r>
              <a:rPr lang="en-US" altLang="en-US" dirty="0" smtClean="0"/>
              <a:t>Responsible for most types of movement</a:t>
            </a:r>
          </a:p>
          <a:p>
            <a:pPr lvl="1"/>
            <a:r>
              <a:rPr lang="en-US" altLang="en-US" dirty="0" smtClean="0"/>
              <a:t>Muscle cells possess </a:t>
            </a:r>
            <a:r>
              <a:rPr lang="en-US" altLang="en-US" b="1" dirty="0" smtClean="0"/>
              <a:t>myofilaments</a:t>
            </a:r>
            <a:r>
              <a:rPr lang="en-US" altLang="en-US" dirty="0" smtClean="0"/>
              <a:t> made up of actin and myosin proteins that bring about contraction</a:t>
            </a:r>
          </a:p>
          <a:p>
            <a:r>
              <a:rPr lang="en-US" altLang="en-US" dirty="0" smtClean="0"/>
              <a:t>Three types of muscle tissues:</a:t>
            </a:r>
          </a:p>
          <a:p>
            <a:pPr lvl="1"/>
            <a:r>
              <a:rPr lang="en-US" altLang="en-US" b="1" dirty="0" smtClean="0"/>
              <a:t>Skeletal muscle</a:t>
            </a:r>
          </a:p>
          <a:p>
            <a:pPr lvl="1"/>
            <a:r>
              <a:rPr lang="en-US" altLang="en-US" b="1" dirty="0" smtClean="0"/>
              <a:t>Cardiac muscle</a:t>
            </a:r>
          </a:p>
          <a:p>
            <a:pPr lvl="1"/>
            <a:r>
              <a:rPr lang="en-US" altLang="en-US" b="1" dirty="0" smtClean="0"/>
              <a:t>Smooth muscle</a:t>
            </a:r>
          </a:p>
          <a:p>
            <a:endParaRPr lang="en-US" alt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Tissue Repair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Initiated by growth factors (wound hormones) released by injured cells;</a:t>
            </a:r>
          </a:p>
          <a:p>
            <a:pPr lvl="1"/>
            <a:r>
              <a:rPr lang="en-US"/>
              <a:t>requires</a:t>
            </a:r>
          </a:p>
          <a:p>
            <a:pPr lvl="2"/>
            <a:r>
              <a:rPr lang="en-US"/>
              <a:t>a.  Cells to divide</a:t>
            </a:r>
          </a:p>
          <a:p>
            <a:pPr lvl="2"/>
            <a:r>
              <a:rPr lang="en-US"/>
              <a:t>b.  Cells to migrate</a:t>
            </a:r>
          </a:p>
          <a:p>
            <a:pPr lvl="1"/>
            <a:r>
              <a:rPr lang="en-US"/>
              <a:t>occurs by:</a:t>
            </a:r>
          </a:p>
          <a:p>
            <a:pPr lvl="2"/>
            <a:r>
              <a:rPr lang="en-US"/>
              <a:t>a.  Regeneration- replace with same kind of tissue</a:t>
            </a:r>
          </a:p>
          <a:p>
            <a:pPr lvl="2"/>
            <a:r>
              <a:rPr lang="en-US"/>
              <a:t>b. Fibrosis- replace with fibrous conn (scar)</a:t>
            </a:r>
          </a:p>
        </p:txBody>
      </p:sp>
    </p:spTree>
    <p:extLst>
      <p:ext uri="{BB962C8B-B14F-4D97-AF65-F5344CB8AC3E}">
        <p14:creationId xmlns:p14="http://schemas.microsoft.com/office/powerpoint/2010/main" val="376523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Repair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600" dirty="0"/>
              <a:t>Depends on:</a:t>
            </a:r>
          </a:p>
          <a:p>
            <a:pPr lvl="2"/>
            <a:r>
              <a:rPr lang="en-US" sz="3200" dirty="0"/>
              <a:t>a.  Type of tissue damaged</a:t>
            </a:r>
          </a:p>
          <a:p>
            <a:pPr lvl="2"/>
            <a:r>
              <a:rPr lang="en-US" sz="3200" dirty="0"/>
              <a:t>b.  Severity of injury</a:t>
            </a:r>
          </a:p>
        </p:txBody>
      </p:sp>
    </p:spTree>
    <p:extLst>
      <p:ext uri="{BB962C8B-B14F-4D97-AF65-F5344CB8AC3E}">
        <p14:creationId xmlns:p14="http://schemas.microsoft.com/office/powerpoint/2010/main" val="212234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Responses to injury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772400" cy="4572000"/>
          </a:xfrm>
        </p:spPr>
        <p:txBody>
          <a:bodyPr/>
          <a:lstStyle/>
          <a:p>
            <a:r>
              <a:rPr lang="en-US"/>
              <a:t>1.  </a:t>
            </a:r>
            <a:r>
              <a:rPr lang="en-US" u="sng"/>
              <a:t>Inflammatory response-</a:t>
            </a:r>
            <a:r>
              <a:rPr lang="en-US"/>
              <a:t> nonspecific and quick</a:t>
            </a:r>
          </a:p>
          <a:p>
            <a:pPr lvl="1"/>
            <a:r>
              <a:rPr lang="en-US"/>
              <a:t>works by getting rid of agent, preventing injury, and restoring the tissue.</a:t>
            </a:r>
          </a:p>
          <a:p>
            <a:r>
              <a:rPr lang="en-US"/>
              <a:t>2.  </a:t>
            </a:r>
            <a:r>
              <a:rPr lang="en-US" u="sng"/>
              <a:t>Immune response-</a:t>
            </a:r>
            <a:r>
              <a:rPr lang="en-US"/>
              <a:t> specific, slow</a:t>
            </a:r>
          </a:p>
          <a:p>
            <a:pPr lvl="1"/>
            <a:r>
              <a:rPr lang="en-US"/>
              <a:t>works by id foreign material and attacking it</a:t>
            </a:r>
          </a:p>
          <a:p>
            <a:pPr lvl="1"/>
            <a:r>
              <a:rPr lang="en-US"/>
              <a:t>“inflammatory response” triggered by injured tissues</a:t>
            </a:r>
          </a:p>
          <a:p>
            <a:pPr lvl="1"/>
            <a:r>
              <a:rPr lang="en-US"/>
              <a:t>“inflam” means- to set on fire</a:t>
            </a:r>
          </a:p>
        </p:txBody>
      </p:sp>
    </p:spTree>
    <p:extLst>
      <p:ext uri="{BB962C8B-B14F-4D97-AF65-F5344CB8AC3E}">
        <p14:creationId xmlns:p14="http://schemas.microsoft.com/office/powerpoint/2010/main" val="389522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Steps in Tissue Repair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I.  Tissue trauma= </a:t>
            </a:r>
            <a:r>
              <a:rPr lang="en-US" dirty="0" smtClean="0"/>
              <a:t>inflammation sets stage</a:t>
            </a:r>
            <a:endParaRPr lang="en-US" dirty="0"/>
          </a:p>
          <a:p>
            <a:pPr lvl="1"/>
            <a:r>
              <a:rPr lang="en-US" dirty="0"/>
              <a:t>a.  Injured cells release inflammation chemical.</a:t>
            </a:r>
          </a:p>
          <a:p>
            <a:pPr lvl="1"/>
            <a:r>
              <a:rPr lang="en-US" dirty="0"/>
              <a:t>B.  Chemical causes bl. </a:t>
            </a:r>
            <a:r>
              <a:rPr lang="en-US" dirty="0" err="1"/>
              <a:t>Vess</a:t>
            </a:r>
            <a:r>
              <a:rPr lang="en-US" dirty="0"/>
              <a:t>. To dilate and become permeable</a:t>
            </a:r>
          </a:p>
          <a:p>
            <a:pPr lvl="1"/>
            <a:r>
              <a:rPr lang="en-US" dirty="0"/>
              <a:t>c.  </a:t>
            </a:r>
            <a:r>
              <a:rPr lang="en-US" dirty="0" err="1"/>
              <a:t>Wbc</a:t>
            </a:r>
            <a:r>
              <a:rPr lang="en-US" dirty="0"/>
              <a:t> and plasma fluid leak into injured area</a:t>
            </a:r>
          </a:p>
          <a:p>
            <a:pPr lvl="1"/>
            <a:r>
              <a:rPr lang="en-US" dirty="0"/>
              <a:t>d.  Clot is constructed</a:t>
            </a:r>
          </a:p>
          <a:p>
            <a:pPr lvl="1"/>
            <a:r>
              <a:rPr lang="en-US" dirty="0"/>
              <a:t>e.  Excess fluid and debris removed by lymph or macrophages</a:t>
            </a:r>
          </a:p>
        </p:txBody>
      </p:sp>
    </p:spTree>
    <p:extLst>
      <p:ext uri="{BB962C8B-B14F-4D97-AF65-F5344CB8AC3E}">
        <p14:creationId xmlns:p14="http://schemas.microsoft.com/office/powerpoint/2010/main" val="154995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43-figure_04_12_1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248" y="204216"/>
            <a:ext cx="4413504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4025900" y="403225"/>
            <a:ext cx="3175" cy="457200"/>
          </a:xfrm>
          <a:custGeom>
            <a:avLst/>
            <a:gdLst>
              <a:gd name="connsiteX0" fmla="*/ 0 w 3175"/>
              <a:gd name="connsiteY0" fmla="*/ 0 h 457200"/>
              <a:gd name="connsiteX1" fmla="*/ 3175 w 3175"/>
              <a:gd name="connsiteY1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" h="457200">
                <a:moveTo>
                  <a:pt x="0" y="0"/>
                </a:moveTo>
                <a:cubicBezTo>
                  <a:pt x="1058" y="152400"/>
                  <a:pt x="2117" y="304800"/>
                  <a:pt x="3175" y="45720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597275" y="314325"/>
            <a:ext cx="1244600" cy="1349375"/>
          </a:xfrm>
          <a:custGeom>
            <a:avLst/>
            <a:gdLst>
              <a:gd name="connsiteX0" fmla="*/ 0 w 1244600"/>
              <a:gd name="connsiteY0" fmla="*/ 1349375 h 1349375"/>
              <a:gd name="connsiteX1" fmla="*/ 1184275 w 1244600"/>
              <a:gd name="connsiteY1" fmla="*/ 0 h 1349375"/>
              <a:gd name="connsiteX2" fmla="*/ 1244600 w 1244600"/>
              <a:gd name="connsiteY2" fmla="*/ 0 h 134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600" h="1349375">
                <a:moveTo>
                  <a:pt x="0" y="1349375"/>
                </a:moveTo>
                <a:lnTo>
                  <a:pt x="1184275" y="0"/>
                </a:lnTo>
                <a:lnTo>
                  <a:pt x="1244600" y="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133850" y="2660650"/>
            <a:ext cx="3175" cy="850900"/>
          </a:xfrm>
          <a:custGeom>
            <a:avLst/>
            <a:gdLst>
              <a:gd name="connsiteX0" fmla="*/ 3175 w 3175"/>
              <a:gd name="connsiteY0" fmla="*/ 0 h 850900"/>
              <a:gd name="connsiteX1" fmla="*/ 0 w 3175"/>
              <a:gd name="connsiteY1" fmla="*/ 850900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" h="850900">
                <a:moveTo>
                  <a:pt x="3175" y="0"/>
                </a:moveTo>
                <a:cubicBezTo>
                  <a:pt x="2117" y="283633"/>
                  <a:pt x="1058" y="567267"/>
                  <a:pt x="0" y="850900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648200" y="3117850"/>
            <a:ext cx="244475" cy="390525"/>
          </a:xfrm>
          <a:custGeom>
            <a:avLst/>
            <a:gdLst>
              <a:gd name="connsiteX0" fmla="*/ 0 w 244475"/>
              <a:gd name="connsiteY0" fmla="*/ 0 h 390525"/>
              <a:gd name="connsiteX1" fmla="*/ 244475 w 244475"/>
              <a:gd name="connsiteY1" fmla="*/ 282575 h 390525"/>
              <a:gd name="connsiteX2" fmla="*/ 241300 w 244475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475" h="390525">
                <a:moveTo>
                  <a:pt x="0" y="0"/>
                </a:moveTo>
                <a:lnTo>
                  <a:pt x="244475" y="282575"/>
                </a:lnTo>
                <a:cubicBezTo>
                  <a:pt x="243417" y="318558"/>
                  <a:pt x="242358" y="354542"/>
                  <a:pt x="241300" y="390525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97225" y="2530475"/>
            <a:ext cx="79375" cy="981075"/>
            <a:chOff x="3197225" y="2530475"/>
            <a:chExt cx="79375" cy="981075"/>
          </a:xfrm>
        </p:grpSpPr>
        <p:sp>
          <p:nvSpPr>
            <p:cNvPr id="15" name="Freeform 14"/>
            <p:cNvSpPr/>
            <p:nvPr/>
          </p:nvSpPr>
          <p:spPr>
            <a:xfrm>
              <a:off x="3197225" y="2530475"/>
              <a:ext cx="15875" cy="981075"/>
            </a:xfrm>
            <a:custGeom>
              <a:avLst/>
              <a:gdLst>
                <a:gd name="connsiteX0" fmla="*/ 15875 w 15875"/>
                <a:gd name="connsiteY0" fmla="*/ 0 h 981075"/>
                <a:gd name="connsiteX1" fmla="*/ 0 w 15875"/>
                <a:gd name="connsiteY1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5" h="981075">
                  <a:moveTo>
                    <a:pt x="15875" y="0"/>
                  </a:moveTo>
                  <a:lnTo>
                    <a:pt x="0" y="98107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197225" y="2835275"/>
              <a:ext cx="79375" cy="606425"/>
            </a:xfrm>
            <a:custGeom>
              <a:avLst/>
              <a:gdLst>
                <a:gd name="connsiteX0" fmla="*/ 79375 w 79375"/>
                <a:gd name="connsiteY0" fmla="*/ 0 h 606425"/>
                <a:gd name="connsiteX1" fmla="*/ 0 w 79375"/>
                <a:gd name="connsiteY1" fmla="*/ 606425 h 606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375" h="606425">
                  <a:moveTo>
                    <a:pt x="79375" y="0"/>
                  </a:moveTo>
                  <a:lnTo>
                    <a:pt x="0" y="6064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15519" y="211693"/>
            <a:ext cx="400751" cy="20159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Scab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1207" y="216455"/>
            <a:ext cx="1165384" cy="3847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Blood clot in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incised wound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51475" y="800656"/>
            <a:ext cx="811119" cy="20159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Epidermis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3856" y="1653143"/>
            <a:ext cx="344966" cy="20159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Vein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6944" y="3497817"/>
            <a:ext cx="1053173" cy="3847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Inflammatory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chemicals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51225" y="3493055"/>
            <a:ext cx="782265" cy="57708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Migrating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white</a:t>
            </a:r>
          </a:p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blood cell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46587" y="3498611"/>
            <a:ext cx="495328" cy="19236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1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Artery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1191" y="4357913"/>
            <a:ext cx="3007042" cy="22422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7" dirty="0">
                <a:solidFill>
                  <a:srgbClr val="0092C8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 Inflammation sets the stage: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38400" y="4605893"/>
            <a:ext cx="2718693" cy="22422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114300" algn="l"/>
              </a:tabLst>
              <a:defRPr/>
            </a:pP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Severed blood vessels bleed.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33638" y="4864655"/>
            <a:ext cx="3931204" cy="44845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Inflammatory chemicals are released by</a:t>
            </a:r>
          </a:p>
          <a:p>
            <a:pPr indent="137160"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injured tissue cells, mast cells, and others.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33638" y="5348047"/>
            <a:ext cx="4015202" cy="82073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Local blood vessels become more</a:t>
            </a:r>
            <a:b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permeable, allowing white blood cells, fluid,</a:t>
            </a:r>
            <a:b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clotting proteins, and other plasma proteins</a:t>
            </a:r>
            <a:b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to seep into the injured area.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33638" y="6222760"/>
            <a:ext cx="3582391" cy="41036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Clotting occurs; surface exposed to air</a:t>
            </a:r>
            <a:b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457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dries and forms a scab.</a:t>
            </a:r>
          </a:p>
        </p:txBody>
      </p:sp>
      <p:grpSp>
        <p:nvGrpSpPr>
          <p:cNvPr id="28" name="Group 27"/>
          <p:cNvGrpSpPr/>
          <p:nvPr/>
        </p:nvGrpSpPr>
        <p:grpSpPr>
          <a:xfrm rot="5400000">
            <a:off x="5450085" y="814987"/>
            <a:ext cx="394097" cy="164305"/>
            <a:chOff x="4940519" y="395288"/>
            <a:chExt cx="926306" cy="276498"/>
          </a:xfrm>
        </p:grpSpPr>
        <p:sp>
          <p:nvSpPr>
            <p:cNvPr id="30" name="Freeform 29"/>
            <p:cNvSpPr/>
            <p:nvPr/>
          </p:nvSpPr>
          <p:spPr>
            <a:xfrm>
              <a:off x="4940519" y="531293"/>
              <a:ext cx="926306" cy="140493"/>
            </a:xfrm>
            <a:custGeom>
              <a:avLst/>
              <a:gdLst>
                <a:gd name="connsiteX0" fmla="*/ 926306 w 926306"/>
                <a:gd name="connsiteY0" fmla="*/ 138112 h 140494"/>
                <a:gd name="connsiteX1" fmla="*/ 926306 w 926306"/>
                <a:gd name="connsiteY1" fmla="*/ 0 h 140494"/>
                <a:gd name="connsiteX2" fmla="*/ 0 w 926306"/>
                <a:gd name="connsiteY2" fmla="*/ 0 h 140494"/>
                <a:gd name="connsiteX3" fmla="*/ 0 w 926306"/>
                <a:gd name="connsiteY3" fmla="*/ 140494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6306" h="140494">
                  <a:moveTo>
                    <a:pt x="926306" y="138112"/>
                  </a:moveTo>
                  <a:lnTo>
                    <a:pt x="926306" y="0"/>
                  </a:lnTo>
                  <a:lnTo>
                    <a:pt x="0" y="0"/>
                  </a:lnTo>
                  <a:lnTo>
                    <a:pt x="0" y="14049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398294" y="395288"/>
              <a:ext cx="0" cy="138112"/>
            </a:xfrm>
            <a:custGeom>
              <a:avLst/>
              <a:gdLst>
                <a:gd name="connsiteX0" fmla="*/ 0 w 0"/>
                <a:gd name="connsiteY0" fmla="*/ 0 h 138112"/>
                <a:gd name="connsiteX1" fmla="*/ 0 w 0"/>
                <a:gd name="connsiteY1" fmla="*/ 138112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8112">
                  <a:moveTo>
                    <a:pt x="0" y="0"/>
                  </a:moveTo>
                  <a:lnTo>
                    <a:pt x="0" y="13811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5400675" y="1762125"/>
            <a:ext cx="328613" cy="0"/>
          </a:xfrm>
          <a:custGeom>
            <a:avLst/>
            <a:gdLst>
              <a:gd name="connsiteX0" fmla="*/ 0 w 328613"/>
              <a:gd name="connsiteY0" fmla="*/ 0 h 0"/>
              <a:gd name="connsiteX1" fmla="*/ 328613 w 32861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8613">
                <a:moveTo>
                  <a:pt x="0" y="0"/>
                </a:moveTo>
                <a:lnTo>
                  <a:pt x="328613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392482" y="4294401"/>
            <a:ext cx="306981" cy="312393"/>
            <a:chOff x="2904717" y="3760999"/>
            <a:chExt cx="306981" cy="312393"/>
          </a:xfrm>
        </p:grpSpPr>
        <p:sp>
          <p:nvSpPr>
            <p:cNvPr id="37" name="Oval 36"/>
            <p:cNvSpPr/>
            <p:nvPr/>
          </p:nvSpPr>
          <p:spPr>
            <a:xfrm>
              <a:off x="2925619" y="3784607"/>
              <a:ext cx="265176" cy="265176"/>
            </a:xfrm>
            <a:prstGeom prst="ellipse">
              <a:avLst/>
            </a:prstGeom>
            <a:noFill/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28" dirty="0">
                <a:solidFill>
                  <a:srgbClr val="0092C8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904717" y="3760999"/>
              <a:ext cx="306981" cy="3123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30" dirty="0">
                  <a:solidFill>
                    <a:srgbClr val="0092C8"/>
                  </a:solidFill>
                  <a:latin typeface="Arial Black" pitchFamily="34" charset="0"/>
                  <a:ea typeface="ＭＳ Ｐゴシック" panose="020B0600070205080204" pitchFamily="34" charset="-128"/>
                  <a:cs typeface="Arial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2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II.  </a:t>
            </a:r>
            <a:r>
              <a:rPr lang="en-US" dirty="0" smtClean="0"/>
              <a:t>Organization- restores blood supply</a:t>
            </a:r>
            <a:endParaRPr lang="en-US" dirty="0"/>
          </a:p>
          <a:p>
            <a:pPr lvl="1"/>
            <a:r>
              <a:rPr lang="en-US" dirty="0"/>
              <a:t>a.  Blood clot replaced by granulation tissue (delicate pink w/ many fibroblasts that prod new collagen fibers)</a:t>
            </a:r>
          </a:p>
          <a:p>
            <a:pPr lvl="1"/>
            <a:r>
              <a:rPr lang="en-US" dirty="0"/>
              <a:t>b.  Macrophages digest original clot and deposit collagen fibers.</a:t>
            </a:r>
          </a:p>
        </p:txBody>
      </p:sp>
    </p:spTree>
    <p:extLst>
      <p:ext uri="{BB962C8B-B14F-4D97-AF65-F5344CB8AC3E}">
        <p14:creationId xmlns:p14="http://schemas.microsoft.com/office/powerpoint/2010/main" val="418468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44-figure_04_12_2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008" y="204216"/>
            <a:ext cx="5205984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10" name="Freeform 9"/>
          <p:cNvSpPr/>
          <p:nvPr/>
        </p:nvSpPr>
        <p:spPr>
          <a:xfrm>
            <a:off x="2968625" y="2552700"/>
            <a:ext cx="977900" cy="0"/>
          </a:xfrm>
          <a:custGeom>
            <a:avLst/>
            <a:gdLst>
              <a:gd name="connsiteX0" fmla="*/ 0 w 977900"/>
              <a:gd name="connsiteY0" fmla="*/ 0 h 6350"/>
              <a:gd name="connsiteX1" fmla="*/ 977900 w 977900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7900" h="6350">
                <a:moveTo>
                  <a:pt x="0" y="0"/>
                </a:moveTo>
                <a:lnTo>
                  <a:pt x="977900" y="63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155950" y="2813050"/>
            <a:ext cx="936625" cy="0"/>
          </a:xfrm>
          <a:custGeom>
            <a:avLst/>
            <a:gdLst>
              <a:gd name="connsiteX0" fmla="*/ 0 w 936625"/>
              <a:gd name="connsiteY0" fmla="*/ 0 h 6350"/>
              <a:gd name="connsiteX1" fmla="*/ 936625 w 936625"/>
              <a:gd name="connsiteY1" fmla="*/ 635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36625" h="6350">
                <a:moveTo>
                  <a:pt x="0" y="0"/>
                </a:moveTo>
                <a:lnTo>
                  <a:pt x="936625" y="6350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828925" y="3184525"/>
            <a:ext cx="1568450" cy="3175"/>
          </a:xfrm>
          <a:custGeom>
            <a:avLst/>
            <a:gdLst>
              <a:gd name="connsiteX0" fmla="*/ 0 w 1568450"/>
              <a:gd name="connsiteY0" fmla="*/ 0 h 3175"/>
              <a:gd name="connsiteX1" fmla="*/ 1568450 w 1568450"/>
              <a:gd name="connsiteY1" fmla="*/ 3175 h 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8450" h="3175">
                <a:moveTo>
                  <a:pt x="0" y="0"/>
                </a:moveTo>
                <a:lnTo>
                  <a:pt x="1568450" y="3175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8399" y="227566"/>
            <a:ext cx="1192634" cy="41036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Regenerating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epithelium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6224" y="1438035"/>
            <a:ext cx="1014701" cy="82073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Area of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granulation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tissue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 err="1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ingrowth</a:t>
            </a:r>
            <a:endParaRPr lang="en-US" sz="1452" b="1" dirty="0">
              <a:solidFill>
                <a:srgbClr val="231F2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27018" y="2454830"/>
            <a:ext cx="1099660" cy="45595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Fibroblast</a:t>
            </a:r>
          </a:p>
          <a:p>
            <a:pPr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Macrophage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4637" y="3074747"/>
            <a:ext cx="756617" cy="41036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Budding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52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capillary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82852" y="4301557"/>
            <a:ext cx="4456926" cy="24840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14" dirty="0">
                <a:solidFill>
                  <a:srgbClr val="0092C8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Organization restores the blood supply: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87380" y="4592398"/>
            <a:ext cx="4425892" cy="46166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The clot is replaced by granulation tissue,</a:t>
            </a:r>
            <a:b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which restores the vascular supply.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87380" y="5088493"/>
            <a:ext cx="4071307" cy="4873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Fibroblasts produce collagen fibers that</a:t>
            </a:r>
            <a:b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bridge the gap.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87380" y="5599668"/>
            <a:ext cx="3681777" cy="4873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Macrophages phagocytize dead and</a:t>
            </a:r>
            <a:b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dying cells and other debris.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87380" y="6112431"/>
            <a:ext cx="3635291" cy="4873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Surface epithelial cells multiply and</a:t>
            </a:r>
            <a:b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614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migrate over the granulation tissue.</a:t>
            </a:r>
          </a:p>
        </p:txBody>
      </p:sp>
      <p:sp>
        <p:nvSpPr>
          <p:cNvPr id="22" name="Freeform 21"/>
          <p:cNvSpPr/>
          <p:nvPr/>
        </p:nvSpPr>
        <p:spPr>
          <a:xfrm>
            <a:off x="4305300" y="657225"/>
            <a:ext cx="397669" cy="1069181"/>
          </a:xfrm>
          <a:custGeom>
            <a:avLst/>
            <a:gdLst>
              <a:gd name="connsiteX0" fmla="*/ 395288 w 397669"/>
              <a:gd name="connsiteY0" fmla="*/ 0 h 1069181"/>
              <a:gd name="connsiteX1" fmla="*/ 397669 w 397669"/>
              <a:gd name="connsiteY1" fmla="*/ 195263 h 1069181"/>
              <a:gd name="connsiteX2" fmla="*/ 0 w 397669"/>
              <a:gd name="connsiteY2" fmla="*/ 1069181 h 106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7669" h="1069181">
                <a:moveTo>
                  <a:pt x="395288" y="0"/>
                </a:moveTo>
                <a:cubicBezTo>
                  <a:pt x="396082" y="65088"/>
                  <a:pt x="396875" y="130175"/>
                  <a:pt x="397669" y="195263"/>
                </a:cubicBezTo>
                <a:lnTo>
                  <a:pt x="0" y="1069181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708275" y="1527175"/>
            <a:ext cx="1654175" cy="450850"/>
          </a:xfrm>
          <a:custGeom>
            <a:avLst/>
            <a:gdLst>
              <a:gd name="connsiteX0" fmla="*/ 1654175 w 1654175"/>
              <a:gd name="connsiteY0" fmla="*/ 450850 h 450850"/>
              <a:gd name="connsiteX1" fmla="*/ 149225 w 1654175"/>
              <a:gd name="connsiteY1" fmla="*/ 0 h 450850"/>
              <a:gd name="connsiteX2" fmla="*/ 0 w 1654175"/>
              <a:gd name="connsiteY2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175" h="450850">
                <a:moveTo>
                  <a:pt x="1654175" y="450850"/>
                </a:moveTo>
                <a:lnTo>
                  <a:pt x="149225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13230" y="4244573"/>
            <a:ext cx="306981" cy="312393"/>
            <a:chOff x="2987955" y="3800073"/>
            <a:chExt cx="306981" cy="312393"/>
          </a:xfrm>
        </p:grpSpPr>
        <p:sp>
          <p:nvSpPr>
            <p:cNvPr id="28" name="Oval 27"/>
            <p:cNvSpPr/>
            <p:nvPr/>
          </p:nvSpPr>
          <p:spPr>
            <a:xfrm>
              <a:off x="3004285" y="3819109"/>
              <a:ext cx="274320" cy="274320"/>
            </a:xfrm>
            <a:prstGeom prst="ellipse">
              <a:avLst/>
            </a:prstGeom>
            <a:noFill/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428" dirty="0">
                <a:solidFill>
                  <a:srgbClr val="0092C8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87955" y="3800073"/>
              <a:ext cx="306981" cy="3123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30" dirty="0">
                  <a:solidFill>
                    <a:srgbClr val="0092C8"/>
                  </a:solidFill>
                  <a:latin typeface="Arial Black" pitchFamily="34" charset="0"/>
                  <a:ea typeface="ＭＳ Ｐゴシック" panose="020B0600070205080204" pitchFamily="34" charset="-128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8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Steps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III.  </a:t>
            </a:r>
            <a:r>
              <a:rPr lang="en-US" dirty="0" smtClean="0"/>
              <a:t>Regeneration &amp; fibrosis effect- permanent repair</a:t>
            </a:r>
            <a:endParaRPr lang="en-US" dirty="0"/>
          </a:p>
          <a:p>
            <a:pPr lvl="1"/>
            <a:r>
              <a:rPr lang="en-US" dirty="0"/>
              <a:t>a.  Surface epithelial regenerates under scab</a:t>
            </a:r>
          </a:p>
          <a:p>
            <a:pPr lvl="1"/>
            <a:r>
              <a:rPr lang="en-US" dirty="0"/>
              <a:t>b.  Scar tissue forms under </a:t>
            </a:r>
            <a:r>
              <a:rPr lang="en-US" dirty="0" smtClean="0"/>
              <a:t>surface</a:t>
            </a:r>
          </a:p>
          <a:p>
            <a:pPr lvl="1"/>
            <a:r>
              <a:rPr lang="en-US" dirty="0" smtClean="0"/>
              <a:t>c.  Scab detaches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** wound- uses this process (I-III)</a:t>
            </a:r>
          </a:p>
          <a:p>
            <a:pPr lvl="1"/>
            <a:r>
              <a:rPr lang="en-US" dirty="0"/>
              <a:t>*pure infection- heals by regeneration only (no clots or scarring)</a:t>
            </a:r>
          </a:p>
        </p:txBody>
      </p:sp>
    </p:spTree>
    <p:extLst>
      <p:ext uri="{BB962C8B-B14F-4D97-AF65-F5344CB8AC3E}">
        <p14:creationId xmlns:p14="http://schemas.microsoft.com/office/powerpoint/2010/main" val="273765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45-figure_04_12_3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336" y="204216"/>
            <a:ext cx="4529328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sp>
        <p:nvSpPr>
          <p:cNvPr id="8" name="Freeform 7"/>
          <p:cNvSpPr/>
          <p:nvPr/>
        </p:nvSpPr>
        <p:spPr>
          <a:xfrm>
            <a:off x="3775075" y="2152650"/>
            <a:ext cx="6350" cy="2111375"/>
          </a:xfrm>
          <a:custGeom>
            <a:avLst/>
            <a:gdLst>
              <a:gd name="connsiteX0" fmla="*/ 0 w 6350"/>
              <a:gd name="connsiteY0" fmla="*/ 0 h 2111375"/>
              <a:gd name="connsiteX1" fmla="*/ 6350 w 6350"/>
              <a:gd name="connsiteY1" fmla="*/ 2111375 h 211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" h="2111375">
                <a:moveTo>
                  <a:pt x="0" y="0"/>
                </a:moveTo>
                <a:cubicBezTo>
                  <a:pt x="2117" y="703792"/>
                  <a:pt x="4233" y="1407583"/>
                  <a:pt x="6350" y="2111375"/>
                </a:cubicBez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40956" y="466725"/>
            <a:ext cx="383382" cy="1045369"/>
          </a:xfrm>
          <a:custGeom>
            <a:avLst/>
            <a:gdLst>
              <a:gd name="connsiteX0" fmla="*/ 381000 w 383382"/>
              <a:gd name="connsiteY0" fmla="*/ 0 h 1045369"/>
              <a:gd name="connsiteX1" fmla="*/ 383382 w 383382"/>
              <a:gd name="connsiteY1" fmla="*/ 269081 h 1045369"/>
              <a:gd name="connsiteX2" fmla="*/ 0 w 383382"/>
              <a:gd name="connsiteY2" fmla="*/ 1045369 h 1045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382" h="1045369">
                <a:moveTo>
                  <a:pt x="381000" y="0"/>
                </a:moveTo>
                <a:lnTo>
                  <a:pt x="383382" y="269081"/>
                </a:lnTo>
                <a:lnTo>
                  <a:pt x="0" y="1045369"/>
                </a:lnTo>
              </a:path>
            </a:pathLst>
          </a:cu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1329" y="206930"/>
            <a:ext cx="2350002" cy="24840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14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Regenerated epithelium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2448" y="4239180"/>
            <a:ext cx="1359346" cy="24840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14" b="1" dirty="0" err="1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Fibrosed</a:t>
            </a:r>
            <a:r>
              <a:rPr lang="en-US" sz="1614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area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54532" y="4725419"/>
            <a:ext cx="4070730" cy="55245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95" dirty="0">
                <a:solidFill>
                  <a:srgbClr val="0092C8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Regeneration and fibrosis effect</a:t>
            </a:r>
          </a:p>
          <a:p>
            <a:pPr eaLnBrk="1" fontAlgn="auto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95" dirty="0">
                <a:solidFill>
                  <a:srgbClr val="0092C8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permanent repair: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9229" y="5282168"/>
            <a:ext cx="3928640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The </a:t>
            </a:r>
            <a:r>
              <a:rPr lang="en-US" sz="1795" b="1" dirty="0" err="1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fibrosed</a:t>
            </a:r>
            <a: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area matures and</a:t>
            </a:r>
            <a:b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contracts; the epithelium thickens.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8754" y="5861606"/>
            <a:ext cx="3945760" cy="8079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118872" indent="-118872" eaLnBrk="1" fontAlgn="auto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A fully regenerated epithelium with</a:t>
            </a:r>
            <a:b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an underlying area of scar tissue</a:t>
            </a:r>
            <a:b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</a:br>
            <a:r>
              <a:rPr lang="en-US" sz="1795" b="1" dirty="0">
                <a:solidFill>
                  <a:srgbClr val="0092C8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results.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52715" y="4650125"/>
            <a:ext cx="338629" cy="369332"/>
            <a:chOff x="2768640" y="3935750"/>
            <a:chExt cx="338629" cy="369332"/>
          </a:xfrm>
        </p:grpSpPr>
        <p:sp>
          <p:nvSpPr>
            <p:cNvPr id="24" name="Oval 23"/>
            <p:cNvSpPr/>
            <p:nvPr/>
          </p:nvSpPr>
          <p:spPr>
            <a:xfrm>
              <a:off x="2777934" y="3960396"/>
              <a:ext cx="320040" cy="320040"/>
            </a:xfrm>
            <a:prstGeom prst="ellipse">
              <a:avLst/>
            </a:prstGeom>
            <a:noFill/>
            <a:ln>
              <a:solidFill>
                <a:srgbClr val="009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92C8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68640" y="3935750"/>
              <a:ext cx="3386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92C8"/>
                  </a:solidFill>
                  <a:latin typeface="Arial Black" pitchFamily="34" charset="0"/>
                  <a:ea typeface="ＭＳ Ｐゴシック" panose="020B0600070205080204" pitchFamily="34" charset="-128"/>
                  <a:cs typeface="Arial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19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Regenerative Capacity of Different Tissues</a:t>
            </a:r>
          </a:p>
        </p:txBody>
      </p:sp>
      <p:sp>
        <p:nvSpPr>
          <p:cNvPr id="70660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Tissues that regenerate extremely well include:</a:t>
            </a:r>
          </a:p>
          <a:p>
            <a:pPr lvl="1"/>
            <a:r>
              <a:rPr lang="en-US" altLang="en-US" dirty="0" smtClean="0"/>
              <a:t>Epithelial tissues, bone, areolar connective tissue, dense irregular connective tissue, blood-forming tissue</a:t>
            </a:r>
          </a:p>
          <a:p>
            <a:r>
              <a:rPr lang="en-US" altLang="en-US" dirty="0" smtClean="0"/>
              <a:t>Tissue with moderate regenerating capacity:</a:t>
            </a:r>
          </a:p>
          <a:p>
            <a:pPr lvl="1"/>
            <a:r>
              <a:rPr lang="en-US" altLang="en-US" dirty="0" smtClean="0"/>
              <a:t>Smooth muscle and dense regular connective tissue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Skeletal Muscle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685800" y="2916238"/>
          <a:ext cx="3810000" cy="224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Clip" r:id="rId3" imgW="9409524" imgH="5542857" progId="MS_ClipArt_Gallery.2">
                  <p:embed/>
                </p:oleObj>
              </mc:Choice>
              <mc:Fallback>
                <p:oleObj name="Clip" r:id="rId3" imgW="9409524" imgH="554285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916238"/>
                        <a:ext cx="3810000" cy="224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/>
              <a:t>Cells have bands (striations)</a:t>
            </a:r>
          </a:p>
          <a:p>
            <a:r>
              <a:rPr lang="en-US" sz="2800"/>
              <a:t>nuclei lie outside cells</a:t>
            </a:r>
          </a:p>
          <a:p>
            <a:r>
              <a:rPr lang="en-US" sz="2800"/>
              <a:t>voluntary</a:t>
            </a:r>
          </a:p>
          <a:p>
            <a:r>
              <a:rPr lang="en-US" sz="2800"/>
              <a:t>loc-- attached to bones</a:t>
            </a:r>
          </a:p>
        </p:txBody>
      </p:sp>
    </p:spTree>
    <p:extLst>
      <p:ext uri="{BB962C8B-B14F-4D97-AF65-F5344CB8AC3E}">
        <p14:creationId xmlns:p14="http://schemas.microsoft.com/office/powerpoint/2010/main" val="75489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7218"/>
          </a:xfrm>
        </p:spPr>
        <p:txBody>
          <a:bodyPr/>
          <a:lstStyle/>
          <a:p>
            <a:r>
              <a:rPr lang="en-US" altLang="en-US" dirty="0" smtClean="0"/>
              <a:t>Regenerative Capacity of Different Tissues (cont.)</a:t>
            </a:r>
          </a:p>
        </p:txBody>
      </p:sp>
      <p:sp>
        <p:nvSpPr>
          <p:cNvPr id="70660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Tissues with virtually no functional regenerative capacity:</a:t>
            </a:r>
          </a:p>
          <a:p>
            <a:pPr lvl="1"/>
            <a:r>
              <a:rPr lang="en-US" altLang="en-US" dirty="0" smtClean="0"/>
              <a:t>Cardiac muscle and nervous tissue of brain and spinal cord</a:t>
            </a:r>
          </a:p>
          <a:p>
            <a:pPr lvl="1"/>
            <a:r>
              <a:rPr lang="en-US" altLang="en-US" dirty="0" smtClean="0"/>
              <a:t>New research shows cell division does occur, and efforts are underway to coax them to regenerate better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2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36BA8E"/>
                </a:solidFill>
              </a:rPr>
              <a:t>Clinical – </a:t>
            </a:r>
            <a:r>
              <a:rPr lang="en-US" altLang="en-US" dirty="0" smtClean="0">
                <a:solidFill>
                  <a:srgbClr val="CD4233"/>
                </a:solidFill>
              </a:rPr>
              <a:t>Homeostatic Imbalance 4.3</a:t>
            </a:r>
            <a:endParaRPr lang="en-US" altLang="en-US" dirty="0" smtClean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Scar tissue that forms in organs, particularly the heart, can severely impair the function of that organ</a:t>
            </a:r>
          </a:p>
          <a:p>
            <a:pPr lvl="1"/>
            <a:r>
              <a:rPr lang="en-US" altLang="en-US" dirty="0" smtClean="0"/>
              <a:t>May cause the organ to lose volume capacity</a:t>
            </a:r>
          </a:p>
          <a:p>
            <a:pPr lvl="1"/>
            <a:r>
              <a:rPr lang="en-US" altLang="en-US" dirty="0" smtClean="0"/>
              <a:t>May block substances from moving through organ</a:t>
            </a:r>
          </a:p>
          <a:p>
            <a:pPr lvl="1"/>
            <a:r>
              <a:rPr lang="en-US" altLang="en-US" dirty="0" smtClean="0"/>
              <a:t>May interfere with ability of muscles to contract or may impair nerve transmissions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36BA8E"/>
                </a:solidFill>
              </a:rPr>
              <a:t>Clinical – </a:t>
            </a:r>
            <a:r>
              <a:rPr lang="en-US" altLang="en-US" dirty="0" smtClean="0">
                <a:solidFill>
                  <a:srgbClr val="CD4233"/>
                </a:solidFill>
              </a:rPr>
              <a:t>Homeostatic Imbalance 4.3</a:t>
            </a:r>
            <a:endParaRPr lang="en-US" altLang="en-US" dirty="0" smtClean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Scar adhesions may cause organs to adhere to neighboring structures, preventing normal functions</a:t>
            </a:r>
          </a:p>
          <a:p>
            <a:r>
              <a:rPr lang="en-US" altLang="en-US" dirty="0" smtClean="0"/>
              <a:t>Scarring can potentially cause progressive failure of the organ, particularly the heart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6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Skeletal Muscle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Skeletal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muscle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tissue</a:t>
            </a:r>
          </a:p>
          <a:p>
            <a:pPr lvl="1"/>
            <a:r>
              <a:rPr lang="en-US" altLang="en-US" dirty="0" smtClean="0"/>
              <a:t>Attached to and causes movement of bones</a:t>
            </a:r>
          </a:p>
          <a:p>
            <a:pPr lvl="1"/>
            <a:r>
              <a:rPr lang="en-US" altLang="en-US" dirty="0" smtClean="0"/>
              <a:t>Also called </a:t>
            </a:r>
            <a:r>
              <a:rPr lang="en-US" altLang="en-US" b="1" dirty="0" smtClean="0"/>
              <a:t>voluntary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muscle</a:t>
            </a:r>
          </a:p>
          <a:p>
            <a:pPr lvl="2"/>
            <a:r>
              <a:rPr lang="en-US" altLang="en-US" dirty="0" smtClean="0"/>
              <a:t>Skeletal muscles can be consciously controlled</a:t>
            </a:r>
          </a:p>
          <a:p>
            <a:pPr lvl="1"/>
            <a:r>
              <a:rPr lang="en-US" altLang="en-US" dirty="0" smtClean="0"/>
              <a:t>Cells are called </a:t>
            </a:r>
            <a:r>
              <a:rPr lang="en-US" altLang="en-US" b="1" dirty="0" smtClean="0"/>
              <a:t>muscle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fibers</a:t>
            </a:r>
          </a:p>
          <a:p>
            <a:pPr lvl="2"/>
            <a:r>
              <a:rPr lang="en-US" altLang="en-US" dirty="0" smtClean="0"/>
              <a:t>Contain multiple nuclei</a:t>
            </a:r>
          </a:p>
          <a:p>
            <a:pPr lvl="2"/>
            <a:r>
              <a:rPr lang="en-US" altLang="en-US" dirty="0" smtClean="0"/>
              <a:t>Appear striated or banded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7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34-figure_04_09a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408432"/>
            <a:ext cx="8546592" cy="604113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Figure 4.9a Muscle tissues.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938963" y="3767138"/>
            <a:ext cx="790575" cy="166687"/>
            <a:chOff x="6938963" y="3767138"/>
            <a:chExt cx="790575" cy="166687"/>
          </a:xfrm>
        </p:grpSpPr>
        <p:sp>
          <p:nvSpPr>
            <p:cNvPr id="8" name="Freeform 7"/>
            <p:cNvSpPr/>
            <p:nvPr/>
          </p:nvSpPr>
          <p:spPr>
            <a:xfrm>
              <a:off x="6938963" y="3767138"/>
              <a:ext cx="790575" cy="9525"/>
            </a:xfrm>
            <a:custGeom>
              <a:avLst/>
              <a:gdLst>
                <a:gd name="connsiteX0" fmla="*/ 0 w 790575"/>
                <a:gd name="connsiteY0" fmla="*/ 9525 h 9525"/>
                <a:gd name="connsiteX1" fmla="*/ 790575 w 79057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575" h="9525">
                  <a:moveTo>
                    <a:pt x="0" y="9525"/>
                  </a:moveTo>
                  <a:lnTo>
                    <a:pt x="79057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7019925" y="3767138"/>
              <a:ext cx="709613" cy="166687"/>
            </a:xfrm>
            <a:custGeom>
              <a:avLst/>
              <a:gdLst>
                <a:gd name="connsiteX0" fmla="*/ 0 w 709613"/>
                <a:gd name="connsiteY0" fmla="*/ 166687 h 166687"/>
                <a:gd name="connsiteX1" fmla="*/ 709613 w 709613"/>
                <a:gd name="connsiteY1" fmla="*/ 0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9613" h="166687">
                  <a:moveTo>
                    <a:pt x="0" y="166687"/>
                  </a:moveTo>
                  <a:lnTo>
                    <a:pt x="70961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14410" y="497699"/>
            <a:ext cx="21309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    Skeletal muscle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77891" y="896161"/>
            <a:ext cx="270747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Long, cylindrical,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multinucleate cells; obvious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striations.</a:t>
            </a: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7778009" y="1767699"/>
            <a:ext cx="85440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Part of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muscle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fiber (cell)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80272" y="2406667"/>
            <a:ext cx="27871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Voluntary movement;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locomotion; manipulation of the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environment; facial expression;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voluntary control.</a:t>
            </a: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481859" y="3484580"/>
            <a:ext cx="259699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In skeletal muscles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attached to bones or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occasionally to skin.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779597" y="2589231"/>
            <a:ext cx="5370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Nuclei</a:t>
            </a:r>
          </a:p>
        </p:txBody>
      </p:sp>
      <p:sp>
        <p:nvSpPr>
          <p:cNvPr id="19" name="TextBox 19"/>
          <p:cNvSpPr txBox="1">
            <a:spLocks noChangeArrowheads="1"/>
          </p:cNvSpPr>
          <p:nvPr/>
        </p:nvSpPr>
        <p:spPr bwMode="auto">
          <a:xfrm>
            <a:off x="7791502" y="3654444"/>
            <a:ext cx="8255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Striations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3664797" y="4884754"/>
            <a:ext cx="377481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Skeletal muscle (440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ＭＳ Ｐゴシック" panose="020B0600070205080204" pitchFamily="34" charset="-128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).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Notice the obvious banding pattern and the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fact that these large cells are multinucleate.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453313" y="1490662"/>
            <a:ext cx="284161" cy="773510"/>
            <a:chOff x="7453313" y="1490662"/>
            <a:chExt cx="284161" cy="773510"/>
          </a:xfrm>
        </p:grpSpPr>
        <p:sp>
          <p:nvSpPr>
            <p:cNvPr id="24" name="Freeform 23"/>
            <p:cNvSpPr/>
            <p:nvPr/>
          </p:nvSpPr>
          <p:spPr>
            <a:xfrm rot="5400000">
              <a:off x="7114600" y="1829375"/>
              <a:ext cx="773510" cy="96084"/>
            </a:xfrm>
            <a:custGeom>
              <a:avLst/>
              <a:gdLst>
                <a:gd name="connsiteX0" fmla="*/ 926306 w 926306"/>
                <a:gd name="connsiteY0" fmla="*/ 138112 h 140494"/>
                <a:gd name="connsiteX1" fmla="*/ 926306 w 926306"/>
                <a:gd name="connsiteY1" fmla="*/ 0 h 140494"/>
                <a:gd name="connsiteX2" fmla="*/ 0 w 926306"/>
                <a:gd name="connsiteY2" fmla="*/ 0 h 140494"/>
                <a:gd name="connsiteX3" fmla="*/ 0 w 926306"/>
                <a:gd name="connsiteY3" fmla="*/ 140494 h 140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6306" h="140494">
                  <a:moveTo>
                    <a:pt x="926306" y="138112"/>
                  </a:moveTo>
                  <a:lnTo>
                    <a:pt x="926306" y="0"/>
                  </a:lnTo>
                  <a:lnTo>
                    <a:pt x="0" y="0"/>
                  </a:lnTo>
                  <a:lnTo>
                    <a:pt x="0" y="14049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 rot="5400000" flipH="1">
              <a:off x="7619761" y="1743720"/>
              <a:ext cx="45719" cy="189706"/>
            </a:xfrm>
            <a:custGeom>
              <a:avLst/>
              <a:gdLst>
                <a:gd name="connsiteX0" fmla="*/ 0 w 0"/>
                <a:gd name="connsiteY0" fmla="*/ 0 h 138112"/>
                <a:gd name="connsiteX1" fmla="*/ 0 w 0"/>
                <a:gd name="connsiteY1" fmla="*/ 138112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8112">
                  <a:moveTo>
                    <a:pt x="0" y="0"/>
                  </a:moveTo>
                  <a:lnTo>
                    <a:pt x="0" y="13811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30" name="Freeform 29"/>
          <p:cNvSpPr/>
          <p:nvPr/>
        </p:nvSpPr>
        <p:spPr>
          <a:xfrm>
            <a:off x="6562725" y="2209800"/>
            <a:ext cx="1162050" cy="495300"/>
          </a:xfrm>
          <a:custGeom>
            <a:avLst/>
            <a:gdLst>
              <a:gd name="connsiteX0" fmla="*/ 0 w 1162050"/>
              <a:gd name="connsiteY0" fmla="*/ 0 h 495300"/>
              <a:gd name="connsiteX1" fmla="*/ 1019175 w 1162050"/>
              <a:gd name="connsiteY1" fmla="*/ 495300 h 495300"/>
              <a:gd name="connsiteX2" fmla="*/ 1162050 w 1162050"/>
              <a:gd name="connsiteY2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2050" h="495300">
                <a:moveTo>
                  <a:pt x="0" y="0"/>
                </a:moveTo>
                <a:lnTo>
                  <a:pt x="1019175" y="495300"/>
                </a:lnTo>
                <a:lnTo>
                  <a:pt x="1162050" y="49530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7131050" y="2178050"/>
            <a:ext cx="447675" cy="530225"/>
          </a:xfrm>
          <a:custGeom>
            <a:avLst/>
            <a:gdLst>
              <a:gd name="connsiteX0" fmla="*/ 0 w 447675"/>
              <a:gd name="connsiteY0" fmla="*/ 0 h 530225"/>
              <a:gd name="connsiteX1" fmla="*/ 447675 w 447675"/>
              <a:gd name="connsiteY1" fmla="*/ 530225 h 53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7675" h="530225">
                <a:moveTo>
                  <a:pt x="0" y="0"/>
                </a:moveTo>
                <a:lnTo>
                  <a:pt x="447675" y="530225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5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Cardiac Muscle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Cells greatly branched</a:t>
            </a:r>
          </a:p>
          <a:p>
            <a:r>
              <a:rPr lang="en-US" sz="2800"/>
              <a:t>contract without a stimulus</a:t>
            </a:r>
          </a:p>
          <a:p>
            <a:r>
              <a:rPr lang="en-US" sz="2800"/>
              <a:t>faint striations</a:t>
            </a:r>
          </a:p>
          <a:p>
            <a:r>
              <a:rPr lang="en-US" sz="2800"/>
              <a:t>involuntary</a:t>
            </a:r>
          </a:p>
          <a:p>
            <a:r>
              <a:rPr lang="en-US" sz="2800"/>
              <a:t>loc-- heart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48200" y="2330450"/>
          <a:ext cx="38100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Clip" r:id="rId3" imgW="7057143" imgH="6323810" progId="MS_ClipArt_Gallery.2">
                  <p:embed/>
                </p:oleObj>
              </mc:Choice>
              <mc:Fallback>
                <p:oleObj name="Clip" r:id="rId3" imgW="7057143" imgH="632381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30450"/>
                        <a:ext cx="3810000" cy="3414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46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Cardiac Muscle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Cardiac muscle tissue</a:t>
            </a:r>
          </a:p>
          <a:p>
            <a:pPr lvl="1"/>
            <a:r>
              <a:rPr lang="en-US" altLang="en-US" dirty="0" smtClean="0"/>
              <a:t>Found only in walls of heart</a:t>
            </a:r>
          </a:p>
          <a:p>
            <a:pPr lvl="1"/>
            <a:r>
              <a:rPr lang="en-US" altLang="en-US" dirty="0" smtClean="0"/>
              <a:t>Involuntary muscle</a:t>
            </a:r>
          </a:p>
          <a:p>
            <a:pPr lvl="1"/>
            <a:r>
              <a:rPr lang="en-US" dirty="0"/>
              <a:t>Like skeletal muscle, contains striations; but cells have only one </a:t>
            </a:r>
            <a:r>
              <a:rPr lang="en-US" dirty="0" smtClean="0"/>
              <a:t>nucleus</a:t>
            </a:r>
          </a:p>
          <a:p>
            <a:pPr lvl="1"/>
            <a:r>
              <a:rPr lang="en-US" altLang="en-US" dirty="0" smtClean="0"/>
              <a:t>Cells can have many branches that join branches of other cardiac cells</a:t>
            </a:r>
          </a:p>
          <a:p>
            <a:pPr lvl="2"/>
            <a:r>
              <a:rPr lang="en-US" altLang="en-US" b="1" dirty="0" smtClean="0"/>
              <a:t>Intercalated</a:t>
            </a:r>
            <a:r>
              <a:rPr lang="en-US" altLang="en-US" dirty="0" smtClean="0"/>
              <a:t> </a:t>
            </a:r>
            <a:r>
              <a:rPr lang="en-US" altLang="en-US" b="1" dirty="0" smtClean="0"/>
              <a:t>discs</a:t>
            </a:r>
            <a:r>
              <a:rPr lang="en-US" altLang="en-US" dirty="0" smtClean="0"/>
              <a:t> are special joints where cardiac cells are joined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000000"/>
                </a:solidFill>
              </a:rPr>
              <a:t>© 2016 Pearson Education, Inc.</a:t>
            </a: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3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35-figure_04_09b_unlabe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04" y="204216"/>
            <a:ext cx="8546592" cy="6449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© 2016 Pearson Education, Inc.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926138" y="1681163"/>
            <a:ext cx="1727200" cy="622300"/>
            <a:chOff x="3709988" y="2455863"/>
            <a:chExt cx="1727200" cy="62230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709988" y="2455863"/>
              <a:ext cx="1727200" cy="238125"/>
            </a:xfrm>
            <a:custGeom>
              <a:avLst/>
              <a:gdLst/>
              <a:ahLst/>
              <a:cxnLst>
                <a:cxn ang="0">
                  <a:pos x="1088" y="150"/>
                </a:cxn>
                <a:cxn ang="0">
                  <a:pos x="978" y="150"/>
                </a:cxn>
                <a:cxn ang="0">
                  <a:pos x="0" y="0"/>
                </a:cxn>
              </a:cxnLst>
              <a:rect l="0" t="0" r="r" b="b"/>
              <a:pathLst>
                <a:path w="1088" h="150">
                  <a:moveTo>
                    <a:pt x="1088" y="150"/>
                  </a:moveTo>
                  <a:lnTo>
                    <a:pt x="978" y="15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V="1">
              <a:off x="4573588" y="2693988"/>
              <a:ext cx="685800" cy="3841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3709988" y="2455863"/>
              <a:ext cx="1727200" cy="238125"/>
            </a:xfrm>
            <a:custGeom>
              <a:avLst/>
              <a:gdLst/>
              <a:ahLst/>
              <a:cxnLst>
                <a:cxn ang="0">
                  <a:pos x="1088" y="150"/>
                </a:cxn>
                <a:cxn ang="0">
                  <a:pos x="978" y="150"/>
                </a:cxn>
                <a:cxn ang="0">
                  <a:pos x="0" y="0"/>
                </a:cxn>
              </a:cxnLst>
              <a:rect l="0" t="0" r="r" b="b"/>
              <a:pathLst>
                <a:path w="1088" h="150">
                  <a:moveTo>
                    <a:pt x="1088" y="150"/>
                  </a:moveTo>
                  <a:lnTo>
                    <a:pt x="978" y="15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V="1">
              <a:off x="4573588" y="2693988"/>
              <a:ext cx="688975" cy="38417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96088" y="2649538"/>
            <a:ext cx="847725" cy="428625"/>
            <a:chOff x="4586288" y="3417888"/>
            <a:chExt cx="847725" cy="428625"/>
          </a:xfrm>
        </p:grpSpPr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4821238" y="3417888"/>
              <a:ext cx="612775" cy="212725"/>
            </a:xfrm>
            <a:custGeom>
              <a:avLst/>
              <a:gdLst/>
              <a:ahLst/>
              <a:cxnLst>
                <a:cxn ang="0">
                  <a:pos x="386" y="134"/>
                </a:cxn>
                <a:cxn ang="0">
                  <a:pos x="272" y="134"/>
                </a:cxn>
                <a:cxn ang="0">
                  <a:pos x="0" y="0"/>
                </a:cxn>
              </a:cxnLst>
              <a:rect l="0" t="0" r="r" b="b"/>
              <a:pathLst>
                <a:path w="386" h="134">
                  <a:moveTo>
                    <a:pt x="386" y="134"/>
                  </a:moveTo>
                  <a:lnTo>
                    <a:pt x="272" y="1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V="1">
              <a:off x="4586288" y="3630613"/>
              <a:ext cx="666750" cy="2159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21" name="Freeform 13"/>
          <p:cNvSpPr>
            <a:spLocks/>
          </p:cNvSpPr>
          <p:nvPr/>
        </p:nvSpPr>
        <p:spPr bwMode="auto">
          <a:xfrm>
            <a:off x="6323013" y="3408363"/>
            <a:ext cx="1320800" cy="219075"/>
          </a:xfrm>
          <a:custGeom>
            <a:avLst/>
            <a:gdLst/>
            <a:ahLst/>
            <a:cxnLst>
              <a:cxn ang="0">
                <a:pos x="832" y="138"/>
              </a:cxn>
              <a:cxn ang="0">
                <a:pos x="718" y="138"/>
              </a:cxn>
              <a:cxn ang="0">
                <a:pos x="0" y="0"/>
              </a:cxn>
            </a:cxnLst>
            <a:rect l="0" t="0" r="r" b="b"/>
            <a:pathLst>
              <a:path w="832" h="138">
                <a:moveTo>
                  <a:pt x="832" y="138"/>
                </a:moveTo>
                <a:lnTo>
                  <a:pt x="718" y="138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881908" y="295656"/>
            <a:ext cx="17422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Cardiac muscle</a:t>
            </a: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488688" y="681749"/>
            <a:ext cx="2572820" cy="10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Description: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Branching,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striated, generally </a:t>
            </a:r>
            <a:r>
              <a:rPr lang="en-US" sz="1400" b="1" dirty="0" err="1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uninucleate</a:t>
            </a:r>
            <a:endParaRPr lang="en-US" sz="1400" b="1" dirty="0">
              <a:solidFill>
                <a:srgbClr val="231F2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itchFamily="34" charset="0"/>
            </a:endParaRP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cells that </a:t>
            </a:r>
            <a:r>
              <a:rPr lang="en-US" sz="1400" b="1" dirty="0" err="1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interdigitate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at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specialized junctions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(intercalated discs).</a:t>
            </a: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7682444" y="1819194"/>
            <a:ext cx="1003480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Intercalated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discs</a:t>
            </a: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483926" y="2713749"/>
            <a:ext cx="268182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Function: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As it contracts,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it propels blood into the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circulation; involuntary control.</a:t>
            </a: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7684825" y="2741532"/>
            <a:ext cx="82554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Striations</a:t>
            </a: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7682444" y="3517026"/>
            <a:ext cx="69570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Nucleus</a:t>
            </a:r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491069" y="3825793"/>
            <a:ext cx="2306850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Location: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The walls of the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heart.</a:t>
            </a:r>
          </a:p>
        </p:txBody>
      </p:sp>
      <p:sp>
        <p:nvSpPr>
          <p:cNvPr id="29" name="TextBox 19"/>
          <p:cNvSpPr txBox="1">
            <a:spLocks noChangeArrowheads="1"/>
          </p:cNvSpPr>
          <p:nvPr/>
        </p:nvSpPr>
        <p:spPr bwMode="auto">
          <a:xfrm>
            <a:off x="3582726" y="4662405"/>
            <a:ext cx="37651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231F20"/>
                </a:solidFill>
                <a:latin typeface="Arial Black" pitchFamily="34" charset="0"/>
                <a:ea typeface="ＭＳ Ｐゴシック" panose="020B0600070205080204" pitchFamily="34" charset="-128"/>
                <a:cs typeface="Arial" pitchFamily="34" charset="0"/>
              </a:rPr>
              <a:t>Photomicrograph: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 Cardiac muscle (475</a:t>
            </a:r>
            <a:r>
              <a:rPr lang="en-US" sz="1400" b="1" dirty="0">
                <a:solidFill>
                  <a:prstClr val="black"/>
                </a:solidFill>
                <a:latin typeface="Symbol"/>
                <a:ea typeface="ＭＳ Ｐゴシック" panose="020B0600070205080204" pitchFamily="34" charset="-128"/>
                <a:cs typeface="Symbol Std"/>
              </a:rPr>
              <a:t>×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);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notice the striations, branching of cells, and</a:t>
            </a:r>
          </a:p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itchFamily="34" charset="0"/>
              </a:rPr>
              <a:t>the intercalated discs.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919521" y="1681163"/>
            <a:ext cx="1727200" cy="622300"/>
            <a:chOff x="3709988" y="2455863"/>
            <a:chExt cx="1727200" cy="622300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>
              <a:off x="3709988" y="2455863"/>
              <a:ext cx="1727200" cy="238125"/>
            </a:xfrm>
            <a:custGeom>
              <a:avLst/>
              <a:gdLst/>
              <a:ahLst/>
              <a:cxnLst>
                <a:cxn ang="0">
                  <a:pos x="1088" y="150"/>
                </a:cxn>
                <a:cxn ang="0">
                  <a:pos x="978" y="150"/>
                </a:cxn>
                <a:cxn ang="0">
                  <a:pos x="0" y="0"/>
                </a:cxn>
              </a:cxnLst>
              <a:rect l="0" t="0" r="r" b="b"/>
              <a:pathLst>
                <a:path w="1088" h="150">
                  <a:moveTo>
                    <a:pt x="1088" y="150"/>
                  </a:moveTo>
                  <a:lnTo>
                    <a:pt x="978" y="15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  <p:sp>
          <p:nvSpPr>
            <p:cNvPr id="33" name="Line 6"/>
            <p:cNvSpPr>
              <a:spLocks noChangeShapeType="1"/>
            </p:cNvSpPr>
            <p:nvPr/>
          </p:nvSpPr>
          <p:spPr bwMode="auto">
            <a:xfrm flipV="1">
              <a:off x="4573588" y="2693988"/>
              <a:ext cx="685800" cy="38417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>
              <a:off x="3709988" y="2455863"/>
              <a:ext cx="1727200" cy="238125"/>
            </a:xfrm>
            <a:custGeom>
              <a:avLst/>
              <a:gdLst/>
              <a:ahLst/>
              <a:cxnLst>
                <a:cxn ang="0">
                  <a:pos x="1088" y="150"/>
                </a:cxn>
                <a:cxn ang="0">
                  <a:pos x="978" y="150"/>
                </a:cxn>
                <a:cxn ang="0">
                  <a:pos x="0" y="0"/>
                </a:cxn>
              </a:cxnLst>
              <a:rect l="0" t="0" r="r" b="b"/>
              <a:pathLst>
                <a:path w="1088" h="150">
                  <a:moveTo>
                    <a:pt x="1088" y="150"/>
                  </a:moveTo>
                  <a:lnTo>
                    <a:pt x="978" y="15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  <p:sp>
          <p:nvSpPr>
            <p:cNvPr id="35" name="Line 8"/>
            <p:cNvSpPr>
              <a:spLocks noChangeShapeType="1"/>
            </p:cNvSpPr>
            <p:nvPr/>
          </p:nvSpPr>
          <p:spPr bwMode="auto">
            <a:xfrm flipV="1">
              <a:off x="4573588" y="2693988"/>
              <a:ext cx="688975" cy="384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789471" y="2649538"/>
            <a:ext cx="847725" cy="428625"/>
            <a:chOff x="4586288" y="3417888"/>
            <a:chExt cx="847725" cy="428625"/>
          </a:xfrm>
        </p:grpSpPr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4821238" y="3417888"/>
              <a:ext cx="612775" cy="212725"/>
            </a:xfrm>
            <a:custGeom>
              <a:avLst/>
              <a:gdLst/>
              <a:ahLst/>
              <a:cxnLst>
                <a:cxn ang="0">
                  <a:pos x="386" y="134"/>
                </a:cxn>
                <a:cxn ang="0">
                  <a:pos x="272" y="134"/>
                </a:cxn>
                <a:cxn ang="0">
                  <a:pos x="0" y="0"/>
                </a:cxn>
              </a:cxnLst>
              <a:rect l="0" t="0" r="r" b="b"/>
              <a:pathLst>
                <a:path w="386" h="134">
                  <a:moveTo>
                    <a:pt x="386" y="134"/>
                  </a:moveTo>
                  <a:lnTo>
                    <a:pt x="272" y="134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 flipV="1">
              <a:off x="4586288" y="3630613"/>
              <a:ext cx="666750" cy="2159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Arial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39" name="Freeform 13"/>
          <p:cNvSpPr>
            <a:spLocks/>
          </p:cNvSpPr>
          <p:nvPr/>
        </p:nvSpPr>
        <p:spPr bwMode="auto">
          <a:xfrm>
            <a:off x="6316396" y="3408363"/>
            <a:ext cx="1320800" cy="219075"/>
          </a:xfrm>
          <a:custGeom>
            <a:avLst/>
            <a:gdLst/>
            <a:ahLst/>
            <a:cxnLst>
              <a:cxn ang="0">
                <a:pos x="832" y="138"/>
              </a:cxn>
              <a:cxn ang="0">
                <a:pos x="718" y="138"/>
              </a:cxn>
              <a:cxn ang="0">
                <a:pos x="0" y="0"/>
              </a:cxn>
            </a:cxnLst>
            <a:rect l="0" t="0" r="r" b="b"/>
            <a:pathLst>
              <a:path w="832" h="138">
                <a:moveTo>
                  <a:pt x="832" y="138"/>
                </a:moveTo>
                <a:lnTo>
                  <a:pt x="718" y="13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03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Smooth Muscle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Cells long and tapered</a:t>
            </a:r>
          </a:p>
          <a:p>
            <a:r>
              <a:rPr lang="en-US" sz="2800"/>
              <a:t>single nucleus per cell</a:t>
            </a:r>
          </a:p>
          <a:p>
            <a:r>
              <a:rPr lang="en-US" sz="2800"/>
              <a:t>not striated</a:t>
            </a:r>
          </a:p>
          <a:p>
            <a:r>
              <a:rPr lang="en-US" sz="2800"/>
              <a:t>involuntary</a:t>
            </a:r>
          </a:p>
          <a:p>
            <a:r>
              <a:rPr lang="en-US" sz="2800"/>
              <a:t>loc-- inner wall of organs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48200" y="3300413"/>
          <a:ext cx="381000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Clip" r:id="rId3" imgW="9238095" imgH="3580952" progId="MS_ClipArt_Gallery.2">
                  <p:embed/>
                </p:oleObj>
              </mc:Choice>
              <mc:Fallback>
                <p:oleObj name="Clip" r:id="rId3" imgW="9238095" imgH="358095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300413"/>
                        <a:ext cx="3810000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1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Marieb_HAP10_Lectures">
  <a:themeElements>
    <a:clrScheme name="ch_11_lecture_presentation_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_11_lecture_presentation_b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1">
              <a:gamma/>
              <a:shade val="60000"/>
              <a:invGamma/>
            </a:schemeClr>
          </a:prst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8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1">
              <a:gamma/>
              <a:shade val="60000"/>
              <a:invGamma/>
            </a:schemeClr>
          </a:prst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8" charset="0"/>
            <a:ea typeface="ＭＳ Ｐゴシック" pitchFamily="28" charset="-128"/>
          </a:defRPr>
        </a:defPPr>
      </a:lstStyle>
    </a:lnDef>
  </a:objectDefaults>
  <a:extraClrSchemeLst>
    <a:extraClrScheme>
      <a:clrScheme name="ch_11_lecture_presentation_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Marieb_HAP10_Lectures" id="{271F8D44-A379-4057-B63A-CB60B61842BB}" vid="{5D03CDE0-C744-4EEE-8549-7A9FAAEAC2A4}"/>
    </a:ext>
  </a:extLst>
</a:theme>
</file>

<file path=ppt/theme/theme2.xml><?xml version="1.0" encoding="utf-8"?>
<a:theme xmlns:a="http://schemas.openxmlformats.org/drawingml/2006/main" name="1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rieb_HAP10_Lectures">
  <a:themeElements>
    <a:clrScheme name="ch_11_lecture_presentation_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h_11_lecture_presentation_b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1">
              <a:gamma/>
              <a:shade val="60000"/>
              <a:invGamma/>
            </a:schemeClr>
          </a:prst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8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1">
              <a:gamma/>
              <a:shade val="60000"/>
              <a:invGamma/>
            </a:schemeClr>
          </a:prst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8" charset="0"/>
            <a:ea typeface="ＭＳ Ｐゴシック" pitchFamily="28" charset="-128"/>
          </a:defRPr>
        </a:defPPr>
      </a:lstStyle>
    </a:lnDef>
  </a:objectDefaults>
  <a:extraClrSchemeLst>
    <a:extraClrScheme>
      <a:clrScheme name="ch_11_lecture_presentation_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_11_lecture_presentation_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_11_lecture_presentation_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Marieb_HAP10_Lectures" id="{271F8D44-A379-4057-B63A-CB60B61842BB}" vid="{5D03CDE0-C744-4EEE-8549-7A9FAAEAC2A4}"/>
    </a:ext>
  </a:extLst>
</a:theme>
</file>

<file path=ppt/theme/theme5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Designs\4COLORS.POT</Template>
  <TotalTime>149</TotalTime>
  <Words>1384</Words>
  <Application>Microsoft Office PowerPoint</Application>
  <PresentationFormat>On-screen Show (4:3)</PresentationFormat>
  <Paragraphs>284</Paragraphs>
  <Slides>32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Times New Roman</vt:lpstr>
      <vt:lpstr>Marieb_HAP10_Lectures</vt:lpstr>
      <vt:lpstr>14_Office Theme</vt:lpstr>
      <vt:lpstr>17_Office Theme</vt:lpstr>
      <vt:lpstr>1_Marieb_HAP10_Lectures</vt:lpstr>
      <vt:lpstr>Adjacency</vt:lpstr>
      <vt:lpstr>Microsoft Clip Gallery</vt:lpstr>
      <vt:lpstr>Ch 4 Muscular &amp; Nervous Tissue Tissue Repair</vt:lpstr>
      <vt:lpstr>4.4  Muscle Tissue</vt:lpstr>
      <vt:lpstr>Skeletal Muscle</vt:lpstr>
      <vt:lpstr>Skeletal Muscle</vt:lpstr>
      <vt:lpstr>Figure 4.9a Muscle tissues.</vt:lpstr>
      <vt:lpstr>Cardiac Muscle</vt:lpstr>
      <vt:lpstr>Cardiac Muscle</vt:lpstr>
      <vt:lpstr>PowerPoint Presentation</vt:lpstr>
      <vt:lpstr>Smooth Muscle</vt:lpstr>
      <vt:lpstr>Smooth Muscle</vt:lpstr>
      <vt:lpstr>PowerPoint Presentation</vt:lpstr>
      <vt:lpstr>Nervous Tissue</vt:lpstr>
      <vt:lpstr>4.5  Nervous Tissue</vt:lpstr>
      <vt:lpstr>The Neuron</vt:lpstr>
      <vt:lpstr>Figure 4.10 Nervous tissue.</vt:lpstr>
      <vt:lpstr>Tissue Repair</vt:lpstr>
      <vt:lpstr>External defenses</vt:lpstr>
      <vt:lpstr>4.7  Tissue Repair</vt:lpstr>
      <vt:lpstr>Inflammation </vt:lpstr>
      <vt:lpstr>Tissue Repair </vt:lpstr>
      <vt:lpstr>Repair</vt:lpstr>
      <vt:lpstr>Responses to injury</vt:lpstr>
      <vt:lpstr>Steps in Tissue Repair </vt:lpstr>
      <vt:lpstr>PowerPoint Presentation</vt:lpstr>
      <vt:lpstr>Steps</vt:lpstr>
      <vt:lpstr>PowerPoint Presentation</vt:lpstr>
      <vt:lpstr>Steps </vt:lpstr>
      <vt:lpstr>PowerPoint Presentation</vt:lpstr>
      <vt:lpstr>Regenerative Capacity of Different Tissues</vt:lpstr>
      <vt:lpstr>Regenerative Capacity of Different Tissues (cont.)</vt:lpstr>
      <vt:lpstr>Clinical – Homeostatic Imbalance 4.3</vt:lpstr>
      <vt:lpstr>Clinical – Homeostatic Imbalance 4.3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Muscular and Nervous Tissue</dc:title>
  <dc:creator>Shelley Montgomery</dc:creator>
  <cp:lastModifiedBy>Shelley laptop</cp:lastModifiedBy>
  <cp:revision>7</cp:revision>
  <dcterms:created xsi:type="dcterms:W3CDTF">2005-08-25T13:03:36Z</dcterms:created>
  <dcterms:modified xsi:type="dcterms:W3CDTF">2016-01-17T18:46:50Z</dcterms:modified>
</cp:coreProperties>
</file>