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9D47-CB3C-4D1E-83DA-DDA86E8EFAD0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5FB7-4A41-4455-BD61-D6E0CB94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E7C0FFA-914F-4A90-BE98-895812F9B6A0}" type="slidenum">
              <a:rPr lang="en-US" sz="1000">
                <a:latin typeface="Times New Roman" pitchFamily="18" charset="0"/>
              </a:rPr>
              <a:pPr/>
              <a:t>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9F91343-DFCD-4F88-9E94-4E56C5A52769}" type="slidenum">
              <a:rPr lang="en-US" sz="1000">
                <a:latin typeface="Times New Roman" pitchFamily="18" charset="0"/>
              </a:rPr>
              <a:pPr/>
              <a:t>11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D8EC866-F133-494E-82F1-5868946560CF}" type="slidenum">
              <a:rPr lang="en-US" sz="1000">
                <a:latin typeface="Times New Roman" pitchFamily="18" charset="0"/>
              </a:rPr>
              <a:pPr/>
              <a:t>12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5007CDA-583A-43C6-9725-D297FDA0DD8F}" type="slidenum">
              <a:rPr lang="en-US" sz="1000">
                <a:latin typeface="Times New Roman" pitchFamily="18" charset="0"/>
              </a:rPr>
              <a:pPr/>
              <a:t>13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5D1ED55-1513-427D-B7A1-4070491F5278}" type="slidenum">
              <a:rPr lang="en-US" sz="1000">
                <a:latin typeface="Times New Roman" pitchFamily="18" charset="0"/>
              </a:rPr>
              <a:pPr/>
              <a:t>16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5677DBD-45AD-457F-AD91-AD8A11FFEFC6}" type="slidenum">
              <a:rPr lang="en-US" sz="1000">
                <a:latin typeface="Times New Roman" pitchFamily="18" charset="0"/>
              </a:rPr>
              <a:pPr/>
              <a:t>17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F695E2AD-1990-4B76-BDF1-84F5E493C81C}" type="slidenum">
              <a:rPr lang="en-US" sz="1000">
                <a:latin typeface="Times New Roman" pitchFamily="18" charset="0"/>
              </a:rPr>
              <a:pPr/>
              <a:t>18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E741EAE-A929-4D16-9E63-E6BC7320AF8F}" type="slidenum">
              <a:rPr lang="en-US" sz="1000">
                <a:latin typeface="Times New Roman" pitchFamily="18" charset="0"/>
              </a:rPr>
              <a:pPr/>
              <a:t>19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F219453-517C-4538-99DC-FED889DE3DB7}" type="slidenum">
              <a:rPr lang="en-US" sz="1000">
                <a:latin typeface="Times New Roman" pitchFamily="18" charset="0"/>
              </a:rPr>
              <a:pPr/>
              <a:t>20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E63739F-D95F-4959-8A55-7D93C6C0263B}" type="slidenum">
              <a:rPr lang="en-US" sz="1000">
                <a:latin typeface="Times New Roman" pitchFamily="18" charset="0"/>
              </a:rPr>
              <a:pPr/>
              <a:t>21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D2C44CD-0F18-4A71-A882-F2C5E9FB9369}" type="slidenum">
              <a:rPr lang="en-US" sz="1000">
                <a:latin typeface="Times New Roman" pitchFamily="18" charset="0"/>
              </a:rPr>
              <a:pPr/>
              <a:t>22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BAF2D33-8BBD-4779-9B14-2D8F40E3DAA6}" type="slidenum">
              <a:rPr lang="en-US" sz="1000">
                <a:latin typeface="Times New Roman" pitchFamily="18" charset="0"/>
              </a:rPr>
              <a:pPr/>
              <a:t>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82DAA09-B004-4EE9-8097-91EEC9782734}" type="slidenum">
              <a:rPr lang="en-US" sz="1000">
                <a:latin typeface="Times New Roman" pitchFamily="18" charset="0"/>
              </a:rPr>
              <a:pPr/>
              <a:t>23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427F869-7A3B-4FEC-BF0D-A2B1BA7B78C1}" type="slidenum">
              <a:rPr lang="en-US" sz="1000">
                <a:latin typeface="Times New Roman" pitchFamily="18" charset="0"/>
              </a:rPr>
              <a:pPr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D32E6836-0E81-4EC1-80B3-E23F12B5BA94}" type="slidenum">
              <a:rPr lang="en-US" sz="1000">
                <a:latin typeface="Times New Roman" pitchFamily="18" charset="0"/>
              </a:rPr>
              <a:pPr/>
              <a:t>25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41BE15A-7A79-494E-97D9-31ED4C7862EA}" type="slidenum">
              <a:rPr lang="en-US" sz="1000">
                <a:latin typeface="Times New Roman" pitchFamily="18" charset="0"/>
              </a:rPr>
              <a:pPr/>
              <a:t>26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DD5F90D-85E2-417E-ABAD-F88AF3703BEC}" type="slidenum">
              <a:rPr lang="en-US" sz="1000">
                <a:latin typeface="Times New Roman" pitchFamily="18" charset="0"/>
              </a:rPr>
              <a:pPr/>
              <a:t>27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B62FE58-7BAC-4F93-B7DB-AC67FBA1BA2C}" type="slidenum">
              <a:rPr lang="en-US" sz="1000">
                <a:latin typeface="Times New Roman" pitchFamily="18" charset="0"/>
              </a:rPr>
              <a:pPr/>
              <a:t>29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F668C39-F350-434F-94A5-F2F30B4DE923}" type="slidenum">
              <a:rPr lang="en-US" sz="1000">
                <a:latin typeface="Times New Roman" pitchFamily="18" charset="0"/>
              </a:rPr>
              <a:pPr/>
              <a:t>30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B19E1D6-A530-4555-830C-5777C12A386C}" type="slidenum">
              <a:rPr lang="en-US" sz="1000">
                <a:latin typeface="Times New Roman" pitchFamily="18" charset="0"/>
              </a:rPr>
              <a:pPr/>
              <a:t>31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5EDF4CBA-ECC6-4DE2-8DC8-740675E313A5}" type="slidenum">
              <a:rPr lang="en-US" sz="1000">
                <a:latin typeface="Times New Roman" pitchFamily="18" charset="0"/>
              </a:rPr>
              <a:pPr/>
              <a:t>32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910160A-C0B7-425B-ABDB-C063897BBCCD}" type="slidenum">
              <a:rPr lang="en-US" sz="1000">
                <a:latin typeface="Times New Roman" pitchFamily="18" charset="0"/>
              </a:rPr>
              <a:pPr/>
              <a:t>33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6A01CF1-3FE0-4F34-9031-56DCA05AA88B}" type="slidenum">
              <a:rPr lang="en-US" sz="1000">
                <a:latin typeface="Times New Roman" pitchFamily="18" charset="0"/>
              </a:rPr>
              <a:pPr/>
              <a:t>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2E48DAE-B1BD-4F48-BD1A-DC6E5A30AA2B}" type="slidenum">
              <a:rPr lang="en-US" sz="1000">
                <a:latin typeface="Times New Roman" pitchFamily="18" charset="0"/>
              </a:rPr>
              <a:pPr/>
              <a:t>34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B85C962-87D9-4166-904E-FBD412768358}" type="slidenum">
              <a:rPr lang="en-US" sz="1000">
                <a:latin typeface="Times New Roman" pitchFamily="18" charset="0"/>
              </a:rPr>
              <a:pPr/>
              <a:t>35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084D4E0E-5E90-4AA2-9A9A-A6F492C65E16}" type="slidenum">
              <a:rPr lang="en-US" sz="1000">
                <a:latin typeface="Times New Roman" pitchFamily="18" charset="0"/>
              </a:rPr>
              <a:pPr/>
              <a:t>36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5469A30-7475-4ABD-833A-8708E196E1EA}" type="slidenum">
              <a:rPr lang="en-US" sz="1000">
                <a:latin typeface="Times New Roman" pitchFamily="18" charset="0"/>
              </a:rPr>
              <a:pPr/>
              <a:t>37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9FE15BD1-538D-4236-9493-2E09C77BCC98}" type="slidenum">
              <a:rPr lang="en-US" sz="1000">
                <a:latin typeface="Times New Roman" pitchFamily="18" charset="0"/>
              </a:rPr>
              <a:pPr/>
              <a:t>38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D3820B6-FF27-4845-AFA5-24879CECA0F8}" type="slidenum">
              <a:rPr lang="en-US" sz="1000">
                <a:latin typeface="Times New Roman" pitchFamily="18" charset="0"/>
              </a:rPr>
              <a:pPr/>
              <a:t>39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AE68EC1-27B5-45BC-A980-BD1FA215DD27}" type="slidenum">
              <a:rPr lang="en-US" sz="1000">
                <a:latin typeface="Times New Roman" pitchFamily="18" charset="0"/>
              </a:rPr>
              <a:pPr/>
              <a:t>40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0A24B74-A55C-413F-8B9C-3AC714A5C087}" type="slidenum">
              <a:rPr lang="en-US" sz="1000">
                <a:latin typeface="Times New Roman" pitchFamily="18" charset="0"/>
              </a:rPr>
              <a:pPr/>
              <a:t>41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E2011DC-475B-4E1D-8305-8D7CE75CC8E0}" type="slidenum">
              <a:rPr lang="en-US" sz="1000">
                <a:latin typeface="Times New Roman" pitchFamily="18" charset="0"/>
              </a:rPr>
              <a:pPr/>
              <a:t>42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2CD74F89-A19C-4578-98E7-79E1E5A1B3C0}" type="slidenum">
              <a:rPr lang="en-US" sz="1000">
                <a:latin typeface="Times New Roman" pitchFamily="18" charset="0"/>
              </a:rPr>
              <a:pPr/>
              <a:t>43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3065E96-00A0-4EA2-B66C-E625FF102E48}" type="slidenum">
              <a:rPr lang="en-US" sz="1000">
                <a:latin typeface="Times New Roman" pitchFamily="18" charset="0"/>
              </a:rPr>
              <a:pPr/>
              <a:t>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2CB3BEC-D4D0-413A-920F-8A18E9D09207}" type="slidenum">
              <a:rPr lang="en-US" sz="1000">
                <a:latin typeface="Times New Roman" pitchFamily="18" charset="0"/>
              </a:rPr>
              <a:pPr/>
              <a:t>44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621D649-1730-49D8-BB21-170F918A5368}" type="slidenum">
              <a:rPr lang="en-US" sz="1000">
                <a:latin typeface="Times New Roman" pitchFamily="18" charset="0"/>
              </a:rPr>
              <a:pPr/>
              <a:t>45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44F25B3D-26B6-4F53-811D-7428B25EAC47}" type="slidenum">
              <a:rPr lang="en-US" sz="1000">
                <a:latin typeface="Times New Roman" pitchFamily="18" charset="0"/>
              </a:rPr>
              <a:pPr/>
              <a:t>46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520E2F1-DF01-4C0C-A3E1-BA89CFBA814B}" type="slidenum">
              <a:rPr lang="en-US" sz="1000">
                <a:latin typeface="Times New Roman" pitchFamily="18" charset="0"/>
              </a:rPr>
              <a:pPr/>
              <a:t>47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CA250A83-B775-4113-91DB-FFE644C2838E}" type="slidenum">
              <a:rPr lang="en-US" sz="1000">
                <a:latin typeface="Times New Roman" pitchFamily="18" charset="0"/>
              </a:rPr>
              <a:pPr/>
              <a:t>48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97BCBEB-5AE2-4EC4-BBEF-78BE39475471}" type="slidenum">
              <a:rPr lang="en-US" sz="1000">
                <a:latin typeface="Times New Roman" pitchFamily="18" charset="0"/>
              </a:rPr>
              <a:pPr/>
              <a:t>49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E7AE4B23-0364-4C2D-BC60-BF21B93040FD}" type="slidenum">
              <a:rPr lang="en-US" sz="1000">
                <a:latin typeface="Times New Roman" pitchFamily="18" charset="0"/>
              </a:rPr>
              <a:pPr/>
              <a:t>50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D1AFFB2-87D1-43F9-A203-B36A6E714057}" type="slidenum">
              <a:rPr lang="en-US" sz="1000">
                <a:latin typeface="Times New Roman" pitchFamily="18" charset="0"/>
              </a:rPr>
              <a:pPr/>
              <a:t>51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679A651D-9316-4D2E-8518-836F9781729B}" type="slidenum">
              <a:rPr lang="en-US" sz="1000">
                <a:latin typeface="Times New Roman" pitchFamily="18" charset="0"/>
              </a:rPr>
              <a:pPr/>
              <a:t>52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8837BEA-2319-4551-9BC9-A37787F29F5F}" type="slidenum">
              <a:rPr lang="en-US" sz="1000">
                <a:latin typeface="Times New Roman" pitchFamily="18" charset="0"/>
              </a:rPr>
              <a:pPr/>
              <a:t>53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1711F7C-1373-4BBF-B7F5-2058765F7D3A}" type="slidenum">
              <a:rPr lang="en-US" sz="1000">
                <a:latin typeface="Times New Roman" pitchFamily="18" charset="0"/>
              </a:rPr>
              <a:pPr/>
              <a:t>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7870CF25-0F08-458B-B2EB-8587033585CC}" type="slidenum">
              <a:rPr lang="en-US" sz="1000">
                <a:latin typeface="Times New Roman" pitchFamily="18" charset="0"/>
              </a:rPr>
              <a:pPr/>
              <a:t>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37D12922-9BA3-4C87-BB8A-5B2A833C5082}" type="slidenum">
              <a:rPr lang="en-US" sz="1000">
                <a:latin typeface="Times New Roman" pitchFamily="18" charset="0"/>
              </a:rPr>
              <a:pPr/>
              <a:t>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1B5AB6FA-7B7A-4F07-BF2C-E41D6657B8D2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BBC8595-92AB-4844-904B-974750C7C8EC}" type="slidenum">
              <a:rPr lang="en-US" sz="1000">
                <a:latin typeface="Times New Roman" pitchFamily="18" charset="0"/>
              </a:rPr>
              <a:pPr/>
              <a:t>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799FAE-AAB3-4AE9-AD37-0D76C7D28B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05BA92-6365-40F3-84C0-D64A382ACC74}" type="datetimeFigureOut">
              <a:rPr lang="en-US" smtClean="0"/>
              <a:t>1/3/2016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>
              <a:defRPr/>
            </a:pPr>
            <a:r>
              <a:rPr lang="en-US" sz="4400" dirty="0" smtClean="0"/>
              <a:t>CHEMISTRY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3200" smtClean="0"/>
              <a:t>The Chemical Basis of the Body</a:t>
            </a:r>
          </a:p>
        </p:txBody>
      </p:sp>
    </p:spTree>
    <p:extLst>
      <p:ext uri="{BB962C8B-B14F-4D97-AF65-F5344CB8AC3E}">
        <p14:creationId xmlns:p14="http://schemas.microsoft.com/office/powerpoint/2010/main" val="10347956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Elements in the Body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smtClean="0"/>
              <a:t>The four major elements in  the body are:</a:t>
            </a:r>
          </a:p>
          <a:p>
            <a:pPr>
              <a:lnSpc>
                <a:spcPct val="90000"/>
              </a:lnSpc>
              <a:defRPr/>
            </a:pPr>
            <a:r>
              <a:rPr lang="en-US" sz="4000" smtClean="0"/>
              <a:t>C – carbon</a:t>
            </a:r>
          </a:p>
          <a:p>
            <a:pPr>
              <a:lnSpc>
                <a:spcPct val="90000"/>
              </a:lnSpc>
              <a:defRPr/>
            </a:pPr>
            <a:r>
              <a:rPr lang="en-US" sz="4000" smtClean="0"/>
              <a:t>H – hydrogen</a:t>
            </a:r>
          </a:p>
          <a:p>
            <a:pPr>
              <a:lnSpc>
                <a:spcPct val="90000"/>
              </a:lnSpc>
              <a:defRPr/>
            </a:pPr>
            <a:r>
              <a:rPr lang="en-US" sz="4000" smtClean="0"/>
              <a:t>O – oxygen</a:t>
            </a:r>
          </a:p>
          <a:p>
            <a:pPr>
              <a:lnSpc>
                <a:spcPct val="90000"/>
              </a:lnSpc>
              <a:defRPr/>
            </a:pPr>
            <a:r>
              <a:rPr lang="en-US" sz="4000" smtClean="0"/>
              <a:t>N - nitrogen</a:t>
            </a:r>
          </a:p>
        </p:txBody>
      </p:sp>
    </p:spTree>
    <p:extLst>
      <p:ext uri="{BB962C8B-B14F-4D97-AF65-F5344CB8AC3E}">
        <p14:creationId xmlns:p14="http://schemas.microsoft.com/office/powerpoint/2010/main" val="8365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Molecules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The combination of two or more elements in a chemical reaction.</a:t>
            </a:r>
          </a:p>
          <a:p>
            <a:pPr lvl="1">
              <a:defRPr/>
            </a:pPr>
            <a:r>
              <a:rPr lang="en-US" sz="3600" dirty="0" smtClean="0"/>
              <a:t>May be atoms of the same element</a:t>
            </a:r>
          </a:p>
          <a:p>
            <a:pPr lvl="2">
              <a:defRPr/>
            </a:pPr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etc.</a:t>
            </a:r>
          </a:p>
          <a:p>
            <a:pPr lvl="1">
              <a:defRPr/>
            </a:pPr>
            <a:r>
              <a:rPr lang="en-US" sz="3600" dirty="0" smtClean="0"/>
              <a:t>May be atoms of different elements</a:t>
            </a:r>
          </a:p>
          <a:p>
            <a:pPr lvl="2">
              <a:defRPr/>
            </a:pPr>
            <a:r>
              <a:rPr lang="en-US" sz="3200" dirty="0" err="1" smtClean="0"/>
              <a:t>NaCl</a:t>
            </a:r>
            <a:r>
              <a:rPr lang="en-US" sz="3200" dirty="0" smtClean="0"/>
              <a:t>, </a:t>
            </a:r>
            <a:r>
              <a:rPr lang="en-US" sz="3200" dirty="0" err="1" smtClean="0"/>
              <a:t>HCl</a:t>
            </a:r>
            <a:r>
              <a:rPr lang="en-US" sz="3200" dirty="0" smtClean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4316650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en-US" b="1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81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Molecule Examples</a:t>
            </a:r>
          </a:p>
        </p:txBody>
      </p:sp>
    </p:spTree>
    <p:extLst>
      <p:ext uri="{BB962C8B-B14F-4D97-AF65-F5344CB8AC3E}">
        <p14:creationId xmlns:p14="http://schemas.microsoft.com/office/powerpoint/2010/main" val="347172542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Compounds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substance that can be broken down into two or more elements by chemical means.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Molecules of a compound always contain atoms of two or more different elements.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***All compounds are molecules but not            	all molecules are compounds***</a:t>
            </a:r>
          </a:p>
        </p:txBody>
      </p:sp>
    </p:spTree>
    <p:extLst>
      <p:ext uri="{BB962C8B-B14F-4D97-AF65-F5344CB8AC3E}">
        <p14:creationId xmlns:p14="http://schemas.microsoft.com/office/powerpoint/2010/main" val="38399635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Anions and Cations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Anions</a:t>
            </a:r>
          </a:p>
          <a:p>
            <a:pPr>
              <a:defRPr/>
            </a:pPr>
            <a:r>
              <a:rPr lang="en-US" sz="3200" dirty="0" smtClean="0"/>
              <a:t>An anion is formed when an atom gains an electron or electrons from another atom creating an </a:t>
            </a:r>
            <a:r>
              <a:rPr lang="en-US" sz="3200" b="1" i="1" u="sng" dirty="0" smtClean="0"/>
              <a:t>overall negative charge</a:t>
            </a:r>
            <a:r>
              <a:rPr lang="en-US" sz="3200" dirty="0" smtClean="0"/>
              <a:t>.   Example:  </a:t>
            </a:r>
            <a:r>
              <a:rPr lang="en-US" sz="3200" dirty="0" err="1" smtClean="0"/>
              <a:t>Cl</a:t>
            </a:r>
            <a:r>
              <a:rPr lang="en-US" sz="3200" baseline="30000" dirty="0" smtClean="0"/>
              <a:t>-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90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Cations</a:t>
            </a:r>
            <a:endParaRPr lang="en-US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/>
              <a:t>Cations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Cations</a:t>
            </a:r>
            <a:r>
              <a:rPr lang="en-US" sz="3200" dirty="0" smtClean="0"/>
              <a:t> are formed when an atom loses an electron or electrons to another atom creating an </a:t>
            </a:r>
            <a:r>
              <a:rPr lang="en-US" sz="3200" b="1" i="1" u="sng" dirty="0" smtClean="0"/>
              <a:t>overall positive charge</a:t>
            </a:r>
            <a:r>
              <a:rPr lang="en-US" sz="3200" dirty="0" smtClean="0"/>
              <a:t>.</a:t>
            </a:r>
          </a:p>
          <a:p>
            <a:pPr>
              <a:defRPr/>
            </a:pPr>
            <a:r>
              <a:rPr lang="en-US" sz="3200" dirty="0" smtClean="0"/>
              <a:t>Example:  Na</a:t>
            </a:r>
            <a:r>
              <a:rPr lang="en-US" sz="3200" baseline="30000" dirty="0" smtClean="0"/>
              <a:t>+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355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>
              <a:defRPr/>
            </a:pPr>
            <a:r>
              <a:rPr lang="en-US" sz="4400" smtClean="0"/>
              <a:t>Chemical Bonding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r>
              <a:rPr lang="en-US" sz="3200" smtClean="0"/>
              <a:t>Chemical bonds are formed between atoms when electrons in the outermost orbital are gained, lost, or shared </a:t>
            </a:r>
          </a:p>
        </p:txBody>
      </p:sp>
    </p:spTree>
    <p:extLst>
      <p:ext uri="{BB962C8B-B14F-4D97-AF65-F5344CB8AC3E}">
        <p14:creationId xmlns:p14="http://schemas.microsoft.com/office/powerpoint/2010/main" val="32242637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Chemical Bonds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Ionic Bonding</a:t>
            </a:r>
          </a:p>
          <a:p>
            <a:pPr>
              <a:defRPr/>
            </a:pPr>
            <a:r>
              <a:rPr lang="en-US" sz="3200" dirty="0" smtClean="0"/>
              <a:t>Covalent Bonding</a:t>
            </a:r>
          </a:p>
          <a:p>
            <a:pPr>
              <a:defRPr/>
            </a:pPr>
            <a:r>
              <a:rPr lang="en-US" sz="3200" dirty="0" smtClean="0"/>
              <a:t>Hydrogen Bonding</a:t>
            </a:r>
          </a:p>
        </p:txBody>
      </p:sp>
    </p:spTree>
    <p:extLst>
      <p:ext uri="{BB962C8B-B14F-4D97-AF65-F5344CB8AC3E}">
        <p14:creationId xmlns:p14="http://schemas.microsoft.com/office/powerpoint/2010/main" val="36763909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Ionic Bonding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Bonding when one atom gains an electron and another atom loses an electron.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Transfer electrons from one atom to another.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Bonds together two oppositely charged ions.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Strongest type of chemical bonding.</a:t>
            </a:r>
          </a:p>
        </p:txBody>
      </p:sp>
    </p:spTree>
    <p:extLst>
      <p:ext uri="{BB962C8B-B14F-4D97-AF65-F5344CB8AC3E}">
        <p14:creationId xmlns:p14="http://schemas.microsoft.com/office/powerpoint/2010/main" val="1403711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35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Ionic Bond Example</a:t>
            </a:r>
          </a:p>
        </p:txBody>
      </p:sp>
    </p:spTree>
    <p:extLst>
      <p:ext uri="{BB962C8B-B14F-4D97-AF65-F5344CB8AC3E}">
        <p14:creationId xmlns:p14="http://schemas.microsoft.com/office/powerpoint/2010/main" val="324109768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Anything that has mass and occupies space</a:t>
            </a:r>
          </a:p>
          <a:p>
            <a:pPr>
              <a:defRPr/>
            </a:pPr>
            <a:r>
              <a:rPr lang="en-US" sz="2800" dirty="0" smtClean="0"/>
              <a:t>Three states: solid - liquid - gas</a:t>
            </a:r>
          </a:p>
          <a:p>
            <a:pPr>
              <a:defRPr/>
            </a:pPr>
            <a:r>
              <a:rPr lang="en-US" sz="2800" dirty="0" smtClean="0"/>
              <a:t>Made up of chemical building blocks called ELEMENTS</a:t>
            </a:r>
          </a:p>
        </p:txBody>
      </p:sp>
    </p:spTree>
    <p:extLst>
      <p:ext uri="{BB962C8B-B14F-4D97-AF65-F5344CB8AC3E}">
        <p14:creationId xmlns:p14="http://schemas.microsoft.com/office/powerpoint/2010/main" val="40536234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Covalent Bonding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Sharing of electron pairs by more than one atom</a:t>
            </a:r>
          </a:p>
          <a:p>
            <a:pPr lvl="1">
              <a:defRPr/>
            </a:pPr>
            <a:r>
              <a:rPr lang="en-US" sz="3200" dirty="0" smtClean="0"/>
              <a:t>single covalent bond: share one pair of electrons</a:t>
            </a:r>
          </a:p>
          <a:p>
            <a:pPr lvl="1">
              <a:defRPr/>
            </a:pPr>
            <a:r>
              <a:rPr lang="en-US" sz="3200" dirty="0" smtClean="0"/>
              <a:t>double covalent bond: share two pairs of electrons</a:t>
            </a:r>
          </a:p>
          <a:p>
            <a:pPr lvl="1">
              <a:defRPr/>
            </a:pPr>
            <a:r>
              <a:rPr lang="en-US" sz="3200" dirty="0" smtClean="0"/>
              <a:t>triple covalent bonds: share three pairs of electrons</a:t>
            </a:r>
          </a:p>
        </p:txBody>
      </p:sp>
    </p:spTree>
    <p:extLst>
      <p:ext uri="{BB962C8B-B14F-4D97-AF65-F5344CB8AC3E}">
        <p14:creationId xmlns:p14="http://schemas.microsoft.com/office/powerpoint/2010/main" val="12382250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Hydrogen Bonds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 hydrogen atom covalently bonded to another atom.</a:t>
            </a:r>
          </a:p>
          <a:p>
            <a:pPr>
              <a:defRPr/>
            </a:pPr>
            <a:r>
              <a:rPr lang="en-US" sz="3200" dirty="0" smtClean="0"/>
              <a:t>Very weak bond.</a:t>
            </a:r>
          </a:p>
          <a:p>
            <a:pPr>
              <a:defRPr/>
            </a:pPr>
            <a:r>
              <a:rPr lang="en-US" sz="3200" dirty="0" smtClean="0"/>
              <a:t>Often serves as a bridge between molecules.</a:t>
            </a:r>
          </a:p>
          <a:p>
            <a:pPr>
              <a:defRPr/>
            </a:pPr>
            <a:r>
              <a:rPr lang="en-US" sz="3200" dirty="0" smtClean="0"/>
              <a:t>Many large molecules can contain hundreds of these bonds.</a:t>
            </a:r>
          </a:p>
        </p:txBody>
      </p:sp>
    </p:spTree>
    <p:extLst>
      <p:ext uri="{BB962C8B-B14F-4D97-AF65-F5344CB8AC3E}">
        <p14:creationId xmlns:p14="http://schemas.microsoft.com/office/powerpoint/2010/main" val="302838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 Scale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A scale used to describe the degree of acidity or alkalinity (basicity) of a solution.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Expressed on a logrhythmic base 10  scale that runs from 0 - 14 with 7 being a neutral pH: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&gt; 7 is a basic or alkaline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&lt; 7 is a acidic 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Actually represents the number of H+ ions or OH- ions in solution.</a:t>
            </a:r>
          </a:p>
        </p:txBody>
      </p:sp>
    </p:spTree>
    <p:extLst>
      <p:ext uri="{BB962C8B-B14F-4D97-AF65-F5344CB8AC3E}">
        <p14:creationId xmlns:p14="http://schemas.microsoft.com/office/powerpoint/2010/main" val="2937401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 Scale</a:t>
            </a:r>
          </a:p>
        </p:txBody>
      </p:sp>
    </p:spTree>
    <p:extLst>
      <p:ext uri="{BB962C8B-B14F-4D97-AF65-F5344CB8AC3E}">
        <p14:creationId xmlns:p14="http://schemas.microsoft.com/office/powerpoint/2010/main" val="3688962536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Acids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 A substance that dissociates into one or more hydrogen ions (H+) and one or more negative ions (anions)</a:t>
            </a:r>
          </a:p>
          <a:p>
            <a:pPr>
              <a:defRPr/>
            </a:pPr>
            <a:r>
              <a:rPr lang="en-US" sz="3600" dirty="0" smtClean="0"/>
              <a:t>Acids are proton donors</a:t>
            </a:r>
            <a:r>
              <a:rPr lang="en-US" sz="3600" dirty="0" smtClean="0"/>
              <a:t>.</a:t>
            </a:r>
          </a:p>
          <a:p>
            <a:pPr>
              <a:defRPr/>
            </a:pPr>
            <a:r>
              <a:rPr lang="en-US" sz="3600" dirty="0" smtClean="0"/>
              <a:t>Closer to 0= more acidic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1731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 substance that dissociates into one or more hydroxyl ions (OH-) and one or more positively charged ions (</a:t>
            </a:r>
            <a:r>
              <a:rPr lang="en-US" sz="3600" dirty="0" err="1" smtClean="0"/>
              <a:t>cations</a:t>
            </a:r>
            <a:r>
              <a:rPr lang="en-US" sz="3600" dirty="0" smtClean="0"/>
              <a:t>)</a:t>
            </a:r>
          </a:p>
          <a:p>
            <a:pPr>
              <a:defRPr/>
            </a:pPr>
            <a:r>
              <a:rPr lang="en-US" sz="3600" dirty="0" smtClean="0"/>
              <a:t>Bases are proton </a:t>
            </a:r>
            <a:r>
              <a:rPr lang="en-US" sz="3600" dirty="0" smtClean="0"/>
              <a:t>acceptors</a:t>
            </a:r>
          </a:p>
          <a:p>
            <a:pPr>
              <a:defRPr/>
            </a:pPr>
            <a:r>
              <a:rPr lang="en-US" sz="3600" dirty="0" smtClean="0"/>
              <a:t>Closer to 14= more basic (alkaline)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334019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A substance, that when dissolved in water, dissociates into both anions and </a:t>
            </a:r>
            <a:r>
              <a:rPr lang="en-US" sz="4000" dirty="0" err="1" smtClean="0"/>
              <a:t>cations</a:t>
            </a:r>
            <a:r>
              <a:rPr lang="en-US" sz="4000" dirty="0" smtClean="0"/>
              <a:t> neither of which is H+ or OH-</a:t>
            </a:r>
          </a:p>
        </p:txBody>
      </p:sp>
    </p:spTree>
    <p:extLst>
      <p:ext uri="{BB962C8B-B14F-4D97-AF65-F5344CB8AC3E}">
        <p14:creationId xmlns:p14="http://schemas.microsoft.com/office/powerpoint/2010/main" val="3566315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7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Acids – Bases - Salts</a:t>
            </a:r>
          </a:p>
        </p:txBody>
      </p:sp>
    </p:spTree>
    <p:extLst>
      <p:ext uri="{BB962C8B-B14F-4D97-AF65-F5344CB8AC3E}">
        <p14:creationId xmlns:p14="http://schemas.microsoft.com/office/powerpoint/2010/main" val="390709248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Neutral pH and pH of Blood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u="sng" dirty="0" smtClean="0"/>
              <a:t>Neutral pH is considered to be 7.0 </a:t>
            </a:r>
            <a:r>
              <a:rPr lang="en-US" sz="3200" dirty="0" smtClean="0"/>
              <a:t>on the pH scale.   This is distilled water which has equal concentrations of H</a:t>
            </a:r>
            <a:r>
              <a:rPr lang="en-US" sz="3200" baseline="30000" dirty="0" smtClean="0"/>
              <a:t>+ </a:t>
            </a:r>
            <a:r>
              <a:rPr lang="en-US" sz="3200" dirty="0" smtClean="0"/>
              <a:t>and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.</a:t>
            </a:r>
          </a:p>
          <a:p>
            <a:pPr>
              <a:defRPr/>
            </a:pPr>
            <a:r>
              <a:rPr lang="en-US" sz="3200" dirty="0" smtClean="0"/>
              <a:t>The pH of blood is slightly basic (alkaline) ranging from 7.35 to 7.45.</a:t>
            </a:r>
          </a:p>
        </p:txBody>
      </p:sp>
    </p:spTree>
    <p:extLst>
      <p:ext uri="{BB962C8B-B14F-4D97-AF65-F5344CB8AC3E}">
        <p14:creationId xmlns:p14="http://schemas.microsoft.com/office/powerpoint/2010/main" val="21551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Universal solvent</a:t>
            </a:r>
          </a:p>
          <a:p>
            <a:pPr>
              <a:defRPr/>
            </a:pPr>
            <a:r>
              <a:rPr lang="en-US" sz="3200" dirty="0" smtClean="0"/>
              <a:t>Participates in or is essential in many chemical reactions</a:t>
            </a:r>
          </a:p>
          <a:p>
            <a:pPr>
              <a:defRPr/>
            </a:pPr>
            <a:r>
              <a:rPr lang="en-US" sz="3200" dirty="0" smtClean="0"/>
              <a:t>Absorbs and releases heat very slowly</a:t>
            </a:r>
          </a:p>
          <a:p>
            <a:pPr>
              <a:defRPr/>
            </a:pPr>
            <a:r>
              <a:rPr lang="en-US" sz="3200" dirty="0" smtClean="0"/>
              <a:t>Important transport medium</a:t>
            </a:r>
          </a:p>
          <a:p>
            <a:pPr>
              <a:defRPr/>
            </a:pPr>
            <a:r>
              <a:rPr lang="en-US" sz="3200" dirty="0" smtClean="0"/>
              <a:t>Functions as a lubricant in various regions of the body</a:t>
            </a:r>
          </a:p>
        </p:txBody>
      </p:sp>
    </p:spTree>
    <p:extLst>
      <p:ext uri="{BB962C8B-B14F-4D97-AF65-F5344CB8AC3E}">
        <p14:creationId xmlns:p14="http://schemas.microsoft.com/office/powerpoint/2010/main" val="30245593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Composed of the same atoms.</a:t>
            </a:r>
          </a:p>
          <a:p>
            <a:pPr>
              <a:defRPr/>
            </a:pPr>
            <a:r>
              <a:rPr lang="en-US" sz="2800" dirty="0" smtClean="0"/>
              <a:t>Cannot be broken down into simpler substances by ordinary chemical means.</a:t>
            </a:r>
          </a:p>
          <a:p>
            <a:pPr>
              <a:defRPr/>
            </a:pPr>
            <a:r>
              <a:rPr lang="en-US" sz="2800" dirty="0" smtClean="0"/>
              <a:t>109 Elements (92 occurring naturally).</a:t>
            </a:r>
          </a:p>
          <a:p>
            <a:pPr>
              <a:defRPr/>
            </a:pPr>
            <a:r>
              <a:rPr lang="en-US" sz="2800" dirty="0" smtClean="0"/>
              <a:t>26 Elements found in the human body.</a:t>
            </a:r>
          </a:p>
          <a:p>
            <a:pPr>
              <a:defRPr/>
            </a:pPr>
            <a:r>
              <a:rPr lang="en-US" sz="2800" dirty="0" smtClean="0"/>
              <a:t>C, H, O, N - 96% of the human body.</a:t>
            </a:r>
          </a:p>
          <a:p>
            <a:pPr>
              <a:defRPr/>
            </a:pPr>
            <a:r>
              <a:rPr lang="en-US" sz="2800" dirty="0" smtClean="0"/>
              <a:t>S and P make up 99% of the body.</a:t>
            </a:r>
          </a:p>
        </p:txBody>
      </p:sp>
    </p:spTree>
    <p:extLst>
      <p:ext uri="{BB962C8B-B14F-4D97-AF65-F5344CB8AC3E}">
        <p14:creationId xmlns:p14="http://schemas.microsoft.com/office/powerpoint/2010/main" val="29426582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en-US" b="1">
              <a:latin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148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828800"/>
            <a:ext cx="7169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Water Molecule</a:t>
            </a:r>
          </a:p>
        </p:txBody>
      </p:sp>
    </p:spTree>
    <p:extLst>
      <p:ext uri="{BB962C8B-B14F-4D97-AF65-F5344CB8AC3E}">
        <p14:creationId xmlns:p14="http://schemas.microsoft.com/office/powerpoint/2010/main" val="3721414788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Classification of Chemical Compounds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Inorganic Compounds</a:t>
            </a:r>
          </a:p>
          <a:p>
            <a:pPr lvl="1">
              <a:defRPr/>
            </a:pPr>
            <a:r>
              <a:rPr lang="en-US" sz="2400" dirty="0" smtClean="0"/>
              <a:t>Small </a:t>
            </a:r>
            <a:r>
              <a:rPr lang="en-US" sz="2400" dirty="0" err="1" smtClean="0"/>
              <a:t>ionically</a:t>
            </a:r>
            <a:r>
              <a:rPr lang="en-US" sz="2400" dirty="0" smtClean="0"/>
              <a:t> bonded molecules</a:t>
            </a:r>
          </a:p>
          <a:p>
            <a:pPr lvl="1">
              <a:defRPr/>
            </a:pPr>
            <a:r>
              <a:rPr lang="en-US" sz="2400" dirty="0" smtClean="0"/>
              <a:t>Generally lack a carbon atom</a:t>
            </a:r>
          </a:p>
          <a:p>
            <a:pPr lvl="1">
              <a:defRPr/>
            </a:pPr>
            <a:r>
              <a:rPr lang="en-US" sz="2400" dirty="0" smtClean="0"/>
              <a:t>Vital to normal physiological functioning</a:t>
            </a:r>
          </a:p>
          <a:p>
            <a:pPr>
              <a:defRPr/>
            </a:pPr>
            <a:r>
              <a:rPr lang="en-US" sz="2800" dirty="0" smtClean="0"/>
              <a:t>Organic Compounds</a:t>
            </a:r>
          </a:p>
          <a:p>
            <a:pPr lvl="1">
              <a:defRPr/>
            </a:pPr>
            <a:r>
              <a:rPr lang="en-US" sz="2400" dirty="0" smtClean="0"/>
              <a:t>Contains one or more carbon atoms</a:t>
            </a:r>
          </a:p>
          <a:p>
            <a:pPr lvl="1">
              <a:defRPr/>
            </a:pPr>
            <a:r>
              <a:rPr lang="en-US" sz="2400" dirty="0" smtClean="0"/>
              <a:t>Contains hydrogen atoms</a:t>
            </a:r>
          </a:p>
          <a:p>
            <a:pPr lvl="1">
              <a:defRPr/>
            </a:pPr>
            <a:r>
              <a:rPr lang="en-US" sz="2400" dirty="0" smtClean="0"/>
              <a:t>Almost exclusively held together by covalent bonds</a:t>
            </a:r>
          </a:p>
        </p:txBody>
      </p:sp>
    </p:spTree>
    <p:extLst>
      <p:ext uri="{BB962C8B-B14F-4D97-AF65-F5344CB8AC3E}">
        <p14:creationId xmlns:p14="http://schemas.microsoft.com/office/powerpoint/2010/main" val="32884283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Inorganic Compounds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Water</a:t>
            </a:r>
          </a:p>
          <a:p>
            <a:pPr>
              <a:defRPr/>
            </a:pPr>
            <a:r>
              <a:rPr lang="en-US" sz="3600" dirty="0" smtClean="0"/>
              <a:t>Acids</a:t>
            </a:r>
          </a:p>
          <a:p>
            <a:pPr>
              <a:defRPr/>
            </a:pPr>
            <a:r>
              <a:rPr lang="en-US" sz="3600" dirty="0" smtClean="0"/>
              <a:t>Bases</a:t>
            </a:r>
          </a:p>
          <a:p>
            <a:pPr>
              <a:defRPr/>
            </a:pPr>
            <a:r>
              <a:rPr lang="en-US" sz="3600" dirty="0" smtClean="0"/>
              <a:t>Salts</a:t>
            </a:r>
          </a:p>
        </p:txBody>
      </p:sp>
    </p:spTree>
    <p:extLst>
      <p:ext uri="{BB962C8B-B14F-4D97-AF65-F5344CB8AC3E}">
        <p14:creationId xmlns:p14="http://schemas.microsoft.com/office/powerpoint/2010/main" val="35481794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Organic Compounds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Carbohydrates (sugars &amp; starches)</a:t>
            </a:r>
          </a:p>
          <a:p>
            <a:pPr>
              <a:defRPr/>
            </a:pPr>
            <a:r>
              <a:rPr lang="en-US" sz="3200" dirty="0" smtClean="0"/>
              <a:t>Lipids (fats)</a:t>
            </a:r>
          </a:p>
          <a:p>
            <a:pPr>
              <a:defRPr/>
            </a:pPr>
            <a:r>
              <a:rPr lang="en-US" sz="3200" dirty="0" smtClean="0"/>
              <a:t>Proteins</a:t>
            </a:r>
          </a:p>
          <a:p>
            <a:pPr>
              <a:defRPr/>
            </a:pPr>
            <a:r>
              <a:rPr lang="en-US" sz="3200" dirty="0" smtClean="0"/>
              <a:t>Nucleic Acids (DNA &amp; RNA)</a:t>
            </a:r>
          </a:p>
        </p:txBody>
      </p:sp>
    </p:spTree>
    <p:extLst>
      <p:ext uri="{BB962C8B-B14F-4D97-AF65-F5344CB8AC3E}">
        <p14:creationId xmlns:p14="http://schemas.microsoft.com/office/powerpoint/2010/main" val="3675728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Carbohydrates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Includes sugars and starches.</a:t>
            </a:r>
          </a:p>
          <a:p>
            <a:pPr>
              <a:defRPr/>
            </a:pPr>
            <a:r>
              <a:rPr lang="en-US" sz="2800" smtClean="0"/>
              <a:t>Account for about 2% of body mass.</a:t>
            </a:r>
          </a:p>
          <a:p>
            <a:pPr>
              <a:defRPr/>
            </a:pPr>
            <a:r>
              <a:rPr lang="en-US" sz="2800" smtClean="0"/>
              <a:t>Contain C, H, and O molecules in a general formula of (C H</a:t>
            </a:r>
            <a:r>
              <a:rPr lang="en-US" sz="2800" baseline="-25000" smtClean="0"/>
              <a:t>2 </a:t>
            </a:r>
            <a:r>
              <a:rPr lang="en-US" sz="2800" smtClean="0"/>
              <a:t>O)n.</a:t>
            </a:r>
          </a:p>
          <a:p>
            <a:pPr>
              <a:defRPr/>
            </a:pPr>
            <a:r>
              <a:rPr lang="en-US" sz="2800" smtClean="0"/>
              <a:t>Functions of carbohydrates:</a:t>
            </a:r>
          </a:p>
          <a:p>
            <a:pPr lvl="1">
              <a:defRPr/>
            </a:pPr>
            <a:r>
              <a:rPr lang="en-US" sz="2400" smtClean="0"/>
              <a:t>structural units of DNA and RNA</a:t>
            </a:r>
          </a:p>
          <a:p>
            <a:pPr lvl="1">
              <a:defRPr/>
            </a:pPr>
            <a:r>
              <a:rPr lang="en-US" sz="2400" smtClean="0"/>
              <a:t>energy source (4.5 kcal/gm)</a:t>
            </a:r>
          </a:p>
          <a:p>
            <a:pPr lvl="1">
              <a:defRPr/>
            </a:pPr>
            <a:r>
              <a:rPr lang="en-US" sz="2400" smtClean="0"/>
              <a:t>only energy source for brain and nerve cells</a:t>
            </a:r>
          </a:p>
        </p:txBody>
      </p:sp>
    </p:spTree>
    <p:extLst>
      <p:ext uri="{BB962C8B-B14F-4D97-AF65-F5344CB8AC3E}">
        <p14:creationId xmlns:p14="http://schemas.microsoft.com/office/powerpoint/2010/main" val="13037320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959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62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Glucose Molecule</a:t>
            </a:r>
            <a:br>
              <a:rPr lang="en-US" smtClean="0"/>
            </a:br>
            <a:r>
              <a:rPr lang="en-US" smtClean="0">
                <a:solidFill>
                  <a:srgbClr val="003399"/>
                </a:solidFill>
              </a:rPr>
              <a:t>Storage form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2085898124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66850"/>
          </a:xfrm>
        </p:spPr>
        <p:txBody>
          <a:bodyPr/>
          <a:lstStyle/>
          <a:p>
            <a:pPr>
              <a:defRPr/>
            </a:pPr>
            <a:r>
              <a:rPr lang="en-US" smtClean="0"/>
              <a:t>Lipids (FATS)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667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Most are insoluble in water.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Most highly concentrated source of energy (9.2 kcal/gm).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Less efficient as a body fuel than carbs.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Made up of C, H, and O in structural units called fatty acids and glycerols (triglycerides).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Types of fats determined by the types of hydrogen bonds in the molecule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saturated fat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unsaturated fat (mono or poly)</a:t>
            </a:r>
          </a:p>
        </p:txBody>
      </p:sp>
    </p:spTree>
    <p:extLst>
      <p:ext uri="{BB962C8B-B14F-4D97-AF65-F5344CB8AC3E}">
        <p14:creationId xmlns:p14="http://schemas.microsoft.com/office/powerpoint/2010/main" val="2365017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371600"/>
            <a:ext cx="68770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Fat Molecules</a:t>
            </a:r>
          </a:p>
        </p:txBody>
      </p:sp>
    </p:spTree>
    <p:extLst>
      <p:ext uri="{BB962C8B-B14F-4D97-AF65-F5344CB8AC3E}">
        <p14:creationId xmlns:p14="http://schemas.microsoft.com/office/powerpoint/2010/main" val="941937056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95400"/>
            <a:ext cx="6813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Phospholipid Molecule</a:t>
            </a:r>
          </a:p>
        </p:txBody>
      </p:sp>
    </p:spTree>
    <p:extLst>
      <p:ext uri="{BB962C8B-B14F-4D97-AF65-F5344CB8AC3E}">
        <p14:creationId xmlns:p14="http://schemas.microsoft.com/office/powerpoint/2010/main" val="1891794036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Proteins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All contain C, H, O, and N (many also contain S and P).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Composed of molecules called amino acids (20).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Type of protein is determined by the number and sequence of amino acids.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Amino acids are joined together at the N atoms in a chemical bond called a peptide bond</a:t>
            </a:r>
          </a:p>
        </p:txBody>
      </p:sp>
    </p:spTree>
    <p:extLst>
      <p:ext uri="{BB962C8B-B14F-4D97-AF65-F5344CB8AC3E}">
        <p14:creationId xmlns:p14="http://schemas.microsoft.com/office/powerpoint/2010/main" val="17232545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Atoms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The smallest unit of matter that can enter into chemical reactions.</a:t>
            </a:r>
          </a:p>
          <a:p>
            <a:pPr>
              <a:defRPr/>
            </a:pPr>
            <a:r>
              <a:rPr lang="en-US" sz="2800" dirty="0" smtClean="0"/>
              <a:t>Composed of two basic components:</a:t>
            </a:r>
          </a:p>
          <a:p>
            <a:pPr lvl="1">
              <a:defRPr/>
            </a:pPr>
            <a:r>
              <a:rPr lang="en-US" sz="2800" dirty="0" smtClean="0"/>
              <a:t>Nucleus</a:t>
            </a:r>
          </a:p>
          <a:p>
            <a:pPr lvl="1">
              <a:defRPr/>
            </a:pPr>
            <a:r>
              <a:rPr lang="en-US" sz="2800" dirty="0" smtClean="0"/>
              <a:t>Outer energy levels or clouds</a:t>
            </a:r>
          </a:p>
        </p:txBody>
      </p:sp>
    </p:spTree>
    <p:extLst>
      <p:ext uri="{BB962C8B-B14F-4D97-AF65-F5344CB8AC3E}">
        <p14:creationId xmlns:p14="http://schemas.microsoft.com/office/powerpoint/2010/main" val="1307001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143000"/>
            <a:ext cx="4171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Amino Acids</a:t>
            </a:r>
          </a:p>
        </p:txBody>
      </p:sp>
    </p:spTree>
    <p:extLst>
      <p:ext uri="{BB962C8B-B14F-4D97-AF65-F5344CB8AC3E}">
        <p14:creationId xmlns:p14="http://schemas.microsoft.com/office/powerpoint/2010/main" val="3695253136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72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2858768436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and Functions of Proteins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Structural Proteins</a:t>
            </a:r>
          </a:p>
          <a:p>
            <a:pPr lvl="1">
              <a:defRPr/>
            </a:pPr>
            <a:r>
              <a:rPr lang="en-US" sz="2400" smtClean="0"/>
              <a:t>Form the structural framework of various body parts (muscle, skin, hair, nails, etc.)</a:t>
            </a:r>
          </a:p>
          <a:p>
            <a:pPr>
              <a:defRPr/>
            </a:pPr>
            <a:r>
              <a:rPr lang="en-US" sz="2800" smtClean="0"/>
              <a:t>Regulatory Proteins</a:t>
            </a:r>
          </a:p>
          <a:p>
            <a:pPr lvl="1">
              <a:defRPr/>
            </a:pPr>
            <a:r>
              <a:rPr lang="en-US" sz="2400" smtClean="0"/>
              <a:t>Function as hormones to control a variety of physiological processes (insulin)</a:t>
            </a:r>
          </a:p>
          <a:p>
            <a:pPr>
              <a:defRPr/>
            </a:pPr>
            <a:r>
              <a:rPr lang="en-US" sz="2800" smtClean="0"/>
              <a:t>Contractile Proteins</a:t>
            </a:r>
          </a:p>
          <a:p>
            <a:pPr lvl="1">
              <a:defRPr/>
            </a:pPr>
            <a:r>
              <a:rPr lang="en-US" sz="2400" smtClean="0"/>
              <a:t>Serve as the contractile elements in muscle tissue (actin and myosin)</a:t>
            </a:r>
          </a:p>
        </p:txBody>
      </p:sp>
    </p:spTree>
    <p:extLst>
      <p:ext uri="{BB962C8B-B14F-4D97-AF65-F5344CB8AC3E}">
        <p14:creationId xmlns:p14="http://schemas.microsoft.com/office/powerpoint/2010/main" val="38334743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and Functions of Proteins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Immunological Proteins</a:t>
            </a:r>
          </a:p>
          <a:p>
            <a:pPr lvl="1">
              <a:defRPr/>
            </a:pPr>
            <a:r>
              <a:rPr lang="en-US" sz="2400" smtClean="0"/>
              <a:t>Serve as anti-bodies to protect the body (gamma globulin)</a:t>
            </a:r>
          </a:p>
          <a:p>
            <a:pPr>
              <a:defRPr/>
            </a:pPr>
            <a:r>
              <a:rPr lang="en-US" sz="2800" smtClean="0"/>
              <a:t>Transport Proteins</a:t>
            </a:r>
          </a:p>
          <a:p>
            <a:pPr lvl="1">
              <a:defRPr/>
            </a:pPr>
            <a:r>
              <a:rPr lang="en-US" sz="2400" smtClean="0"/>
              <a:t>Transports vital substances throughout the body (hemoglobin)</a:t>
            </a:r>
          </a:p>
          <a:p>
            <a:pPr>
              <a:defRPr/>
            </a:pPr>
            <a:r>
              <a:rPr lang="en-US" sz="2800" smtClean="0"/>
              <a:t>Enzymatic Proteins</a:t>
            </a:r>
          </a:p>
          <a:p>
            <a:pPr lvl="1">
              <a:defRPr/>
            </a:pPr>
            <a:r>
              <a:rPr lang="en-US" sz="2400" smtClean="0"/>
              <a:t>Alter the rate or activation energy of chemical reactions (amylase, lipase, lactase)</a:t>
            </a:r>
          </a:p>
        </p:txBody>
      </p:sp>
    </p:spTree>
    <p:extLst>
      <p:ext uri="{BB962C8B-B14F-4D97-AF65-F5344CB8AC3E}">
        <p14:creationId xmlns:p14="http://schemas.microsoft.com/office/powerpoint/2010/main" val="41258038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Enzyme Function</a:t>
            </a:r>
          </a:p>
        </p:txBody>
      </p:sp>
    </p:spTree>
    <p:extLst>
      <p:ext uri="{BB962C8B-B14F-4D97-AF65-F5344CB8AC3E}">
        <p14:creationId xmlns:p14="http://schemas.microsoft.com/office/powerpoint/2010/main" val="127732107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Nucleic Acids</a:t>
            </a:r>
            <a:br>
              <a:rPr lang="en-US" smtClean="0"/>
            </a:br>
            <a:r>
              <a:rPr lang="en-US" smtClean="0"/>
              <a:t>DNA and RNA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Building blocks of life</a:t>
            </a:r>
          </a:p>
          <a:p>
            <a:pPr>
              <a:defRPr/>
            </a:pPr>
            <a:r>
              <a:rPr lang="en-US" sz="3200" dirty="0" smtClean="0"/>
              <a:t>All contain C, H, O, N, and P</a:t>
            </a:r>
          </a:p>
          <a:p>
            <a:pPr>
              <a:defRPr/>
            </a:pPr>
            <a:r>
              <a:rPr lang="en-US" sz="3200" dirty="0" smtClean="0"/>
              <a:t>Made up of structural units called nucleotides</a:t>
            </a:r>
          </a:p>
          <a:p>
            <a:pPr>
              <a:defRPr/>
            </a:pPr>
            <a:r>
              <a:rPr lang="en-US" sz="3200" dirty="0" smtClean="0"/>
              <a:t>DNA contains the genetic code</a:t>
            </a:r>
          </a:p>
          <a:p>
            <a:pPr>
              <a:defRPr/>
            </a:pPr>
            <a:r>
              <a:rPr lang="en-US" sz="3200" dirty="0" smtClean="0"/>
              <a:t>DNA and RNA assist with protein synthesis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8003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DNA</a:t>
            </a:r>
            <a:br>
              <a:rPr lang="en-US" smtClean="0"/>
            </a:br>
            <a:r>
              <a:rPr lang="en-US" smtClean="0"/>
              <a:t>Deoxyribonucleic Acid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Nucleotides are molecules composed of C, H, O, and a nitrogen base of:</a:t>
            </a:r>
          </a:p>
          <a:p>
            <a:pPr lvl="1">
              <a:defRPr/>
            </a:pPr>
            <a:r>
              <a:rPr lang="en-US" sz="2800" dirty="0" smtClean="0"/>
              <a:t>thymine		- adenine</a:t>
            </a:r>
          </a:p>
          <a:p>
            <a:pPr lvl="1">
              <a:defRPr/>
            </a:pPr>
            <a:r>
              <a:rPr lang="en-US" sz="2800" dirty="0" smtClean="0"/>
              <a:t>guanine		- cytosine</a:t>
            </a:r>
          </a:p>
          <a:p>
            <a:pPr>
              <a:defRPr/>
            </a:pPr>
            <a:r>
              <a:rPr lang="en-US" sz="2800" dirty="0" smtClean="0"/>
              <a:t>Contains a pentose sugar called </a:t>
            </a:r>
            <a:r>
              <a:rPr lang="en-US" sz="2800" dirty="0" err="1" smtClean="0"/>
              <a:t>deoxyribose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Contains a phosphate group</a:t>
            </a:r>
          </a:p>
        </p:txBody>
      </p:sp>
    </p:spTree>
    <p:extLst>
      <p:ext uri="{BB962C8B-B14F-4D97-AF65-F5344CB8AC3E}">
        <p14:creationId xmlns:p14="http://schemas.microsoft.com/office/powerpoint/2010/main" val="12400006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90650"/>
          </a:xfrm>
        </p:spPr>
        <p:txBody>
          <a:bodyPr/>
          <a:lstStyle/>
          <a:p>
            <a:pPr>
              <a:defRPr/>
            </a:pPr>
            <a:r>
              <a:rPr lang="en-US" smtClean="0"/>
              <a:t>Structure of DNA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5910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 two stranded molecule that twists around each other (double helix).</a:t>
            </a:r>
          </a:p>
          <a:p>
            <a:pPr lvl="1">
              <a:defRPr/>
            </a:pPr>
            <a:r>
              <a:rPr lang="en-US" sz="2400" smtClean="0"/>
              <a:t>looks like a twisted ladder</a:t>
            </a:r>
          </a:p>
          <a:p>
            <a:pPr>
              <a:defRPr/>
            </a:pPr>
            <a:r>
              <a:rPr lang="en-US" sz="2800" smtClean="0"/>
              <a:t>Sides or uprights of the ladder are made of alternating phosphates and the deoxyribose section of the molecule.</a:t>
            </a:r>
          </a:p>
          <a:p>
            <a:pPr>
              <a:defRPr/>
            </a:pPr>
            <a:r>
              <a:rPr lang="en-US" sz="2800" smtClean="0"/>
              <a:t>The rungs of the ladder contain the paired nitrogen bases.</a:t>
            </a:r>
          </a:p>
          <a:p>
            <a:pPr lvl="1">
              <a:defRPr/>
            </a:pPr>
            <a:r>
              <a:rPr lang="en-US" sz="2400" smtClean="0"/>
              <a:t>thymine (T)		- adenine (A)</a:t>
            </a:r>
          </a:p>
          <a:p>
            <a:pPr lvl="1">
              <a:defRPr/>
            </a:pPr>
            <a:r>
              <a:rPr lang="en-US" sz="2400" smtClean="0"/>
              <a:t>guanine (G)		- cytosine (C)</a:t>
            </a:r>
          </a:p>
        </p:txBody>
      </p:sp>
    </p:spTree>
    <p:extLst>
      <p:ext uri="{BB962C8B-B14F-4D97-AF65-F5344CB8AC3E}">
        <p14:creationId xmlns:p14="http://schemas.microsoft.com/office/powerpoint/2010/main" val="3471083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33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Structure of DNA</a:t>
            </a:r>
          </a:p>
        </p:txBody>
      </p:sp>
    </p:spTree>
    <p:extLst>
      <p:ext uri="{BB962C8B-B14F-4D97-AF65-F5344CB8AC3E}">
        <p14:creationId xmlns:p14="http://schemas.microsoft.com/office/powerpoint/2010/main" val="2710814302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RNA</a:t>
            </a:r>
            <a:br>
              <a:rPr lang="en-US" smtClean="0"/>
            </a:br>
            <a:r>
              <a:rPr lang="en-US" smtClean="0"/>
              <a:t>Ribonucleic Acid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Molecule is a single strand of nucleotides.</a:t>
            </a:r>
          </a:p>
          <a:p>
            <a:pPr>
              <a:defRPr/>
            </a:pPr>
            <a:r>
              <a:rPr lang="en-US" sz="3200" dirty="0" smtClean="0"/>
              <a:t>The sugar portion of the molecule is a pentose sugar, ribose.</a:t>
            </a:r>
          </a:p>
          <a:p>
            <a:pPr>
              <a:defRPr/>
            </a:pPr>
            <a:r>
              <a:rPr lang="en-US" sz="3200" dirty="0" smtClean="0"/>
              <a:t>Nitrogen base thymine in DNA is replaced by uracil in RNA.</a:t>
            </a:r>
          </a:p>
        </p:txBody>
      </p:sp>
    </p:spTree>
    <p:extLst>
      <p:ext uri="{BB962C8B-B14F-4D97-AF65-F5344CB8AC3E}">
        <p14:creationId xmlns:p14="http://schemas.microsoft.com/office/powerpoint/2010/main" val="6292998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62400" y="1063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0300"/>
            <a:ext cx="5486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Structure of an Atom</a:t>
            </a:r>
          </a:p>
        </p:txBody>
      </p:sp>
    </p:spTree>
    <p:extLst>
      <p:ext uri="{BB962C8B-B14F-4D97-AF65-F5344CB8AC3E}">
        <p14:creationId xmlns:p14="http://schemas.microsoft.com/office/powerpoint/2010/main" val="967064810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Adenosine Triphosphate</a:t>
            </a:r>
            <a:br>
              <a:rPr lang="en-US" smtClean="0"/>
            </a:br>
            <a:r>
              <a:rPr lang="en-US" smtClean="0"/>
              <a:t>(ATP)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High energy compound that supplies energy for most chemical reactions.</a:t>
            </a:r>
          </a:p>
          <a:p>
            <a:pPr>
              <a:defRPr/>
            </a:pPr>
            <a:r>
              <a:rPr lang="en-US" sz="3200" dirty="0" smtClean="0"/>
              <a:t>Found in all living systems.</a:t>
            </a:r>
          </a:p>
          <a:p>
            <a:pPr>
              <a:defRPr/>
            </a:pPr>
            <a:r>
              <a:rPr lang="en-US" sz="3200" dirty="0" smtClean="0"/>
              <a:t>Formed during a process called cellular respiration which takes place in the cytoplasm and the mitochondria of cells.</a:t>
            </a:r>
          </a:p>
        </p:txBody>
      </p:sp>
    </p:spTree>
    <p:extLst>
      <p:ext uri="{BB962C8B-B14F-4D97-AF65-F5344CB8AC3E}">
        <p14:creationId xmlns:p14="http://schemas.microsoft.com/office/powerpoint/2010/main" val="8796321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Structure of ATP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Adenine unit composed of an adenine molecule and a five carbon sugar  (ribose).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Three phosphate groups attached to the end of the molecule.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Tremendous amount of energy is released when the terminal phosphate is removed.</a:t>
            </a:r>
          </a:p>
        </p:txBody>
      </p:sp>
    </p:spTree>
    <p:extLst>
      <p:ext uri="{BB962C8B-B14F-4D97-AF65-F5344CB8AC3E}">
        <p14:creationId xmlns:p14="http://schemas.microsoft.com/office/powerpoint/2010/main" val="41231734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114800" y="1063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Structure of ATP</a:t>
            </a:r>
          </a:p>
        </p:txBody>
      </p:sp>
    </p:spTree>
    <p:extLst>
      <p:ext uri="{BB962C8B-B14F-4D97-AF65-F5344CB8AC3E}">
        <p14:creationId xmlns:p14="http://schemas.microsoft.com/office/powerpoint/2010/main" val="1177350202"/>
      </p:ext>
    </p:extLst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52800"/>
            <a:ext cx="7772400" cy="1143000"/>
          </a:xfrm>
        </p:spPr>
        <p:txBody>
          <a:bodyPr anchor="ctr"/>
          <a:lstStyle/>
          <a:p>
            <a:pPr>
              <a:defRPr/>
            </a:pPr>
            <a:r>
              <a:rPr lang="en-US" sz="4400" dirty="0" smtClean="0"/>
              <a:t>ATP &lt;----&gt; ADP + P + ENERGY</a:t>
            </a:r>
          </a:p>
        </p:txBody>
      </p:sp>
    </p:spTree>
    <p:extLst>
      <p:ext uri="{BB962C8B-B14F-4D97-AF65-F5344CB8AC3E}">
        <p14:creationId xmlns:p14="http://schemas.microsoft.com/office/powerpoint/2010/main" val="3694565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Protons (+ charge) 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# of protons is element’s atomic number</a:t>
            </a:r>
          </a:p>
          <a:p>
            <a:pPr>
              <a:defRPr/>
            </a:pPr>
            <a:r>
              <a:rPr lang="en-US" sz="2800" dirty="0" smtClean="0"/>
              <a:t>Neutrons (uncharged)</a:t>
            </a:r>
          </a:p>
          <a:p>
            <a:pPr>
              <a:defRPr/>
            </a:pPr>
            <a:r>
              <a:rPr lang="en-US" sz="2800" dirty="0" smtClean="0"/>
              <a:t># of protons plus # of neutrons form the element’s atomic weight  </a:t>
            </a:r>
          </a:p>
        </p:txBody>
      </p:sp>
    </p:spTree>
    <p:extLst>
      <p:ext uri="{BB962C8B-B14F-4D97-AF65-F5344CB8AC3E}">
        <p14:creationId xmlns:p14="http://schemas.microsoft.com/office/powerpoint/2010/main" val="24664530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Electrons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Negatively charged particles that orbit around the nucleus.</a:t>
            </a:r>
          </a:p>
          <a:p>
            <a:pPr>
              <a:defRPr/>
            </a:pPr>
            <a:r>
              <a:rPr lang="en-US" sz="2800" dirty="0" smtClean="0"/>
              <a:t># of electrons always equals the # of protons in an atom.</a:t>
            </a:r>
          </a:p>
        </p:txBody>
      </p:sp>
    </p:spTree>
    <p:extLst>
      <p:ext uri="{BB962C8B-B14F-4D97-AF65-F5344CB8AC3E}">
        <p14:creationId xmlns:p14="http://schemas.microsoft.com/office/powerpoint/2010/main" val="23944762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46525" y="39688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en-US" b="1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62400" y="809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914400"/>
            <a:ext cx="8961438" cy="58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172668298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Ions (Electrolytes)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Most atoms have too many or too few electrons in their outermost energy level which is not complete.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Valance is the number of extra or deficient electrons in outermost orbital.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Anions - extra electrons in outermost orbital which creates a net negative charge.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err="1" smtClean="0"/>
              <a:t>Cation</a:t>
            </a:r>
            <a:r>
              <a:rPr lang="en-US" sz="2800" dirty="0" smtClean="0"/>
              <a:t> - deficient electrons in outermost orbital which creates a net positive charge.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Electrolytes - ions in solution</a:t>
            </a:r>
          </a:p>
        </p:txBody>
      </p:sp>
    </p:spTree>
    <p:extLst>
      <p:ext uri="{BB962C8B-B14F-4D97-AF65-F5344CB8AC3E}">
        <p14:creationId xmlns:p14="http://schemas.microsoft.com/office/powerpoint/2010/main" val="40373441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</TotalTime>
  <Words>1447</Words>
  <Application>Microsoft Office PowerPoint</Application>
  <PresentationFormat>On-screen Show (4:3)</PresentationFormat>
  <Paragraphs>251</Paragraphs>
  <Slides>53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Adjacency</vt:lpstr>
      <vt:lpstr>CHEMISTRY</vt:lpstr>
      <vt:lpstr>MATTER</vt:lpstr>
      <vt:lpstr>Elements</vt:lpstr>
      <vt:lpstr>Atoms</vt:lpstr>
      <vt:lpstr>Structure of an Atom</vt:lpstr>
      <vt:lpstr>Nucleus</vt:lpstr>
      <vt:lpstr>Electrons</vt:lpstr>
      <vt:lpstr>Atoms</vt:lpstr>
      <vt:lpstr>Ions (Electrolytes)</vt:lpstr>
      <vt:lpstr>Major Elements in the Body</vt:lpstr>
      <vt:lpstr>Molecules</vt:lpstr>
      <vt:lpstr>Molecule Examples</vt:lpstr>
      <vt:lpstr>Compounds</vt:lpstr>
      <vt:lpstr>Anions and Cations</vt:lpstr>
      <vt:lpstr>Cations</vt:lpstr>
      <vt:lpstr>Chemical Bonding</vt:lpstr>
      <vt:lpstr>Types of Chemical Bonds</vt:lpstr>
      <vt:lpstr>Ionic Bonding</vt:lpstr>
      <vt:lpstr>Ionic Bond Example</vt:lpstr>
      <vt:lpstr>Covalent Bonding</vt:lpstr>
      <vt:lpstr>Hydrogen Bonds</vt:lpstr>
      <vt:lpstr>pH Scale</vt:lpstr>
      <vt:lpstr>pH Scale</vt:lpstr>
      <vt:lpstr>Acids</vt:lpstr>
      <vt:lpstr>Bases</vt:lpstr>
      <vt:lpstr>Salts</vt:lpstr>
      <vt:lpstr>Acids – Bases - Salts</vt:lpstr>
      <vt:lpstr>Neutral pH and pH of Blood</vt:lpstr>
      <vt:lpstr>Water</vt:lpstr>
      <vt:lpstr>Water Molecule</vt:lpstr>
      <vt:lpstr>Classification of Chemical Compounds</vt:lpstr>
      <vt:lpstr>Inorganic Compounds</vt:lpstr>
      <vt:lpstr>Organic Compounds</vt:lpstr>
      <vt:lpstr>Carbohydrates</vt:lpstr>
      <vt:lpstr>Glucose Molecule Storage form of Carbohydrates</vt:lpstr>
      <vt:lpstr>Lipids (FATS)</vt:lpstr>
      <vt:lpstr>Fat Molecules</vt:lpstr>
      <vt:lpstr>Phospholipid Molecule</vt:lpstr>
      <vt:lpstr>Proteins</vt:lpstr>
      <vt:lpstr>Amino Acids</vt:lpstr>
      <vt:lpstr>Protein Structure</vt:lpstr>
      <vt:lpstr>Types and Functions of Proteins</vt:lpstr>
      <vt:lpstr>Types and Functions of Proteins</vt:lpstr>
      <vt:lpstr>Enzyme Function</vt:lpstr>
      <vt:lpstr>Nucleic Acids DNA and RNA</vt:lpstr>
      <vt:lpstr>DNA Deoxyribonucleic Acid</vt:lpstr>
      <vt:lpstr>Structure of DNA</vt:lpstr>
      <vt:lpstr>Structure of DNA</vt:lpstr>
      <vt:lpstr>RNA Ribonucleic Acid</vt:lpstr>
      <vt:lpstr>Adenosine Triphosphate (ATP)</vt:lpstr>
      <vt:lpstr>Structure of ATP</vt:lpstr>
      <vt:lpstr>Structure of ATP</vt:lpstr>
      <vt:lpstr>ATP &lt;----&gt; ADP + P +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Shelley laptop</dc:creator>
  <cp:lastModifiedBy>Shelley laptop</cp:lastModifiedBy>
  <cp:revision>2</cp:revision>
  <dcterms:created xsi:type="dcterms:W3CDTF">2016-01-03T00:24:51Z</dcterms:created>
  <dcterms:modified xsi:type="dcterms:W3CDTF">2016-01-03T12:08:59Z</dcterms:modified>
</cp:coreProperties>
</file>