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5.xml" ContentType="application/vnd.openxmlformats-officedocument.presentationml.tags+xml"/>
  <Override PartName="/ppt/notesSlides/notesSlide33.xml" ContentType="application/vnd.openxmlformats-officedocument.presentationml.notesSlide+xml"/>
  <Override PartName="/ppt/tags/tag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07"/>
  </p:notes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3" r:id="rId40"/>
    <p:sldId id="302" r:id="rId41"/>
    <p:sldId id="304" r:id="rId42"/>
    <p:sldId id="305" r:id="rId43"/>
    <p:sldId id="312" r:id="rId44"/>
    <p:sldId id="311" r:id="rId45"/>
    <p:sldId id="372" r:id="rId46"/>
    <p:sldId id="306" r:id="rId47"/>
    <p:sldId id="309" r:id="rId48"/>
    <p:sldId id="310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77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14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B4E37-2767-443E-88BC-4045AE394137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B2310-2BF1-4C26-955E-9B6CC276D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5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9068ED98-2F1E-4AC4-AE17-E92F29F24EBC}" type="slidenum">
              <a:rPr lang="en-US" sz="1000" smtClean="0">
                <a:latin typeface="Times New Roman" pitchFamily="18" charset="0"/>
              </a:rPr>
              <a:pPr/>
              <a:t>1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03986847-E301-4E10-99DC-81D8118D9525}" type="slidenum">
              <a:rPr lang="en-US" sz="1000" smtClean="0">
                <a:latin typeface="Times New Roman" pitchFamily="18" charset="0"/>
              </a:rPr>
              <a:pPr/>
              <a:t>14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624A9F86-4239-4C33-8736-6349635902D0}" type="slidenum">
              <a:rPr lang="en-US" sz="1000" smtClean="0">
                <a:latin typeface="Times New Roman" pitchFamily="18" charset="0"/>
              </a:rPr>
              <a:pPr/>
              <a:t>16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5BBF53EC-8AA7-4855-9958-1BCA73C61482}" type="slidenum">
              <a:rPr lang="en-US" sz="1000" smtClean="0">
                <a:latin typeface="Times New Roman" pitchFamily="18" charset="0"/>
              </a:rPr>
              <a:pPr/>
              <a:t>18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8E8C2B0B-2C66-4160-9C97-7352CC88F5F9}" type="slidenum">
              <a:rPr lang="en-US" sz="1000" smtClean="0">
                <a:latin typeface="Times New Roman" pitchFamily="18" charset="0"/>
              </a:rPr>
              <a:pPr/>
              <a:t>23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F7BD480-0283-4FA0-B1D0-51036E303C8E}" type="slidenum">
              <a:rPr lang="en-US" sz="1000" smtClean="0">
                <a:latin typeface="Times New Roman" pitchFamily="18" charset="0"/>
              </a:rPr>
              <a:pPr/>
              <a:t>24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0FAD8B6-55ED-4686-AE21-0727D849C9AA}" type="slidenum">
              <a:rPr lang="en-US" sz="1000" smtClean="0">
                <a:latin typeface="Times New Roman" pitchFamily="18" charset="0"/>
              </a:rPr>
              <a:pPr/>
              <a:t>25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6F365FC5-1C12-46F7-9FA6-A09828CDCE20}" type="slidenum">
              <a:rPr lang="en-US" sz="1000" smtClean="0">
                <a:latin typeface="Times New Roman" pitchFamily="18" charset="0"/>
              </a:rPr>
              <a:pPr/>
              <a:t>30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F99FB07-7924-4E7B-A869-04A645DE6447}" type="slidenum">
              <a:rPr lang="en-US" sz="1000" smtClean="0">
                <a:latin typeface="Times New Roman" pitchFamily="18" charset="0"/>
              </a:rPr>
              <a:pPr/>
              <a:t>32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0A92CD5-ECD1-4377-9BFD-9924A0B4EE93}" type="slidenum">
              <a:rPr lang="en-US" sz="1000" smtClean="0">
                <a:latin typeface="Times New Roman" pitchFamily="18" charset="0"/>
              </a:rPr>
              <a:pPr/>
              <a:t>33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262E50F-CA9E-4AA5-9CBE-37C80CAA862C}" type="slidenum">
              <a:rPr lang="en-US" sz="1000" smtClean="0">
                <a:latin typeface="Times New Roman" pitchFamily="18" charset="0"/>
              </a:rPr>
              <a:pPr/>
              <a:t>34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fld id="{90D7C5DC-2C85-4E5C-B7BB-DD45B37167F3}" type="slidenum">
              <a:rPr lang="en-US" sz="1200" smtClean="0">
                <a:latin typeface="Arial" charset="0"/>
                <a:ea typeface="ＭＳ Ｐゴシック" pitchFamily="34" charset="-128"/>
              </a:rPr>
              <a:pPr eaLnBrk="1" hangingPunct="1"/>
              <a:t>2</a:t>
            </a:fld>
            <a:endParaRPr lang="en-US" sz="120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635263E5-6CDE-41B3-B46B-CB7DA892BDDC}" type="slidenum">
              <a:rPr lang="en-US" sz="1000" smtClean="0">
                <a:latin typeface="Times New Roman" pitchFamily="18" charset="0"/>
              </a:rPr>
              <a:pPr/>
              <a:t>35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123E30F6-81E6-48EB-A1AF-F4F9DA987CA7}" type="slidenum">
              <a:rPr lang="en-US" sz="1000" smtClean="0">
                <a:latin typeface="Times New Roman" pitchFamily="18" charset="0"/>
              </a:rPr>
              <a:pPr/>
              <a:t>36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F88301D5-4911-4E8A-BCE0-3BF2330C4546}" type="slidenum">
              <a:rPr lang="en-US" sz="1000" smtClean="0">
                <a:latin typeface="Times New Roman" pitchFamily="18" charset="0"/>
              </a:rPr>
              <a:pPr/>
              <a:t>37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1E963DEA-D027-43AF-9CE2-3FB8079EA32A}" type="slidenum">
              <a:rPr lang="en-US" sz="1000" smtClean="0">
                <a:latin typeface="Times New Roman" pitchFamily="18" charset="0"/>
              </a:rPr>
              <a:pPr/>
              <a:t>40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3B3AC3D-8B48-4287-9AE7-91E04DFC0988}" type="slidenum">
              <a:rPr lang="en-US" sz="1000" smtClean="0">
                <a:latin typeface="Times New Roman" pitchFamily="18" charset="0"/>
              </a:rPr>
              <a:pPr/>
              <a:t>42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61AE1911-C917-4683-94EF-34682EAE4EFE}" type="slidenum">
              <a:rPr lang="en-US" sz="1000" smtClean="0">
                <a:latin typeface="Times New Roman" pitchFamily="18" charset="0"/>
              </a:rPr>
              <a:pPr/>
              <a:t>44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3B3AC3D-8B48-4287-9AE7-91E04DFC0988}" type="slidenum">
              <a:rPr lang="en-US" sz="1000" smtClean="0">
                <a:latin typeface="Times New Roman" pitchFamily="18" charset="0"/>
              </a:rPr>
              <a:pPr/>
              <a:t>45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8E0DF066-DCE4-48C9-8B9B-E8C402F4FD62}" type="slidenum">
              <a:rPr lang="en-US" sz="1000" smtClean="0">
                <a:latin typeface="Times New Roman" pitchFamily="18" charset="0"/>
              </a:rPr>
              <a:pPr/>
              <a:t>46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65C874E-739A-42E3-858B-06E3205A35EA}" type="slidenum">
              <a:rPr lang="en-US" sz="1000" smtClean="0">
                <a:latin typeface="Times New Roman" pitchFamily="18" charset="0"/>
              </a:rPr>
              <a:pPr/>
              <a:t>49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359DC7B-5BB8-4E8D-A05C-67C3C40D82D0}" type="slidenum">
              <a:rPr lang="en-US" sz="1000" smtClean="0">
                <a:latin typeface="Times New Roman" pitchFamily="18" charset="0"/>
              </a:rPr>
              <a:pPr/>
              <a:t>66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59BB72C6-D4A9-49AB-B9DC-AC4135B56E93}" type="slidenum">
              <a:rPr lang="en-US" sz="1000" smtClean="0">
                <a:latin typeface="Times New Roman" pitchFamily="18" charset="0"/>
              </a:rPr>
              <a:pPr/>
              <a:t>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4978A9E-4D51-4DD7-8738-74F985D1A362}" type="slidenum">
              <a:rPr lang="en-US" sz="1000" smtClean="0">
                <a:latin typeface="Times New Roman" pitchFamily="18" charset="0"/>
              </a:rPr>
              <a:pPr/>
              <a:t>67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88F3735-AEE0-4ECC-8E0F-6A1BFA50E3A5}" type="slidenum">
              <a:rPr lang="en-US" sz="1000" smtClean="0">
                <a:latin typeface="Times New Roman" pitchFamily="18" charset="0"/>
              </a:rPr>
              <a:pPr/>
              <a:t>68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87CA607C-5A3A-48B9-8524-AA8E25AC7FC9}" type="slidenum">
              <a:rPr lang="en-US" sz="1000" smtClean="0">
                <a:latin typeface="Times New Roman" pitchFamily="18" charset="0"/>
              </a:rPr>
              <a:pPr/>
              <a:t>69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0D9EC26-2A1B-40E7-BEBF-B3DC72FB9963}" type="slidenum">
              <a:rPr lang="en-US" sz="1000" smtClean="0">
                <a:latin typeface="Times New Roman" pitchFamily="18" charset="0"/>
              </a:rPr>
              <a:pPr/>
              <a:t>71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3B246D7C-1F63-432F-AF18-3583E189E556}" type="slidenum">
              <a:rPr lang="en-US" sz="1000" smtClean="0">
                <a:latin typeface="Times New Roman" pitchFamily="18" charset="0"/>
              </a:rPr>
              <a:pPr/>
              <a:t>74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8DF4ED8-CC4D-4A9D-B032-5CF42A02BDD6}" type="slidenum">
              <a:rPr lang="en-US" sz="1000" smtClean="0">
                <a:latin typeface="Times New Roman" pitchFamily="18" charset="0"/>
              </a:rPr>
              <a:pPr/>
              <a:t>76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02211E2-3E40-4CCB-9798-9E286369D6E4}" type="slidenum">
              <a:rPr lang="en-US" sz="1000" smtClean="0">
                <a:latin typeface="Times New Roman" pitchFamily="18" charset="0"/>
              </a:rPr>
              <a:pPr/>
              <a:t>77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6124067-DC6A-4E0C-959D-B6C6ADAB067C}" type="slidenum">
              <a:rPr lang="en-US" sz="1000" smtClean="0">
                <a:latin typeface="Times New Roman" pitchFamily="18" charset="0"/>
              </a:rPr>
              <a:pPr/>
              <a:t>78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1A310BE2-DD3C-4AC2-9BBA-2C86F7905073}" type="slidenum">
              <a:rPr lang="en-US" sz="1000" smtClean="0">
                <a:latin typeface="Times New Roman" pitchFamily="18" charset="0"/>
              </a:rPr>
              <a:pPr/>
              <a:t>79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18731AB-EB86-46DC-8C10-D96F437FD6D4}" type="slidenum">
              <a:rPr lang="en-US" sz="1000" smtClean="0">
                <a:latin typeface="Times New Roman" pitchFamily="18" charset="0"/>
              </a:rPr>
              <a:pPr/>
              <a:t>80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636F131-FB88-44DC-93DD-0DEF181F7359}" type="slidenum">
              <a:rPr lang="en-US" sz="1000" smtClean="0">
                <a:latin typeface="Times New Roman" pitchFamily="18" charset="0"/>
              </a:rPr>
              <a:pPr/>
              <a:t>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53E5987E-14CC-4847-8899-7722FADDAF36}" type="slidenum">
              <a:rPr lang="en-US" sz="1000" smtClean="0">
                <a:latin typeface="Times New Roman" pitchFamily="18" charset="0"/>
              </a:rPr>
              <a:pPr/>
              <a:t>81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9044D82-8A10-426A-8C47-BBC52B90E7C1}" type="slidenum">
              <a:rPr lang="en-US" sz="1000" smtClean="0">
                <a:latin typeface="Times New Roman" pitchFamily="18" charset="0"/>
              </a:rPr>
              <a:pPr/>
              <a:t>82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D302252-2CF9-475C-B513-E9EB96F7A90C}" type="slidenum">
              <a:rPr lang="en-US" sz="1000" smtClean="0">
                <a:latin typeface="Times New Roman" pitchFamily="18" charset="0"/>
              </a:rPr>
              <a:pPr/>
              <a:t>83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C9730608-DA7C-475D-99F9-844B09A8C57B}" type="slidenum">
              <a:rPr lang="en-US" sz="1000" smtClean="0">
                <a:latin typeface="Times New Roman" pitchFamily="18" charset="0"/>
              </a:rPr>
              <a:pPr/>
              <a:t>84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3211E12-B0FC-4872-A54F-3CF42FBEAB57}" type="slidenum">
              <a:rPr lang="en-US" sz="1000" smtClean="0">
                <a:latin typeface="Times New Roman" pitchFamily="18" charset="0"/>
              </a:rPr>
              <a:pPr/>
              <a:t>85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BA356D9-BEE7-4A92-9896-B43F13FDD7EF}" type="slidenum">
              <a:rPr lang="en-US" sz="1000" smtClean="0">
                <a:latin typeface="Times New Roman" pitchFamily="18" charset="0"/>
              </a:rPr>
              <a:pPr/>
              <a:t>86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C9EF8BDC-C788-4D7E-973C-6B67F905B39F}" type="slidenum">
              <a:rPr lang="en-US" sz="1000" smtClean="0">
                <a:latin typeface="Times New Roman" pitchFamily="18" charset="0"/>
              </a:rPr>
              <a:pPr/>
              <a:t>87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62A9B78-ABB5-484A-A22C-B56C4CEA3D02}" type="slidenum">
              <a:rPr lang="en-US" sz="1000" smtClean="0">
                <a:latin typeface="Times New Roman" pitchFamily="18" charset="0"/>
              </a:rPr>
              <a:pPr/>
              <a:t>88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404D2B4-F822-4D13-AF01-1AA0FDD74254}" type="slidenum">
              <a:rPr lang="en-US" sz="1000" smtClean="0">
                <a:latin typeface="Times New Roman" pitchFamily="18" charset="0"/>
              </a:rPr>
              <a:pPr/>
              <a:t>89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1AAECD1F-9788-489C-8D53-7CE6666D3279}" type="slidenum">
              <a:rPr lang="en-US" sz="1000" smtClean="0">
                <a:latin typeface="Times New Roman" pitchFamily="18" charset="0"/>
              </a:rPr>
              <a:pPr/>
              <a:t>90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A99E294-D848-4ED7-A130-6D95A0A28BE0}" type="slidenum">
              <a:rPr lang="en-US" sz="1000" smtClean="0">
                <a:latin typeface="Times New Roman" pitchFamily="18" charset="0"/>
              </a:rPr>
              <a:pPr/>
              <a:t>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4AD472E-A77C-4715-A8AD-C2A387311D16}" type="slidenum">
              <a:rPr lang="en-US" sz="1000" smtClean="0">
                <a:latin typeface="Times New Roman" pitchFamily="18" charset="0"/>
              </a:rPr>
              <a:pPr/>
              <a:t>94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71CAC10F-DEFA-4982-8CBE-6B0041810384}" type="slidenum">
              <a:rPr lang="en-US" sz="1000" smtClean="0">
                <a:latin typeface="Times New Roman" pitchFamily="18" charset="0"/>
              </a:rPr>
              <a:pPr/>
              <a:t>95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6C90FF6-3275-48BA-94D6-C922AF52204F}" type="slidenum">
              <a:rPr lang="en-US" sz="1000" smtClean="0">
                <a:latin typeface="Times New Roman" pitchFamily="18" charset="0"/>
              </a:rPr>
              <a:pPr/>
              <a:t>97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8ABE03CC-0148-49AD-8743-1CABC388E0E8}" type="slidenum">
              <a:rPr lang="en-US" sz="1000" smtClean="0">
                <a:latin typeface="Times New Roman" pitchFamily="18" charset="0"/>
              </a:rPr>
              <a:pPr/>
              <a:t>98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48CA868-16D3-4118-AA71-F855B13E5522}" type="slidenum">
              <a:rPr lang="en-US" sz="1000" smtClean="0">
                <a:latin typeface="Times New Roman" pitchFamily="18" charset="0"/>
              </a:rPr>
              <a:pPr/>
              <a:t>102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FE4D170-8EAE-4E0B-ACB4-3BCB094BE00A}" type="slidenum">
              <a:rPr lang="en-US" sz="1000" smtClean="0">
                <a:latin typeface="Times New Roman" pitchFamily="18" charset="0"/>
              </a:rPr>
              <a:pPr/>
              <a:t>105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CCA202B3-4585-4310-8CF3-9120B4181CDE}" type="slidenum">
              <a:rPr lang="en-US" sz="1000" smtClean="0">
                <a:latin typeface="Times New Roman" pitchFamily="18" charset="0"/>
              </a:rPr>
              <a:pPr/>
              <a:t>8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B5C6B8E9-144A-4357-BC19-F49D84CC2181}" type="slidenum">
              <a:rPr lang="en-US" sz="1000" smtClean="0">
                <a:latin typeface="Times New Roman" pitchFamily="18" charset="0"/>
              </a:rPr>
              <a:pPr/>
              <a:t>10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9F98BD2B-1FA4-4C00-82E0-7FE7DDE54BB5}" type="slidenum">
              <a:rPr lang="en-US" sz="1000" smtClean="0">
                <a:latin typeface="Times New Roman" pitchFamily="18" charset="0"/>
              </a:rPr>
              <a:pPr/>
              <a:t>11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DDA1766A-5632-4CBC-9AA1-1E74FABF430E}" type="slidenum">
              <a:rPr lang="en-US" sz="1000" smtClean="0">
                <a:latin typeface="Times New Roman" pitchFamily="18" charset="0"/>
              </a:rPr>
              <a:pPr/>
              <a:t>12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5E15A0-A113-4399-BC63-C665B8F3D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61550A-3F58-4B2C-A50E-66C7BEEC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222779-286F-4488-8B6C-E7C91C9A631D}" type="datetimeFigureOut">
              <a:rPr lang="en-US" smtClean="0"/>
              <a:t>1/3/2016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DACB11B-8A0F-43C2-93F9-B9E5206FA2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Ch1 The HUMAN BODY: An Orientation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defRPr/>
            </a:pPr>
            <a:r>
              <a:rPr lang="en-US" dirty="0" smtClean="0"/>
              <a:t>General Concepts of </a:t>
            </a:r>
          </a:p>
          <a:p>
            <a:pPr marL="342900" indent="-342900">
              <a:defRPr/>
            </a:pPr>
            <a:r>
              <a:rPr lang="en-US" dirty="0" smtClean="0"/>
              <a:t>ANATOMY</a:t>
            </a:r>
          </a:p>
          <a:p>
            <a:pPr marL="342900" indent="-342900">
              <a:defRPr/>
            </a:pPr>
            <a:r>
              <a:rPr lang="en-US" dirty="0" smtClean="0"/>
              <a:t>and</a:t>
            </a:r>
          </a:p>
          <a:p>
            <a:pPr marL="342900" indent="-342900">
              <a:defRPr/>
            </a:pPr>
            <a:r>
              <a:rPr lang="en-US" dirty="0" smtClean="0"/>
              <a:t>PHYSIOLOGY</a:t>
            </a:r>
          </a:p>
        </p:txBody>
      </p:sp>
    </p:spTree>
    <p:extLst>
      <p:ext uri="{BB962C8B-B14F-4D97-AF65-F5344CB8AC3E}">
        <p14:creationId xmlns:p14="http://schemas.microsoft.com/office/powerpoint/2010/main" val="35611825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Chemical Level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All chemical substances essential for maintaining life – atoms-compounds-molecules.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Major Elements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C - carbon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H - hydrogen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O - oxygen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N - nitrogen</a:t>
            </a:r>
          </a:p>
        </p:txBody>
      </p:sp>
    </p:spTree>
    <p:extLst>
      <p:ext uri="{BB962C8B-B14F-4D97-AF65-F5344CB8AC3E}">
        <p14:creationId xmlns:p14="http://schemas.microsoft.com/office/powerpoint/2010/main" val="23394868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381000" y="1760538"/>
            <a:ext cx="8245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"/>
              </a:defRPr>
            </a:lvl1pPr>
            <a:lvl2pPr marL="687388" indent="-230188" algn="l">
              <a:defRPr sz="2400">
                <a:solidFill>
                  <a:schemeClr val="tx1"/>
                </a:solidFill>
                <a:latin typeface="Times"/>
              </a:defRPr>
            </a:lvl2pPr>
            <a:lvl3pPr marL="1030288" indent="-228600" algn="l">
              <a:defRPr sz="2400">
                <a:solidFill>
                  <a:schemeClr val="tx1"/>
                </a:solidFill>
                <a:latin typeface="Times"/>
              </a:defRPr>
            </a:lvl3pPr>
            <a:lvl4pPr marL="1825625" algn="l">
              <a:defRPr sz="2400">
                <a:solidFill>
                  <a:schemeClr val="tx1"/>
                </a:solidFill>
                <a:latin typeface="Times"/>
              </a:defRPr>
            </a:lvl4pPr>
            <a:lvl5pPr marL="1939925" algn="l">
              <a:defRPr sz="2400">
                <a:solidFill>
                  <a:schemeClr val="tx1"/>
                </a:solidFill>
                <a:latin typeface="Times"/>
              </a:defRPr>
            </a:lvl5pPr>
            <a:lvl6pPr marL="239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85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311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76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Times"/>
              <a:buNone/>
              <a:defRPr/>
            </a:pPr>
            <a:endParaRPr lang="en-US" sz="3000" smtClean="0">
              <a:latin typeface="Arial" charset="0"/>
            </a:endParaRPr>
          </a:p>
        </p:txBody>
      </p:sp>
      <p:sp>
        <p:nvSpPr>
          <p:cNvPr id="435210" name="Rectangle 10" descr="Hard_Drive:ehap_work:title-bar.gif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Abdominopelvic Regions</a:t>
            </a:r>
          </a:p>
        </p:txBody>
      </p:sp>
      <p:sp>
        <p:nvSpPr>
          <p:cNvPr id="435212" name="Text Box 12"/>
          <p:cNvSpPr txBox="1">
            <a:spLocks noChangeArrowheads="1"/>
          </p:cNvSpPr>
          <p:nvPr/>
        </p:nvSpPr>
        <p:spPr bwMode="auto">
          <a:xfrm>
            <a:off x="7772400" y="6324600"/>
            <a:ext cx="1128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1.8b</a:t>
            </a:r>
          </a:p>
        </p:txBody>
      </p:sp>
      <p:pic>
        <p:nvPicPr>
          <p:cNvPr id="11571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18869" r="19438" b="16745"/>
          <a:stretch>
            <a:fillRect/>
          </a:stretch>
        </p:blipFill>
        <p:spPr bwMode="auto">
          <a:xfrm>
            <a:off x="2697163" y="1295400"/>
            <a:ext cx="37480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3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34" name="Rectangle 10" descr="Hard_Drive:ehap_work:title-bar.gif"/>
          <p:cNvSpPr>
            <a:spLocks noGrp="1" noChangeArrowheads="1"/>
          </p:cNvSpPr>
          <p:nvPr>
            <p:ph type="title"/>
          </p:nvPr>
        </p:nvSpPr>
        <p:spPr>
          <a:xfrm>
            <a:off x="762000" y="133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/>
              <a:t>Abdominopelvic</a:t>
            </a:r>
            <a:r>
              <a:rPr lang="en-US" sz="4000" dirty="0"/>
              <a:t> Major Organs</a:t>
            </a:r>
          </a:p>
        </p:txBody>
      </p:sp>
      <p:sp>
        <p:nvSpPr>
          <p:cNvPr id="436236" name="Text Box 12"/>
          <p:cNvSpPr txBox="1">
            <a:spLocks noChangeArrowheads="1"/>
          </p:cNvSpPr>
          <p:nvPr/>
        </p:nvSpPr>
        <p:spPr bwMode="auto">
          <a:xfrm>
            <a:off x="7772400" y="6324600"/>
            <a:ext cx="1119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1.8c</a:t>
            </a:r>
          </a:p>
        </p:txBody>
      </p:sp>
      <p:pic>
        <p:nvPicPr>
          <p:cNvPr id="11674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4" t="18869" r="19440" b="16745"/>
          <a:stretch>
            <a:fillRect/>
          </a:stretch>
        </p:blipFill>
        <p:spPr bwMode="auto">
          <a:xfrm>
            <a:off x="2667000" y="1085850"/>
            <a:ext cx="38941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Body Regions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p. 12 in text- Will also be covered in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2657"/>
      </p:ext>
    </p:extLst>
  </p:cSld>
  <p:clrMapOvr>
    <a:masterClrMapping/>
  </p:clrMapOvr>
  <p:transition>
    <p:zo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0" name="Rectangle 10"/>
          <p:cNvSpPr>
            <a:spLocks noChangeArrowheads="1"/>
          </p:cNvSpPr>
          <p:nvPr/>
        </p:nvSpPr>
        <p:spPr bwMode="auto">
          <a:xfrm>
            <a:off x="7848600" y="13716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0091" name="Rectangle 11"/>
          <p:cNvSpPr>
            <a:spLocks noChangeArrowheads="1"/>
          </p:cNvSpPr>
          <p:nvPr/>
        </p:nvSpPr>
        <p:spPr bwMode="auto">
          <a:xfrm>
            <a:off x="7848600" y="4267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0094" name="Rectangle 14" descr="Hard_Drive:ehap_work:title-bar.gif"/>
          <p:cNvSpPr>
            <a:spLocks noGrp="1" noChangeArrowheads="1"/>
          </p:cNvSpPr>
          <p:nvPr>
            <p:ph type="title"/>
          </p:nvPr>
        </p:nvSpPr>
        <p:spPr>
          <a:xfrm>
            <a:off x="598488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Body Landmarks</a:t>
            </a:r>
          </a:p>
        </p:txBody>
      </p:sp>
      <p:sp>
        <p:nvSpPr>
          <p:cNvPr id="430095" name="Rectangle 15"/>
          <p:cNvSpPr>
            <a:spLocks noGrp="1" noChangeArrowheads="1"/>
          </p:cNvSpPr>
          <p:nvPr>
            <p:ph idx="1"/>
          </p:nvPr>
        </p:nvSpPr>
        <p:spPr>
          <a:xfrm>
            <a:off x="455613" y="1371600"/>
            <a:ext cx="4116387" cy="5105400"/>
          </a:xfrm>
        </p:spPr>
        <p:txBody>
          <a:bodyPr/>
          <a:lstStyle/>
          <a:p>
            <a:pPr>
              <a:defRPr/>
            </a:pPr>
            <a:r>
              <a:rPr lang="en-US" dirty="0"/>
              <a:t>Anterior</a:t>
            </a:r>
          </a:p>
        </p:txBody>
      </p:sp>
      <p:sp>
        <p:nvSpPr>
          <p:cNvPr id="430096" name="Text Box 16"/>
          <p:cNvSpPr txBox="1">
            <a:spLocks noChangeArrowheads="1"/>
          </p:cNvSpPr>
          <p:nvPr/>
        </p:nvSpPr>
        <p:spPr bwMode="auto">
          <a:xfrm>
            <a:off x="7772400" y="6324600"/>
            <a:ext cx="1119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1.5a</a:t>
            </a:r>
          </a:p>
        </p:txBody>
      </p:sp>
      <p:pic>
        <p:nvPicPr>
          <p:cNvPr id="11879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12526" r="43550" b="6708"/>
          <a:stretch>
            <a:fillRect/>
          </a:stretch>
        </p:blipFill>
        <p:spPr bwMode="auto">
          <a:xfrm>
            <a:off x="5029200" y="1143000"/>
            <a:ext cx="35766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3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17" name="Rectangle 13" descr="Hard_Drive:ehap_work:title-bar.gif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Body Landmarks</a:t>
            </a:r>
          </a:p>
        </p:txBody>
      </p:sp>
      <p:sp>
        <p:nvSpPr>
          <p:cNvPr id="431118" name="Rectangle 14"/>
          <p:cNvSpPr>
            <a:spLocks noGrp="1" noChangeArrowheads="1"/>
          </p:cNvSpPr>
          <p:nvPr>
            <p:ph idx="1"/>
          </p:nvPr>
        </p:nvSpPr>
        <p:spPr>
          <a:xfrm>
            <a:off x="455613" y="1295400"/>
            <a:ext cx="4116387" cy="5181600"/>
          </a:xfrm>
        </p:spPr>
        <p:txBody>
          <a:bodyPr/>
          <a:lstStyle/>
          <a:p>
            <a:pPr>
              <a:defRPr/>
            </a:pPr>
            <a:r>
              <a:rPr lang="en-US" dirty="0"/>
              <a:t>Posterior</a:t>
            </a:r>
          </a:p>
        </p:txBody>
      </p:sp>
      <p:sp>
        <p:nvSpPr>
          <p:cNvPr id="431119" name="Text Box 15"/>
          <p:cNvSpPr txBox="1">
            <a:spLocks noChangeArrowheads="1"/>
          </p:cNvSpPr>
          <p:nvPr/>
        </p:nvSpPr>
        <p:spPr bwMode="auto">
          <a:xfrm>
            <a:off x="7772400" y="6324600"/>
            <a:ext cx="1128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1.5b</a:t>
            </a:r>
          </a:p>
        </p:txBody>
      </p:sp>
      <p:pic>
        <p:nvPicPr>
          <p:cNvPr id="11981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3" t="12526" r="8138" b="5554"/>
          <a:stretch>
            <a:fillRect/>
          </a:stretch>
        </p:blipFill>
        <p:spPr bwMode="auto">
          <a:xfrm>
            <a:off x="5646738" y="1143000"/>
            <a:ext cx="32543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4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946525" y="39688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endParaRPr lang="en-US" b="1">
              <a:effectLst/>
              <a:latin typeface="Arial" charset="0"/>
            </a:endParaRP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5038"/>
            <a:ext cx="6400800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Anatomical Terms</a:t>
            </a:r>
          </a:p>
        </p:txBody>
      </p:sp>
    </p:spTree>
    <p:extLst>
      <p:ext uri="{BB962C8B-B14F-4D97-AF65-F5344CB8AC3E}">
        <p14:creationId xmlns:p14="http://schemas.microsoft.com/office/powerpoint/2010/main" val="13792320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Cellular Level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/>
              <a:t>Cellular Level</a:t>
            </a:r>
          </a:p>
          <a:p>
            <a:pPr lvl="1">
              <a:defRPr/>
            </a:pPr>
            <a:r>
              <a:rPr lang="en-US" dirty="0"/>
              <a:t>4.  Cell- </a:t>
            </a:r>
            <a:r>
              <a:rPr lang="en-US" i="1" dirty="0"/>
              <a:t>smallest unit of living things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cell is the basic unit of structure and function.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Each cell has a unique structure and function.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Muscle cells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Nerve cells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Blood cells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Cartilage cells</a:t>
            </a:r>
          </a:p>
        </p:txBody>
      </p:sp>
    </p:spTree>
    <p:extLst>
      <p:ext uri="{BB962C8B-B14F-4D97-AF65-F5344CB8AC3E}">
        <p14:creationId xmlns:p14="http://schemas.microsoft.com/office/powerpoint/2010/main" val="208042271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Tissue Level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i="1" dirty="0"/>
              <a:t>Cellular Level</a:t>
            </a:r>
          </a:p>
          <a:p>
            <a:pPr lvl="1">
              <a:defRPr/>
            </a:pPr>
            <a:r>
              <a:rPr lang="en-US" dirty="0" smtClean="0"/>
              <a:t>5</a:t>
            </a:r>
            <a:r>
              <a:rPr lang="en-US" dirty="0"/>
              <a:t>.  Tissue- </a:t>
            </a:r>
            <a:r>
              <a:rPr lang="en-US" i="1" dirty="0"/>
              <a:t>cells with common </a:t>
            </a:r>
            <a:r>
              <a:rPr lang="en-US" i="1" dirty="0" smtClean="0"/>
              <a:t>function</a:t>
            </a:r>
          </a:p>
          <a:p>
            <a:pPr marL="274320" lvl="1" indent="0">
              <a:buNone/>
              <a:defRPr/>
            </a:pP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Collection of similar cells grouped together to perform a specific function.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Usually derived from a common embryonic origin.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Four Major Tissue Types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Epithelial Tissue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Connective Tissue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Nervous Tissue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Muscular Tissue</a:t>
            </a:r>
          </a:p>
        </p:txBody>
      </p:sp>
    </p:spTree>
    <p:extLst>
      <p:ext uri="{BB962C8B-B14F-4D97-AF65-F5344CB8AC3E}">
        <p14:creationId xmlns:p14="http://schemas.microsoft.com/office/powerpoint/2010/main" val="128299608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Tissues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4 types &amp; functions:</a:t>
            </a:r>
          </a:p>
          <a:p>
            <a:pPr lvl="1" eaLnBrk="1" hangingPunct="1">
              <a:defRPr/>
            </a:pPr>
            <a:r>
              <a:rPr lang="en-US" dirty="0" smtClean="0"/>
              <a:t>a. epithelial- covers surfaces and lines cavities</a:t>
            </a:r>
          </a:p>
          <a:p>
            <a:pPr lvl="1" eaLnBrk="1" hangingPunct="1">
              <a:defRPr/>
            </a:pPr>
            <a:r>
              <a:rPr lang="en-US" dirty="0" smtClean="0"/>
              <a:t>b. muscle- movement</a:t>
            </a:r>
          </a:p>
          <a:p>
            <a:pPr lvl="1" eaLnBrk="1" hangingPunct="1">
              <a:defRPr/>
            </a:pPr>
            <a:r>
              <a:rPr lang="en-US" dirty="0" smtClean="0"/>
              <a:t>c.  Connective- supports and protects organs</a:t>
            </a:r>
          </a:p>
          <a:p>
            <a:pPr lvl="1" eaLnBrk="1" hangingPunct="1">
              <a:defRPr/>
            </a:pPr>
            <a:r>
              <a:rPr lang="en-US" dirty="0" smtClean="0"/>
              <a:t>d.  Nervous- communication with electrical impulses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60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Organ Level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mtClean="0"/>
              <a:t>Structures composed of two or more different tissues.</a:t>
            </a:r>
          </a:p>
          <a:p>
            <a:pPr>
              <a:lnSpc>
                <a:spcPct val="90000"/>
              </a:lnSpc>
              <a:defRPr/>
            </a:pPr>
            <a:r>
              <a:rPr lang="en-US" smtClean="0"/>
              <a:t>Have specific functions.</a:t>
            </a:r>
          </a:p>
          <a:p>
            <a:pPr>
              <a:lnSpc>
                <a:spcPct val="90000"/>
              </a:lnSpc>
              <a:defRPr/>
            </a:pPr>
            <a:r>
              <a:rPr lang="en-US" smtClean="0"/>
              <a:t>Usually have recognizable shapes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/>
              <a:t>Heart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/>
              <a:t>Brain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/>
              <a:t>Kidney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/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16789502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Organ Level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mtClean="0"/>
              <a:t>6.  Organ- made of at least 2 tissue types (usually 4) with the same function.</a:t>
            </a:r>
          </a:p>
          <a:p>
            <a:pPr lvl="1" eaLnBrk="1" hangingPunct="1">
              <a:defRPr/>
            </a:pPr>
            <a:r>
              <a:rPr lang="en-US" smtClean="0"/>
              <a:t>7.  Organ system- organs working together.</a:t>
            </a:r>
          </a:p>
        </p:txBody>
      </p:sp>
    </p:spTree>
    <p:extLst>
      <p:ext uri="{BB962C8B-B14F-4D97-AF65-F5344CB8AC3E}">
        <p14:creationId xmlns:p14="http://schemas.microsoft.com/office/powerpoint/2010/main" val="7702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Organ System Level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 association of organs that have a common function.</a:t>
            </a:r>
          </a:p>
          <a:p>
            <a:pPr lvl="1">
              <a:defRPr/>
            </a:pPr>
            <a:r>
              <a:rPr lang="en-US" smtClean="0"/>
              <a:t>Digestive System</a:t>
            </a:r>
          </a:p>
          <a:p>
            <a:pPr lvl="1">
              <a:defRPr/>
            </a:pPr>
            <a:r>
              <a:rPr lang="en-US" smtClean="0"/>
              <a:t>Cardiovascular System</a:t>
            </a:r>
          </a:p>
          <a:p>
            <a:pPr lvl="1">
              <a:defRPr/>
            </a:pPr>
            <a:r>
              <a:rPr lang="en-US" smtClean="0"/>
              <a:t>Nervous System</a:t>
            </a:r>
          </a:p>
          <a:p>
            <a:pPr lvl="1">
              <a:defRPr/>
            </a:pPr>
            <a:r>
              <a:rPr lang="en-US" smtClean="0"/>
              <a:t>Lymphatic System</a:t>
            </a:r>
          </a:p>
          <a:p>
            <a:pPr lvl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52372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5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371600"/>
          </a:xfrm>
        </p:spPr>
        <p:txBody>
          <a:bodyPr/>
          <a:lstStyle/>
          <a:p>
            <a:pPr>
              <a:defRPr/>
            </a:pPr>
            <a:r>
              <a:rPr lang="en-US" smtClean="0"/>
              <a:t>Organism Level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8.  All structural levels (body systems) functioning with one another as a living individual.</a:t>
            </a:r>
          </a:p>
        </p:txBody>
      </p:sp>
    </p:spTree>
    <p:extLst>
      <p:ext uri="{BB962C8B-B14F-4D97-AF65-F5344CB8AC3E}">
        <p14:creationId xmlns:p14="http://schemas.microsoft.com/office/powerpoint/2010/main" val="234073819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75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8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Background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Study of human body began because </a:t>
            </a:r>
            <a:r>
              <a:rPr lang="en-US" i="1" dirty="0" smtClean="0"/>
              <a:t>people were curious about illness and injury.</a:t>
            </a:r>
          </a:p>
          <a:p>
            <a:pPr lvl="1" eaLnBrk="1" hangingPunct="1">
              <a:defRPr/>
            </a:pPr>
            <a:r>
              <a:rPr lang="en-US" dirty="0" smtClean="0"/>
              <a:t>They learned through observations</a:t>
            </a:r>
          </a:p>
          <a:p>
            <a:pPr lvl="1" eaLnBrk="1" hangingPunct="1">
              <a:defRPr/>
            </a:pPr>
            <a:r>
              <a:rPr lang="en-US" dirty="0" smtClean="0"/>
              <a:t>Used potions, herbs, magic, but not dissections.</a:t>
            </a:r>
          </a:p>
          <a:p>
            <a:pPr lvl="1" eaLnBrk="1" hangingPunct="1">
              <a:defRPr/>
            </a:pPr>
            <a:r>
              <a:rPr lang="en-US" dirty="0" smtClean="0"/>
              <a:t>Believed in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bad blood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and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bad air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>
              <a:defRPr/>
            </a:pPr>
            <a:r>
              <a:rPr lang="en-US" dirty="0"/>
              <a:t>In ancient times, it was believed that most natural processes were controlled by </a:t>
            </a:r>
            <a:r>
              <a:rPr lang="en-US" i="1" dirty="0"/>
              <a:t>spirits and supernatural forces that humans could not understand.</a:t>
            </a:r>
            <a:endParaRPr lang="en-US" dirty="0"/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18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Life and Survival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42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Life?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Characteristics of living things:</a:t>
            </a:r>
          </a:p>
          <a:p>
            <a:pPr lvl="1" eaLnBrk="1" hangingPunct="1">
              <a:defRPr/>
            </a:pPr>
            <a:r>
              <a:rPr lang="en-US" dirty="0" smtClean="0"/>
              <a:t>1. </a:t>
            </a:r>
            <a:r>
              <a:rPr lang="en-US" dirty="0"/>
              <a:t> </a:t>
            </a:r>
            <a:r>
              <a:rPr lang="en-US" dirty="0" smtClean="0"/>
              <a:t>Reactions- occur in all living organisms</a:t>
            </a:r>
          </a:p>
          <a:p>
            <a:pPr lvl="1" eaLnBrk="1" hangingPunct="1">
              <a:defRPr/>
            </a:pPr>
            <a:r>
              <a:rPr lang="en-US" dirty="0" smtClean="0"/>
              <a:t>2.  Responsiveness (irritability)- respond to outside conditions.</a:t>
            </a:r>
          </a:p>
          <a:p>
            <a:pPr lvl="1" eaLnBrk="1" hangingPunct="1">
              <a:defRPr/>
            </a:pPr>
            <a:r>
              <a:rPr lang="en-US" dirty="0" smtClean="0"/>
              <a:t>3.  Movement- locomotion from within</a:t>
            </a:r>
          </a:p>
          <a:p>
            <a:pPr lvl="1" eaLnBrk="1" hangingPunct="1">
              <a:defRPr/>
            </a:pPr>
            <a:r>
              <a:rPr lang="en-US" dirty="0" smtClean="0"/>
              <a:t>4</a:t>
            </a:r>
            <a:r>
              <a:rPr lang="en-US" dirty="0"/>
              <a:t>.  Growth- increase in size because new material produced too fast</a:t>
            </a:r>
            <a:r>
              <a:rPr lang="en-US" dirty="0" smtClean="0"/>
              <a:t>.</a:t>
            </a:r>
          </a:p>
          <a:p>
            <a:pPr lvl="1">
              <a:defRPr/>
            </a:pPr>
            <a:r>
              <a:rPr lang="en-US" dirty="0"/>
              <a:t>5.  Differentiation- development of cells into a specialized state. </a:t>
            </a:r>
          </a:p>
          <a:p>
            <a:pPr lvl="1">
              <a:defRPr/>
            </a:pPr>
            <a:r>
              <a:rPr lang="en-US" dirty="0"/>
              <a:t>6.  Reproduction- occurs at cellular (mitosis) or organismal level</a:t>
            </a:r>
          </a:p>
          <a:p>
            <a:pPr lvl="1">
              <a:defRPr/>
            </a:pPr>
            <a:r>
              <a:rPr lang="en-US" dirty="0"/>
              <a:t>7.  Digestion- food is physically and chemically changed into simple </a:t>
            </a:r>
            <a:r>
              <a:rPr lang="en-US" dirty="0" smtClean="0"/>
              <a:t>substances</a:t>
            </a:r>
          </a:p>
          <a:p>
            <a:pPr lvl="1">
              <a:defRPr/>
            </a:pPr>
            <a:r>
              <a:rPr lang="en-US" dirty="0"/>
              <a:t>8.  Excretion- removal of wastes</a:t>
            </a:r>
            <a:r>
              <a:rPr lang="en-US" baseline="-25000" dirty="0"/>
              <a:t> </a:t>
            </a:r>
          </a:p>
          <a:p>
            <a:pPr lvl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26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Life?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All of these characteristics depend on </a:t>
            </a:r>
            <a:r>
              <a:rPr lang="en-US" i="1" dirty="0" smtClean="0"/>
              <a:t>physical</a:t>
            </a:r>
            <a:r>
              <a:rPr lang="en-US" i="1" baseline="-25000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chemical</a:t>
            </a:r>
            <a:r>
              <a:rPr lang="en-US" dirty="0" smtClean="0"/>
              <a:t> changes that occur within body parts.</a:t>
            </a:r>
          </a:p>
          <a:p>
            <a:pPr eaLnBrk="1" hangingPunct="1">
              <a:defRPr/>
            </a:pPr>
            <a:r>
              <a:rPr lang="en-US" dirty="0" smtClean="0"/>
              <a:t>These changes are called </a:t>
            </a:r>
            <a:r>
              <a:rPr lang="en-US" i="1" dirty="0" smtClean="0"/>
              <a:t>metabolism.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i="1" dirty="0" smtClean="0">
                <a:effectLst/>
              </a:rPr>
              <a:t>~Metabolic  reactions are classified as either 	a.  anabolic (build new substances) or 	b.  catabolic (break substances down)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0286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Metabolism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The sum total of all chemical processes that occur in the body.</a:t>
            </a:r>
          </a:p>
          <a:p>
            <a:pPr marL="342900" indent="-342900">
              <a:defRPr/>
            </a:pPr>
            <a:endParaRPr lang="en-US" smtClean="0"/>
          </a:p>
          <a:p>
            <a:pPr marL="342900" indent="-342900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33045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Anabolism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Using energy to synthesize or manufacture new tissue or molecules.</a:t>
            </a:r>
          </a:p>
        </p:txBody>
      </p:sp>
    </p:spTree>
    <p:extLst>
      <p:ext uri="{BB962C8B-B14F-4D97-AF65-F5344CB8AC3E}">
        <p14:creationId xmlns:p14="http://schemas.microsoft.com/office/powerpoint/2010/main" val="5418773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Catabolism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The breakdown of tissues or chemical structures to produce or generate energy.</a:t>
            </a:r>
          </a:p>
        </p:txBody>
      </p:sp>
    </p:spTree>
    <p:extLst>
      <p:ext uri="{BB962C8B-B14F-4D97-AF65-F5344CB8AC3E}">
        <p14:creationId xmlns:p14="http://schemas.microsoft.com/office/powerpoint/2010/main" val="158000420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Metabolism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Metabolism results in </a:t>
            </a:r>
            <a:r>
              <a:rPr lang="en-US" i="1" smtClean="0"/>
              <a:t>vital signs.</a:t>
            </a:r>
          </a:p>
          <a:p>
            <a:pPr lvl="1" eaLnBrk="1" hangingPunct="1">
              <a:defRPr/>
            </a:pPr>
            <a:r>
              <a:rPr lang="en-US" smtClean="0"/>
              <a:t>A.  Temperature</a:t>
            </a:r>
          </a:p>
          <a:p>
            <a:pPr lvl="1" eaLnBrk="1" hangingPunct="1">
              <a:defRPr/>
            </a:pPr>
            <a:r>
              <a:rPr lang="en-US" smtClean="0"/>
              <a:t>B.  Breathing</a:t>
            </a:r>
          </a:p>
          <a:p>
            <a:pPr lvl="1" eaLnBrk="1" hangingPunct="1">
              <a:defRPr/>
            </a:pPr>
            <a:r>
              <a:rPr lang="en-US" smtClean="0"/>
              <a:t>C.  Blood Pressure</a:t>
            </a:r>
          </a:p>
          <a:p>
            <a:pPr lvl="1" eaLnBrk="1" hangingPunct="1">
              <a:defRPr/>
            </a:pPr>
            <a:r>
              <a:rPr lang="en-US" smtClean="0"/>
              <a:t>D.  Pulse</a:t>
            </a:r>
          </a:p>
        </p:txBody>
      </p:sp>
    </p:spTree>
    <p:extLst>
      <p:ext uri="{BB962C8B-B14F-4D97-AF65-F5344CB8AC3E}">
        <p14:creationId xmlns:p14="http://schemas.microsoft.com/office/powerpoint/2010/main" val="31656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death?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absence of </a:t>
            </a:r>
            <a:r>
              <a:rPr lang="en-US" i="1" smtClean="0"/>
              <a:t>vital signs.</a:t>
            </a:r>
            <a:endParaRPr lang="en-US" smtClean="0"/>
          </a:p>
          <a:p>
            <a:pPr eaLnBrk="1" hangingPunct="1">
              <a:defRPr/>
            </a:pPr>
            <a:r>
              <a:rPr lang="en-US" smtClean="0"/>
              <a:t>There will be no:</a:t>
            </a:r>
          </a:p>
          <a:p>
            <a:pPr lvl="1" eaLnBrk="1" hangingPunct="1">
              <a:defRPr/>
            </a:pPr>
            <a:r>
              <a:rPr lang="en-US" smtClean="0"/>
              <a:t>spontaneous muscular movements</a:t>
            </a:r>
          </a:p>
          <a:p>
            <a:pPr lvl="1" eaLnBrk="1" hangingPunct="1">
              <a:defRPr/>
            </a:pPr>
            <a:r>
              <a:rPr lang="en-US" smtClean="0"/>
              <a:t>response to stimuli (even painful)</a:t>
            </a:r>
          </a:p>
          <a:p>
            <a:pPr lvl="1" eaLnBrk="1" hangingPunct="1">
              <a:defRPr/>
            </a:pPr>
            <a:r>
              <a:rPr lang="en-US" smtClean="0"/>
              <a:t>reflexes</a:t>
            </a:r>
          </a:p>
          <a:p>
            <a:pPr lvl="1" eaLnBrk="1" hangingPunct="1">
              <a:defRPr/>
            </a:pPr>
            <a:r>
              <a:rPr lang="en-US" smtClean="0"/>
              <a:t>brain waves (flat encephalogram)</a:t>
            </a:r>
          </a:p>
        </p:txBody>
      </p:sp>
    </p:spTree>
    <p:extLst>
      <p:ext uri="{BB962C8B-B14F-4D97-AF65-F5344CB8AC3E}">
        <p14:creationId xmlns:p14="http://schemas.microsoft.com/office/powerpoint/2010/main" val="517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death?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Biological death= no pulse, no heartbeat</a:t>
            </a:r>
          </a:p>
          <a:p>
            <a:pPr eaLnBrk="1" hangingPunct="1">
              <a:defRPr/>
            </a:pPr>
            <a:r>
              <a:rPr lang="en-US" smtClean="0"/>
              <a:t>Clinical death= no brain waves</a:t>
            </a:r>
          </a:p>
        </p:txBody>
      </p:sp>
    </p:spTree>
    <p:extLst>
      <p:ext uri="{BB962C8B-B14F-4D97-AF65-F5344CB8AC3E}">
        <p14:creationId xmlns:p14="http://schemas.microsoft.com/office/powerpoint/2010/main" val="30601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Survival Needs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Quality</a:t>
            </a:r>
            <a:r>
              <a:rPr lang="en-US" b="1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Quantity</a:t>
            </a:r>
            <a:r>
              <a:rPr lang="en-US" dirty="0" smtClean="0"/>
              <a:t> are both important.</a:t>
            </a:r>
          </a:p>
          <a:p>
            <a:pPr lvl="1" eaLnBrk="1" hangingPunct="1">
              <a:defRPr/>
            </a:pPr>
            <a:r>
              <a:rPr lang="en-US" dirty="0" smtClean="0"/>
              <a:t>1.  Nutrients- chemical substances from food used for energy and cell building</a:t>
            </a:r>
          </a:p>
          <a:p>
            <a:pPr lvl="1" eaLnBrk="1" hangingPunct="1">
              <a:defRPr/>
            </a:pPr>
            <a:r>
              <a:rPr lang="en-US" dirty="0" smtClean="0"/>
              <a:t>2.  Oxygen- chemical reactions to release energy from food require oxygen</a:t>
            </a:r>
          </a:p>
          <a:p>
            <a:pPr lvl="1">
              <a:defRPr/>
            </a:pPr>
            <a:r>
              <a:rPr lang="en-US" dirty="0"/>
              <a:t>3.  Water- most abundant chemical subst.; (60-80% body weight); fluid base for chemical reactions.</a:t>
            </a:r>
          </a:p>
          <a:p>
            <a:pPr lvl="1">
              <a:defRPr/>
            </a:pPr>
            <a:r>
              <a:rPr lang="en-US" dirty="0"/>
              <a:t>4. Heat- too low= slow reactions; too high= proteins don</a:t>
            </a:r>
            <a:r>
              <a:rPr lang="ja-JP" altLang="en-US" dirty="0"/>
              <a:t>’</a:t>
            </a:r>
            <a:r>
              <a:rPr lang="en-US" altLang="ja-JP" dirty="0"/>
              <a:t>t function (death)</a:t>
            </a:r>
          </a:p>
          <a:p>
            <a:pPr lvl="1">
              <a:defRPr/>
            </a:pPr>
            <a:r>
              <a:rPr lang="en-US" dirty="0"/>
              <a:t>5. Pressure- force exerted on body surface; for breathing and gas exchange</a:t>
            </a:r>
            <a:endParaRPr lang="en-US" i="1" dirty="0"/>
          </a:p>
          <a:p>
            <a:pPr lvl="1" eaLnBrk="1" hangingPunct="1">
              <a:defRPr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5825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Background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 the 18</a:t>
            </a:r>
            <a:r>
              <a:rPr lang="en-US" baseline="30000" smtClean="0"/>
              <a:t>th</a:t>
            </a:r>
            <a:r>
              <a:rPr lang="en-US" smtClean="0"/>
              <a:t> century, the stage was set for the development of modern science as</a:t>
            </a:r>
          </a:p>
          <a:p>
            <a:pPr lvl="1" eaLnBrk="1" hangingPunct="1">
              <a:defRPr/>
            </a:pPr>
            <a:r>
              <a:rPr lang="en-US" smtClean="0"/>
              <a:t>People began to look more closely</a:t>
            </a:r>
          </a:p>
          <a:p>
            <a:pPr lvl="1" eaLnBrk="1" hangingPunct="1">
              <a:defRPr/>
            </a:pPr>
            <a:r>
              <a:rPr lang="en-US" smtClean="0"/>
              <a:t>began to ask questions</a:t>
            </a:r>
          </a:p>
          <a:p>
            <a:pPr lvl="1" eaLnBrk="1" hangingPunct="1">
              <a:defRPr/>
            </a:pPr>
            <a:r>
              <a:rPr lang="en-US" smtClean="0"/>
              <a:t>techniques were developed</a:t>
            </a:r>
          </a:p>
          <a:p>
            <a:pPr lvl="1" eaLnBrk="1" hangingPunct="1">
              <a:defRPr/>
            </a:pPr>
            <a:r>
              <a:rPr lang="en-US" smtClean="0"/>
              <a:t>dissection popular; </a:t>
            </a:r>
            <a:r>
              <a:rPr lang="ja-JP" altLang="en-US" smtClean="0"/>
              <a:t>“</a:t>
            </a:r>
            <a:r>
              <a:rPr lang="en-US" altLang="ja-JP" smtClean="0"/>
              <a:t>grave robbers</a:t>
            </a:r>
            <a:r>
              <a:rPr lang="ja-JP" altLang="en-US" smtClean="0"/>
              <a:t>”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20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Homeostasis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The ability of the body to maintain a constant internal environment within prescribed physiological limits.</a:t>
            </a:r>
          </a:p>
        </p:txBody>
      </p:sp>
    </p:spTree>
    <p:extLst>
      <p:ext uri="{BB962C8B-B14F-4D97-AF65-F5344CB8AC3E}">
        <p14:creationId xmlns:p14="http://schemas.microsoft.com/office/powerpoint/2010/main" val="109023335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Homeostasis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“</a:t>
            </a:r>
            <a:r>
              <a:rPr lang="en-US" altLang="ja-JP" smtClean="0"/>
              <a:t>Steady State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>
              <a:defRPr/>
            </a:pPr>
            <a:r>
              <a:rPr lang="en-US" smtClean="0"/>
              <a:t>Communication is essential for </a:t>
            </a:r>
            <a:r>
              <a:rPr lang="en-US" i="1" u="sng" smtClean="0"/>
              <a:t>homeostasis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Occurs chiefly between the </a:t>
            </a:r>
            <a:r>
              <a:rPr lang="en-US" i="1" u="sng" smtClean="0"/>
              <a:t>nervous</a:t>
            </a:r>
            <a:r>
              <a:rPr lang="en-US" i="1" smtClean="0"/>
              <a:t> and </a:t>
            </a:r>
            <a:r>
              <a:rPr lang="en-US" i="1" u="sng" smtClean="0"/>
              <a:t>endocrine</a:t>
            </a:r>
            <a:r>
              <a:rPr lang="en-US" i="1" smtClean="0"/>
              <a:t> </a:t>
            </a:r>
            <a:r>
              <a:rPr lang="en-US" smtClean="0"/>
              <a:t>systems that use </a:t>
            </a:r>
            <a:r>
              <a:rPr lang="en-US" i="1" u="sng" smtClean="0"/>
              <a:t>electrical</a:t>
            </a:r>
            <a:r>
              <a:rPr lang="en-US" smtClean="0"/>
              <a:t> signals delivered by </a:t>
            </a:r>
            <a:r>
              <a:rPr lang="en-US" i="1" u="sng" smtClean="0"/>
              <a:t>nerves</a:t>
            </a:r>
            <a:r>
              <a:rPr lang="en-US" u="sng" smtClean="0"/>
              <a:t> </a:t>
            </a:r>
            <a:r>
              <a:rPr lang="en-US" smtClean="0"/>
              <a:t>or bloodborne </a:t>
            </a:r>
            <a:r>
              <a:rPr lang="en-US" i="1" u="sng" smtClean="0"/>
              <a:t>hormones</a:t>
            </a:r>
            <a:r>
              <a:rPr lang="en-US" smtClean="0"/>
              <a:t> as information </a:t>
            </a:r>
            <a:r>
              <a:rPr lang="en-US" i="1" u="sng" smtClean="0"/>
              <a:t>carriers</a:t>
            </a:r>
            <a:r>
              <a:rPr 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5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Parameters Maintained in Homeostasis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gas concentrations</a:t>
            </a:r>
          </a:p>
          <a:p>
            <a:pPr>
              <a:defRPr/>
            </a:pPr>
            <a:r>
              <a:rPr lang="en-US" smtClean="0"/>
              <a:t>temperature</a:t>
            </a:r>
          </a:p>
          <a:p>
            <a:pPr>
              <a:defRPr/>
            </a:pPr>
            <a:r>
              <a:rPr lang="en-US" smtClean="0"/>
              <a:t>pressure</a:t>
            </a:r>
          </a:p>
          <a:p>
            <a:pPr>
              <a:defRPr/>
            </a:pPr>
            <a:r>
              <a:rPr lang="en-US" smtClean="0"/>
              <a:t>pH (acidity)</a:t>
            </a:r>
          </a:p>
          <a:p>
            <a:pPr>
              <a:defRPr/>
            </a:pPr>
            <a:r>
              <a:rPr lang="en-US" smtClean="0"/>
              <a:t>nutrients</a:t>
            </a:r>
          </a:p>
          <a:p>
            <a:pPr>
              <a:defRPr/>
            </a:pPr>
            <a:r>
              <a:rPr lang="en-US" smtClean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88616699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STRESS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Any factor which disrupts homeostasis.</a:t>
            </a:r>
          </a:p>
          <a:p>
            <a:pPr>
              <a:defRPr/>
            </a:pPr>
            <a:r>
              <a:rPr lang="en-US" sz="2800" smtClean="0"/>
              <a:t>Any stimulus which creates an imbalance in the body’s internal environment</a:t>
            </a:r>
          </a:p>
          <a:p>
            <a:pPr>
              <a:defRPr/>
            </a:pPr>
            <a:r>
              <a:rPr lang="en-US" sz="2800" smtClean="0"/>
              <a:t>Anything that causes stress - Stressor</a:t>
            </a:r>
          </a:p>
          <a:p>
            <a:pPr lvl="1">
              <a:defRPr/>
            </a:pPr>
            <a:r>
              <a:rPr lang="en-US" sz="2400" smtClean="0"/>
              <a:t>Physical</a:t>
            </a:r>
          </a:p>
          <a:p>
            <a:pPr lvl="1">
              <a:defRPr/>
            </a:pPr>
            <a:r>
              <a:rPr lang="en-US" sz="2400" smtClean="0"/>
              <a:t>Emotional</a:t>
            </a:r>
          </a:p>
          <a:p>
            <a:pPr lvl="1">
              <a:defRPr/>
            </a:pPr>
            <a:r>
              <a:rPr lang="en-US" sz="2400" smtClean="0"/>
              <a:t>Metabolic</a:t>
            </a:r>
          </a:p>
          <a:p>
            <a:pPr lvl="1">
              <a:defRPr/>
            </a:pPr>
            <a:r>
              <a:rPr lang="en-US" sz="2400" smtClean="0"/>
              <a:t>Environmental</a:t>
            </a:r>
          </a:p>
          <a:p>
            <a:pPr lvl="1">
              <a:buFontTx/>
              <a:buNone/>
              <a:defRPr/>
            </a:pPr>
            <a:endParaRPr lang="en-US" sz="2400" smtClean="0"/>
          </a:p>
          <a:p>
            <a:pPr>
              <a:defRPr/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11784691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External Stressors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Heat</a:t>
            </a:r>
          </a:p>
          <a:p>
            <a:pPr>
              <a:defRPr/>
            </a:pPr>
            <a:r>
              <a:rPr lang="en-US" smtClean="0"/>
              <a:t>Cold</a:t>
            </a:r>
          </a:p>
          <a:p>
            <a:pPr>
              <a:defRPr/>
            </a:pPr>
            <a:r>
              <a:rPr lang="en-US" smtClean="0"/>
              <a:t>Noise</a:t>
            </a:r>
          </a:p>
          <a:p>
            <a:pPr>
              <a:defRPr/>
            </a:pPr>
            <a:r>
              <a:rPr lang="en-US" smtClean="0"/>
              <a:t>Light</a:t>
            </a:r>
          </a:p>
          <a:p>
            <a:pPr>
              <a:defRPr/>
            </a:pPr>
            <a:r>
              <a:rPr lang="en-US" smtClean="0"/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336047795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Internal Stressors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Pain</a:t>
            </a:r>
          </a:p>
          <a:p>
            <a:pPr>
              <a:defRPr/>
            </a:pPr>
            <a:r>
              <a:rPr lang="en-US" smtClean="0"/>
              <a:t>Tumors</a:t>
            </a:r>
          </a:p>
          <a:p>
            <a:pPr>
              <a:defRPr/>
            </a:pPr>
            <a:r>
              <a:rPr lang="en-US" smtClean="0"/>
              <a:t>High blood pressure</a:t>
            </a:r>
          </a:p>
          <a:p>
            <a:pPr>
              <a:defRPr/>
            </a:pPr>
            <a:r>
              <a:rPr lang="en-US" smtClean="0"/>
              <a:t>Chemical imbalances</a:t>
            </a:r>
          </a:p>
          <a:p>
            <a:pPr>
              <a:defRPr/>
            </a:pPr>
            <a:r>
              <a:rPr lang="en-US" smtClean="0"/>
              <a:t>Unpleasant thoughts</a:t>
            </a:r>
          </a:p>
        </p:txBody>
      </p:sp>
    </p:spTree>
    <p:extLst>
      <p:ext uri="{BB962C8B-B14F-4D97-AF65-F5344CB8AC3E}">
        <p14:creationId xmlns:p14="http://schemas.microsoft.com/office/powerpoint/2010/main" val="31259926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Feedback Mechanisms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Any circular situation in which information about something is monitored and sent to a control center</a:t>
            </a:r>
          </a:p>
        </p:txBody>
      </p:sp>
    </p:spTree>
    <p:extLst>
      <p:ext uri="{BB962C8B-B14F-4D97-AF65-F5344CB8AC3E}">
        <p14:creationId xmlns:p14="http://schemas.microsoft.com/office/powerpoint/2010/main" val="8193588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Components of a Feedback Mechanism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Control Center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An area that receives information about a monitored condition and determines an appropriate response.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Receptor (sensor</a:t>
            </a:r>
            <a:r>
              <a:rPr lang="en-US" sz="2800" dirty="0" smtClean="0"/>
              <a:t>) “receives”</a:t>
            </a: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An area or structure that monitors a controlled condition; sends info to control center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Effector “effects” </a:t>
            </a: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Structure that produces a response or changes a controlled condition</a:t>
            </a:r>
            <a:r>
              <a:rPr lang="en-US" sz="2400" dirty="0" smtClean="0"/>
              <a:t>. Usually a muscle or gland.</a:t>
            </a: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The factor/ event being regulated is the </a:t>
            </a:r>
            <a:r>
              <a:rPr lang="en-US" sz="2800" i="1" dirty="0"/>
              <a:t>variable</a:t>
            </a:r>
            <a:r>
              <a:rPr lang="en-US" sz="2800" dirty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058243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75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Pathways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1.  </a:t>
            </a:r>
            <a:r>
              <a:rPr lang="en-US" u="sng" dirty="0" smtClean="0"/>
              <a:t>Afferent:</a:t>
            </a:r>
            <a:r>
              <a:rPr lang="en-US" dirty="0" smtClean="0"/>
              <a:t>  information from receptor to control center.</a:t>
            </a:r>
          </a:p>
          <a:p>
            <a:pPr eaLnBrk="1" hangingPunct="1">
              <a:defRPr/>
            </a:pPr>
            <a:r>
              <a:rPr lang="en-US" dirty="0" smtClean="0"/>
              <a:t>2.  </a:t>
            </a:r>
            <a:r>
              <a:rPr lang="en-US" u="sng" dirty="0" smtClean="0"/>
              <a:t>Efferent:</a:t>
            </a:r>
            <a:r>
              <a:rPr lang="en-US" dirty="0" smtClean="0"/>
              <a:t> response from control center </a:t>
            </a:r>
            <a:r>
              <a:rPr lang="en-US" dirty="0" smtClean="0"/>
              <a:t>to effector (usually muscle or gland)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71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ANATOMY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Anatomy-</a:t>
            </a:r>
          </a:p>
          <a:p>
            <a:pPr lvl="1">
              <a:defRPr/>
            </a:pPr>
            <a:r>
              <a:rPr lang="en-US" dirty="0"/>
              <a:t>Greek for </a:t>
            </a:r>
            <a:r>
              <a:rPr lang="ja-JP" altLang="en-US" dirty="0"/>
              <a:t>“</a:t>
            </a:r>
            <a:r>
              <a:rPr lang="en-US" altLang="ja-JP" dirty="0"/>
              <a:t>to cut apart</a:t>
            </a:r>
            <a:r>
              <a:rPr lang="ja-JP" altLang="en-US" dirty="0"/>
              <a:t>”</a:t>
            </a:r>
            <a:endParaRPr lang="en-US" altLang="ja-JP" dirty="0"/>
          </a:p>
          <a:p>
            <a:pPr lvl="1">
              <a:defRPr/>
            </a:pPr>
            <a:r>
              <a:rPr lang="en-US" dirty="0"/>
              <a:t>study of the </a:t>
            </a:r>
            <a:r>
              <a:rPr lang="en-US" u="sng" dirty="0"/>
              <a:t>structure</a:t>
            </a:r>
            <a:r>
              <a:rPr lang="en-US" dirty="0"/>
              <a:t> of body parts and their relationships to each other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The scientific study of structures and the relationship of structures to each other.</a:t>
            </a:r>
          </a:p>
          <a:p>
            <a:pPr>
              <a:defRPr/>
            </a:pPr>
            <a:r>
              <a:rPr lang="en-US" dirty="0" smtClean="0"/>
              <a:t>FORM</a:t>
            </a:r>
          </a:p>
          <a:p>
            <a:pPr>
              <a:defRPr/>
            </a:pPr>
            <a:r>
              <a:rPr lang="en-US" dirty="0" smtClean="0"/>
              <a:t>Other terms include shape, structure, and appearance.</a:t>
            </a:r>
          </a:p>
        </p:txBody>
      </p:sp>
    </p:spTree>
    <p:extLst>
      <p:ext uri="{BB962C8B-B14F-4D97-AF65-F5344CB8AC3E}">
        <p14:creationId xmlns:p14="http://schemas.microsoft.com/office/powerpoint/2010/main" val="5391671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358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3962400" y="809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Feedback Mechanisms</a:t>
            </a:r>
          </a:p>
        </p:txBody>
      </p:sp>
    </p:spTree>
    <p:extLst>
      <p:ext uri="{BB962C8B-B14F-4D97-AF65-F5344CB8AC3E}">
        <p14:creationId xmlns:p14="http://schemas.microsoft.com/office/powerpoint/2010/main" val="21704402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Homeostasis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Results of response </a:t>
            </a:r>
            <a:r>
              <a:rPr lang="ja-JP" altLang="en-US" smtClean="0"/>
              <a:t>“</a:t>
            </a:r>
            <a:r>
              <a:rPr lang="en-US" altLang="ja-JP" smtClean="0"/>
              <a:t>feed back</a:t>
            </a:r>
            <a:r>
              <a:rPr lang="ja-JP" altLang="en-US" smtClean="0"/>
              <a:t>”</a:t>
            </a:r>
            <a:r>
              <a:rPr lang="en-US" altLang="ja-JP" smtClean="0"/>
              <a:t> to </a:t>
            </a:r>
            <a:r>
              <a:rPr lang="en-US" altLang="ja-JP" i="1" smtClean="0"/>
              <a:t>increase</a:t>
            </a:r>
            <a:r>
              <a:rPr lang="en-US" altLang="ja-JP" smtClean="0"/>
              <a:t> or </a:t>
            </a:r>
            <a:r>
              <a:rPr lang="en-US" altLang="ja-JP" i="1" smtClean="0"/>
              <a:t>decrease</a:t>
            </a:r>
            <a:r>
              <a:rPr lang="en-US" altLang="ja-JP" smtClean="0"/>
              <a:t> the stimulus.</a:t>
            </a:r>
          </a:p>
          <a:p>
            <a:pPr eaLnBrk="1" hangingPunct="1">
              <a:defRPr/>
            </a:pPr>
            <a:r>
              <a:rPr lang="en-US" i="1" smtClean="0"/>
              <a:t>Increase =</a:t>
            </a:r>
            <a:r>
              <a:rPr lang="en-US" smtClean="0"/>
              <a:t> positive feedback</a:t>
            </a:r>
          </a:p>
          <a:p>
            <a:pPr eaLnBrk="1" hangingPunct="1">
              <a:defRPr/>
            </a:pPr>
            <a:r>
              <a:rPr lang="en-US" i="1" smtClean="0"/>
              <a:t>Decrease= </a:t>
            </a:r>
            <a:r>
              <a:rPr lang="en-US" smtClean="0"/>
              <a:t>negative feedback</a:t>
            </a:r>
          </a:p>
        </p:txBody>
      </p:sp>
    </p:spTree>
    <p:extLst>
      <p:ext uri="{BB962C8B-B14F-4D97-AF65-F5344CB8AC3E}">
        <p14:creationId xmlns:p14="http://schemas.microsoft.com/office/powerpoint/2010/main" val="2629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smtClean="0"/>
              <a:t>Types of Feedback Mechanisms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Positive </a:t>
            </a:r>
            <a:r>
              <a:rPr lang="en-US" sz="2800" dirty="0" smtClean="0"/>
              <a:t>Feedback Mechanisms (Stimulatory)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The response is intensified by the input.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Example:  Breastfeeding by an infant, childbirth, and blood clotting.</a:t>
            </a:r>
          </a:p>
        </p:txBody>
      </p:sp>
    </p:spTree>
    <p:extLst>
      <p:ext uri="{BB962C8B-B14F-4D97-AF65-F5344CB8AC3E}">
        <p14:creationId xmlns:p14="http://schemas.microsoft.com/office/powerpoint/2010/main" val="35856248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Positive </a:t>
            </a:r>
            <a:r>
              <a:rPr lang="en-US" dirty="0" smtClean="0"/>
              <a:t>Feedback- Stimulatory</a:t>
            </a:r>
            <a:endParaRPr 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Positive feedback- </a:t>
            </a:r>
            <a:r>
              <a:rPr lang="en-US" i="1" dirty="0" smtClean="0"/>
              <a:t>increases</a:t>
            </a:r>
            <a:r>
              <a:rPr lang="en-US" dirty="0" smtClean="0"/>
              <a:t> stimulus</a:t>
            </a:r>
          </a:p>
          <a:p>
            <a:pPr marL="182880" lvl="1">
              <a:defRPr/>
            </a:pPr>
            <a:r>
              <a:rPr lang="en-US" sz="2400" dirty="0"/>
              <a:t>The response is intensified by the input</a:t>
            </a:r>
            <a:r>
              <a:rPr lang="en-US" sz="2400" dirty="0" smtClean="0"/>
              <a:t>.</a:t>
            </a:r>
            <a:endParaRPr lang="en-US" dirty="0" smtClean="0"/>
          </a:p>
          <a:p>
            <a:pPr eaLnBrk="1" hangingPunct="1">
              <a:defRPr/>
            </a:pPr>
            <a:r>
              <a:rPr lang="en-US" i="1" dirty="0" smtClean="0"/>
              <a:t>Amplifies</a:t>
            </a:r>
            <a:r>
              <a:rPr lang="en-US" dirty="0" smtClean="0"/>
              <a:t> </a:t>
            </a:r>
            <a:r>
              <a:rPr lang="en-US" dirty="0" smtClean="0"/>
              <a:t>original stimulus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cascades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eaLnBrk="1" hangingPunct="1">
              <a:defRPr/>
            </a:pPr>
            <a:r>
              <a:rPr lang="en-US" dirty="0" smtClean="0"/>
              <a:t>not used for </a:t>
            </a:r>
            <a:r>
              <a:rPr lang="en-US" i="1" dirty="0" smtClean="0"/>
              <a:t>moment-to-moment well-being</a:t>
            </a:r>
          </a:p>
          <a:p>
            <a:pPr eaLnBrk="1" hangingPunct="1">
              <a:defRPr/>
            </a:pPr>
            <a:r>
              <a:rPr lang="en-US" dirty="0" smtClean="0"/>
              <a:t>produces </a:t>
            </a:r>
            <a:r>
              <a:rPr lang="en-US" i="1" dirty="0" smtClean="0"/>
              <a:t>unstable body conditions, even death</a:t>
            </a:r>
          </a:p>
          <a:p>
            <a:pPr eaLnBrk="1" hangingPunct="1">
              <a:defRPr/>
            </a:pPr>
            <a:r>
              <a:rPr lang="en-US" dirty="0" smtClean="0"/>
              <a:t>Examples:  </a:t>
            </a:r>
            <a:r>
              <a:rPr lang="en-US" u="sng" dirty="0" smtClean="0"/>
              <a:t>bad-</a:t>
            </a:r>
            <a:r>
              <a:rPr lang="en-US" dirty="0" smtClean="0"/>
              <a:t> cancer; </a:t>
            </a:r>
            <a:endParaRPr lang="en-US" dirty="0" smtClean="0"/>
          </a:p>
          <a:p>
            <a:pPr eaLnBrk="1" hangingPunct="1">
              <a:defRPr/>
            </a:pPr>
            <a:r>
              <a:rPr lang="en-US" u="sng" dirty="0" smtClean="0"/>
              <a:t>good- </a:t>
            </a:r>
            <a:r>
              <a:rPr lang="en-US" dirty="0" smtClean="0"/>
              <a:t>blood </a:t>
            </a:r>
            <a:r>
              <a:rPr lang="en-US" dirty="0" smtClean="0"/>
              <a:t>clotting, </a:t>
            </a:r>
            <a:r>
              <a:rPr lang="en-US" dirty="0"/>
              <a:t>b</a:t>
            </a:r>
            <a:r>
              <a:rPr lang="en-US" sz="2400" dirty="0" smtClean="0"/>
              <a:t>reastfeeding </a:t>
            </a:r>
            <a:r>
              <a:rPr lang="en-US" sz="2400" dirty="0"/>
              <a:t>by an infant, childbirth, and blood clotting.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0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946525" y="39688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endParaRPr lang="en-US" b="1">
              <a:effectLst/>
              <a:latin typeface="Arial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962400" y="809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3124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Positive Feedback System</a:t>
            </a:r>
          </a:p>
        </p:txBody>
      </p:sp>
    </p:spTree>
    <p:extLst>
      <p:ext uri="{BB962C8B-B14F-4D97-AF65-F5344CB8AC3E}">
        <p14:creationId xmlns:p14="http://schemas.microsoft.com/office/powerpoint/2010/main" val="595323374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Negative </a:t>
            </a:r>
            <a:r>
              <a:rPr lang="en-US" sz="4000" dirty="0" smtClean="0"/>
              <a:t>Feedbac</a:t>
            </a:r>
            <a:r>
              <a:rPr lang="en-US" dirty="0" smtClean="0"/>
              <a:t>k- Inhibitory</a:t>
            </a:r>
            <a:endParaRPr lang="en-US" sz="4000" dirty="0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The most common feedback mechanism.</a:t>
            </a:r>
          </a:p>
          <a:p>
            <a:pPr>
              <a:defRPr/>
            </a:pPr>
            <a:r>
              <a:rPr lang="en-US" sz="2800" i="1" dirty="0" smtClean="0"/>
              <a:t>decreases</a:t>
            </a:r>
            <a:r>
              <a:rPr lang="en-US" sz="2800" dirty="0" smtClean="0"/>
              <a:t> </a:t>
            </a:r>
            <a:r>
              <a:rPr lang="en-US" sz="2800" dirty="0" err="1" smtClean="0"/>
              <a:t>stimulus~the</a:t>
            </a:r>
            <a:r>
              <a:rPr lang="en-US" sz="2800" dirty="0" smtClean="0"/>
              <a:t> </a:t>
            </a:r>
            <a:r>
              <a:rPr lang="en-US" sz="2800" dirty="0"/>
              <a:t>response counteracts the input</a:t>
            </a:r>
          </a:p>
          <a:p>
            <a:pPr>
              <a:defRPr/>
            </a:pPr>
            <a:r>
              <a:rPr lang="en-US" sz="2800" dirty="0"/>
              <a:t>returns body to </a:t>
            </a:r>
            <a:r>
              <a:rPr lang="en-US" sz="2800" i="1" u="sng" dirty="0"/>
              <a:t>normal </a:t>
            </a:r>
            <a:r>
              <a:rPr lang="en-US" sz="2800" dirty="0"/>
              <a:t>state</a:t>
            </a:r>
          </a:p>
          <a:p>
            <a:pPr>
              <a:defRPr/>
            </a:pPr>
            <a:r>
              <a:rPr lang="en-US" sz="2800" dirty="0"/>
              <a:t>goal- </a:t>
            </a:r>
            <a:r>
              <a:rPr lang="en-US" sz="2800" i="1" dirty="0"/>
              <a:t>to prevent sudden, severe changes within the </a:t>
            </a:r>
            <a:r>
              <a:rPr lang="en-US" sz="2800" i="1" dirty="0" smtClean="0"/>
              <a:t>body</a:t>
            </a:r>
            <a:endParaRPr lang="en-US" sz="2800" dirty="0" smtClean="0"/>
          </a:p>
          <a:p>
            <a:pPr>
              <a:defRPr/>
            </a:pPr>
            <a:r>
              <a:rPr lang="en-US" sz="2400" dirty="0" smtClean="0"/>
              <a:t>. </a:t>
            </a:r>
            <a:r>
              <a:rPr lang="en-US" sz="2400" u="sng" dirty="0" smtClean="0"/>
              <a:t>Examples</a:t>
            </a:r>
            <a:r>
              <a:rPr lang="en-US" sz="2400" dirty="0" smtClean="0"/>
              <a:t>: </a:t>
            </a:r>
            <a:r>
              <a:rPr lang="en-US" u="sng" dirty="0" smtClean="0"/>
              <a:t>Thermostat</a:t>
            </a:r>
            <a:r>
              <a:rPr lang="en-US" dirty="0" smtClean="0"/>
              <a:t>- </a:t>
            </a:r>
            <a:r>
              <a:rPr lang="en-US" dirty="0"/>
              <a:t>located in hypothalamus</a:t>
            </a:r>
          </a:p>
          <a:p>
            <a:pPr>
              <a:defRPr/>
            </a:pPr>
            <a:r>
              <a:rPr lang="en-US" u="sng" dirty="0" smtClean="0"/>
              <a:t>Withdrawal </a:t>
            </a:r>
            <a:r>
              <a:rPr lang="en-US" u="sng" dirty="0"/>
              <a:t>reflex-</a:t>
            </a:r>
            <a:r>
              <a:rPr lang="en-US" dirty="0"/>
              <a:t> in response to pain by nervous </a:t>
            </a:r>
            <a:r>
              <a:rPr lang="en-US" dirty="0" smtClean="0"/>
              <a:t>system</a:t>
            </a:r>
          </a:p>
          <a:p>
            <a:pPr>
              <a:defRPr/>
            </a:pPr>
            <a:r>
              <a:rPr lang="en-US" dirty="0" smtClean="0"/>
              <a:t>Also:</a:t>
            </a:r>
            <a:endParaRPr lang="en-US" sz="2400" dirty="0" smtClean="0"/>
          </a:p>
          <a:p>
            <a:pPr lvl="2">
              <a:lnSpc>
                <a:spcPct val="90000"/>
              </a:lnSpc>
              <a:defRPr/>
            </a:pPr>
            <a:r>
              <a:rPr lang="en-US" sz="2000" dirty="0" smtClean="0"/>
              <a:t>blood pressure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 smtClean="0"/>
              <a:t>blood sugar regulation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 smtClean="0"/>
              <a:t>cardiac </a:t>
            </a:r>
            <a:r>
              <a:rPr lang="en-US" sz="2000" dirty="0" smtClean="0"/>
              <a:t>output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0629055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946525" y="39688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endParaRPr lang="en-US" b="1">
              <a:effectLst/>
              <a:latin typeface="Arial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962400" y="809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3124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Negative Feedback System</a:t>
            </a:r>
          </a:p>
        </p:txBody>
      </p:sp>
    </p:spTree>
    <p:extLst>
      <p:ext uri="{BB962C8B-B14F-4D97-AF65-F5344CB8AC3E}">
        <p14:creationId xmlns:p14="http://schemas.microsoft.com/office/powerpoint/2010/main" val="2587098750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Examples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C.  Insulin response- regulates hi blood sugar</a:t>
            </a:r>
          </a:p>
          <a:p>
            <a:pPr lvl="2" eaLnBrk="1" hangingPunct="1">
              <a:defRPr/>
            </a:pPr>
            <a:r>
              <a:rPr lang="en-US" smtClean="0"/>
              <a:t>increased blood sugar</a:t>
            </a:r>
          </a:p>
          <a:p>
            <a:pPr lvl="2" eaLnBrk="1" hangingPunct="1">
              <a:defRPr/>
            </a:pPr>
            <a:r>
              <a:rPr lang="en-US" smtClean="0"/>
              <a:t>pancreas secretes insulin</a:t>
            </a:r>
          </a:p>
          <a:p>
            <a:pPr lvl="2" eaLnBrk="1" hangingPunct="1">
              <a:defRPr/>
            </a:pPr>
            <a:r>
              <a:rPr lang="en-US" smtClean="0"/>
              <a:t>insulin causes increased glucose uptake and storage by cells</a:t>
            </a:r>
          </a:p>
          <a:p>
            <a:pPr lvl="2" eaLnBrk="1" hangingPunct="1">
              <a:defRPr/>
            </a:pPr>
            <a:r>
              <a:rPr lang="en-US" smtClean="0"/>
              <a:t>blood sugar returns to normal</a:t>
            </a:r>
          </a:p>
        </p:txBody>
      </p:sp>
    </p:spTree>
    <p:extLst>
      <p:ext uri="{BB962C8B-B14F-4D97-AF65-F5344CB8AC3E}">
        <p14:creationId xmlns:p14="http://schemas.microsoft.com/office/powerpoint/2010/main" val="24953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Examples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C.  Glucagon response- regulates low blood sugar</a:t>
            </a:r>
          </a:p>
          <a:p>
            <a:pPr lvl="2" eaLnBrk="1" hangingPunct="1">
              <a:defRPr/>
            </a:pPr>
            <a:r>
              <a:rPr lang="en-US" smtClean="0"/>
              <a:t>low blood sugar</a:t>
            </a:r>
          </a:p>
          <a:p>
            <a:pPr lvl="2" eaLnBrk="1" hangingPunct="1">
              <a:defRPr/>
            </a:pPr>
            <a:r>
              <a:rPr lang="en-US" smtClean="0"/>
              <a:t>glucagon secreted by pancreas</a:t>
            </a:r>
          </a:p>
          <a:p>
            <a:pPr lvl="2" eaLnBrk="1" hangingPunct="1">
              <a:defRPr/>
            </a:pPr>
            <a:r>
              <a:rPr lang="en-US" smtClean="0"/>
              <a:t>causes liver to secrete glucose into blood</a:t>
            </a:r>
          </a:p>
          <a:p>
            <a:pPr lvl="2" eaLnBrk="1" hangingPunct="1">
              <a:defRPr/>
            </a:pPr>
            <a:r>
              <a:rPr lang="en-US" smtClean="0"/>
              <a:t>blood sugar rises and returns to normal</a:t>
            </a:r>
          </a:p>
        </p:txBody>
      </p:sp>
    </p:spTree>
    <p:extLst>
      <p:ext uri="{BB962C8B-B14F-4D97-AF65-F5344CB8AC3E}">
        <p14:creationId xmlns:p14="http://schemas.microsoft.com/office/powerpoint/2010/main" val="32340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Organ System Overview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284338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PHYSIOLOGY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scientific study of the functioning of specific body parts and systems.</a:t>
            </a:r>
          </a:p>
          <a:p>
            <a:pPr>
              <a:defRPr/>
            </a:pPr>
            <a:r>
              <a:rPr lang="en-US" smtClean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288668277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Skeletal System</a:t>
            </a:r>
          </a:p>
        </p:txBody>
      </p:sp>
      <p:graphicFrame>
        <p:nvGraphicFramePr>
          <p:cNvPr id="6246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285875" y="1682750"/>
          <a:ext cx="2373313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3" imgW="5066667" imgH="9304762" progId="MS_ClipArt_Gallery.2">
                  <p:embed/>
                </p:oleObj>
              </mc:Choice>
              <mc:Fallback>
                <p:oleObj name="Clip" r:id="rId3" imgW="5066667" imgH="930476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682750"/>
                        <a:ext cx="2373313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3810000" cy="46482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supports body</a:t>
            </a:r>
          </a:p>
          <a:p>
            <a:pPr eaLnBrk="1" hangingPunct="1">
              <a:defRPr/>
            </a:pPr>
            <a:r>
              <a:rPr lang="en-US" sz="2800" smtClean="0"/>
              <a:t>site of skel. musc. attachment</a:t>
            </a:r>
          </a:p>
          <a:p>
            <a:pPr eaLnBrk="1" hangingPunct="1">
              <a:defRPr/>
            </a:pPr>
            <a:r>
              <a:rPr lang="en-US" sz="2800" smtClean="0"/>
              <a:t>protection</a:t>
            </a:r>
          </a:p>
          <a:p>
            <a:pPr eaLnBrk="1" hangingPunct="1">
              <a:defRPr/>
            </a:pPr>
            <a:r>
              <a:rPr lang="en-US" sz="2800" smtClean="0"/>
              <a:t>forms blood cells</a:t>
            </a:r>
          </a:p>
          <a:p>
            <a:pPr eaLnBrk="1" hangingPunct="1">
              <a:defRPr/>
            </a:pPr>
            <a:r>
              <a:rPr lang="en-US" sz="2800" smtClean="0"/>
              <a:t>stores minerals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bones, cartilage, ligament, joints</a:t>
            </a:r>
          </a:p>
        </p:txBody>
      </p:sp>
    </p:spTree>
    <p:extLst>
      <p:ext uri="{BB962C8B-B14F-4D97-AF65-F5344CB8AC3E}">
        <p14:creationId xmlns:p14="http://schemas.microsoft.com/office/powerpoint/2010/main" val="3874983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Muscular System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</a:t>
            </a:r>
            <a:r>
              <a:rPr lang="en-US" sz="2800" smtClean="0"/>
              <a:t>: movement</a:t>
            </a:r>
          </a:p>
          <a:p>
            <a:pPr eaLnBrk="1" hangingPunct="1">
              <a:defRPr/>
            </a:pPr>
            <a:r>
              <a:rPr lang="en-US" sz="2800" smtClean="0"/>
              <a:t>maintain posture</a:t>
            </a:r>
          </a:p>
          <a:p>
            <a:pPr eaLnBrk="1" hangingPunct="1">
              <a:defRPr/>
            </a:pPr>
            <a:r>
              <a:rPr lang="en-US" sz="2800" smtClean="0"/>
              <a:t>produce heat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muscles (smooth, cardiac, skeletal)</a:t>
            </a:r>
          </a:p>
        </p:txBody>
      </p:sp>
      <p:graphicFrame>
        <p:nvGraphicFramePr>
          <p:cNvPr id="63492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545138" y="1600200"/>
          <a:ext cx="22447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lip" r:id="rId3" imgW="4590476" imgH="9257143" progId="MS_ClipArt_Gallery.2">
                  <p:embed/>
                </p:oleObj>
              </mc:Choice>
              <mc:Fallback>
                <p:oleObj name="Clip" r:id="rId3" imgW="4590476" imgH="92571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600200"/>
                        <a:ext cx="22447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689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Nervous System</a:t>
            </a:r>
          </a:p>
        </p:txBody>
      </p:sp>
      <p:graphicFrame>
        <p:nvGraphicFramePr>
          <p:cNvPr id="64515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495425" y="1684338"/>
          <a:ext cx="1957388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lip" r:id="rId3" imgW="4333333" imgH="9647619" progId="MS_ClipArt_Gallery.2">
                  <p:embed/>
                </p:oleObj>
              </mc:Choice>
              <mc:Fallback>
                <p:oleObj name="Clip" r:id="rId3" imgW="4333333" imgH="964761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684338"/>
                        <a:ext cx="1957388" cy="435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rapid response to stimuli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brain, spinal cord, nerves, sensory receptors (eye, ear, tongue)</a:t>
            </a:r>
          </a:p>
        </p:txBody>
      </p:sp>
    </p:spTree>
    <p:extLst>
      <p:ext uri="{BB962C8B-B14F-4D97-AF65-F5344CB8AC3E}">
        <p14:creationId xmlns:p14="http://schemas.microsoft.com/office/powerpoint/2010/main" val="4277940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Integumentary System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Functions:</a:t>
            </a:r>
            <a:r>
              <a:rPr lang="en-US" dirty="0" smtClean="0"/>
              <a:t>  covers body</a:t>
            </a:r>
          </a:p>
          <a:p>
            <a:pPr eaLnBrk="1" hangingPunct="1">
              <a:defRPr/>
            </a:pPr>
            <a:r>
              <a:rPr lang="en-US" dirty="0" smtClean="0"/>
              <a:t>Protection</a:t>
            </a:r>
          </a:p>
          <a:p>
            <a:pPr eaLnBrk="1" hangingPunct="1">
              <a:defRPr/>
            </a:pPr>
            <a:r>
              <a:rPr lang="en-US" dirty="0" smtClean="0"/>
              <a:t>Makes </a:t>
            </a:r>
            <a:r>
              <a:rPr lang="en-US" dirty="0" err="1" smtClean="0"/>
              <a:t>vit</a:t>
            </a:r>
            <a:r>
              <a:rPr lang="en-US" dirty="0" smtClean="0"/>
              <a:t>. D</a:t>
            </a:r>
          </a:p>
          <a:p>
            <a:pPr eaLnBrk="1" hangingPunct="1">
              <a:defRPr/>
            </a:pPr>
            <a:r>
              <a:rPr lang="en-US" dirty="0" smtClean="0"/>
              <a:t>Contains receptors (pain, pressure), and glands (sweat, oil)</a:t>
            </a:r>
          </a:p>
          <a:p>
            <a:pPr eaLnBrk="1" hangingPunct="1">
              <a:defRPr/>
            </a:pPr>
            <a:r>
              <a:rPr lang="en-US" u="sng" dirty="0" smtClean="0"/>
              <a:t>Organ:</a:t>
            </a:r>
            <a:r>
              <a:rPr lang="en-US" dirty="0" smtClean="0"/>
              <a:t>  skin</a:t>
            </a:r>
          </a:p>
        </p:txBody>
      </p:sp>
    </p:spTree>
    <p:extLst>
      <p:ext uri="{BB962C8B-B14F-4D97-AF65-F5344CB8AC3E}">
        <p14:creationId xmlns:p14="http://schemas.microsoft.com/office/powerpoint/2010/main" val="35870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Endocrine System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secrete hormones that regulate processes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glands</a:t>
            </a:r>
          </a:p>
        </p:txBody>
      </p:sp>
      <p:graphicFrame>
        <p:nvGraphicFramePr>
          <p:cNvPr id="66564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381625" y="1600200"/>
          <a:ext cx="25717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lip" r:id="rId3" imgW="5285714" imgH="9304762" progId="MS_ClipArt_Gallery.2">
                  <p:embed/>
                </p:oleObj>
              </mc:Choice>
              <mc:Fallback>
                <p:oleObj name="Clip" r:id="rId3" imgW="5285714" imgH="930476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1600200"/>
                        <a:ext cx="25717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860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Endocrine Glands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u="sng" dirty="0" smtClean="0"/>
              <a:t>Pituitary-</a:t>
            </a:r>
            <a:r>
              <a:rPr lang="en-US" dirty="0" smtClean="0"/>
              <a:t> water retention, milk prod, stimulate reproductive cell formation</a:t>
            </a:r>
          </a:p>
          <a:p>
            <a:pPr lvl="1" eaLnBrk="1" hangingPunct="1">
              <a:defRPr/>
            </a:pPr>
            <a:r>
              <a:rPr lang="en-US" u="sng" dirty="0" smtClean="0"/>
              <a:t>posterior-</a:t>
            </a:r>
            <a:r>
              <a:rPr lang="en-US" dirty="0" smtClean="0"/>
              <a:t> 2 hormones (ex. ADH )</a:t>
            </a:r>
          </a:p>
          <a:p>
            <a:pPr lvl="1" eaLnBrk="1" hangingPunct="1">
              <a:defRPr/>
            </a:pPr>
            <a:r>
              <a:rPr lang="en-US" u="sng" dirty="0" smtClean="0"/>
              <a:t>anterior-</a:t>
            </a:r>
            <a:r>
              <a:rPr lang="en-US" dirty="0" smtClean="0"/>
              <a:t> 6 hormones (ex. Growth)</a:t>
            </a:r>
          </a:p>
          <a:p>
            <a:pPr eaLnBrk="1" hangingPunct="1">
              <a:defRPr/>
            </a:pPr>
            <a:r>
              <a:rPr lang="en-US" u="sng" dirty="0" smtClean="0"/>
              <a:t>Thyroid-</a:t>
            </a:r>
            <a:r>
              <a:rPr lang="en-US" dirty="0" smtClean="0"/>
              <a:t> metabolism (T3 &amp; T4 hormones)</a:t>
            </a:r>
          </a:p>
          <a:p>
            <a:pPr eaLnBrk="1" hangingPunct="1">
              <a:defRPr/>
            </a:pPr>
            <a:r>
              <a:rPr lang="en-US" u="sng" dirty="0" smtClean="0"/>
              <a:t>Parathyroid</a:t>
            </a:r>
            <a:r>
              <a:rPr lang="en-US" dirty="0" smtClean="0"/>
              <a:t> - increase blood </a:t>
            </a:r>
            <a:r>
              <a:rPr lang="en-US" dirty="0" err="1" smtClean="0"/>
              <a:t>Ca</a:t>
            </a:r>
            <a:r>
              <a:rPr lang="en-US" dirty="0" smtClean="0"/>
              <a:t> (PTH hormone)</a:t>
            </a:r>
          </a:p>
          <a:p>
            <a:pPr>
              <a:defRPr/>
            </a:pPr>
            <a:r>
              <a:rPr lang="en-US" u="sng" dirty="0"/>
              <a:t>Adrenal</a:t>
            </a:r>
            <a:r>
              <a:rPr lang="en-US" dirty="0"/>
              <a:t>- incr. Blood glucose (</a:t>
            </a:r>
            <a:r>
              <a:rPr lang="en-US" dirty="0" err="1"/>
              <a:t>epinepherine</a:t>
            </a:r>
            <a:r>
              <a:rPr lang="en-US" dirty="0"/>
              <a:t> &amp; norepinephrine)</a:t>
            </a:r>
          </a:p>
          <a:p>
            <a:pPr>
              <a:defRPr/>
            </a:pPr>
            <a:r>
              <a:rPr lang="en-US" u="sng" dirty="0"/>
              <a:t>Thymus-</a:t>
            </a:r>
            <a:r>
              <a:rPr lang="en-US" dirty="0"/>
              <a:t>  programs T-lymphocytes (</a:t>
            </a:r>
            <a:r>
              <a:rPr lang="en-US" dirty="0" err="1"/>
              <a:t>thymosin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u="sng" dirty="0"/>
              <a:t>Pancreas-</a:t>
            </a:r>
            <a:r>
              <a:rPr lang="en-US" dirty="0"/>
              <a:t> blood glucose (insulin &amp; glucagon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u="sng" dirty="0"/>
              <a:t>Pineal-</a:t>
            </a:r>
            <a:r>
              <a:rPr lang="en-US" dirty="0"/>
              <a:t>biological rhythms, sleep/wake (melatonin)</a:t>
            </a:r>
          </a:p>
          <a:p>
            <a:pPr>
              <a:defRPr/>
            </a:pPr>
            <a:r>
              <a:rPr lang="en-US" u="sng" dirty="0"/>
              <a:t>Ovary-</a:t>
            </a:r>
            <a:r>
              <a:rPr lang="en-US" dirty="0"/>
              <a:t> female sex char (estrogen &amp; progesterone)</a:t>
            </a:r>
          </a:p>
          <a:p>
            <a:pPr>
              <a:defRPr/>
            </a:pPr>
            <a:r>
              <a:rPr lang="en-US" u="sng" dirty="0"/>
              <a:t>Testes-</a:t>
            </a:r>
            <a:r>
              <a:rPr lang="en-US" dirty="0"/>
              <a:t> male sex char (androgen)</a:t>
            </a:r>
          </a:p>
          <a:p>
            <a:pPr>
              <a:defRPr/>
            </a:pPr>
            <a:endParaRPr lang="en-US" u="sng" dirty="0"/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75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Cardiovascular System</a:t>
            </a:r>
          </a:p>
        </p:txBody>
      </p:sp>
      <p:graphicFrame>
        <p:nvGraphicFramePr>
          <p:cNvPr id="7065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444625" y="1684338"/>
          <a:ext cx="2058988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lip" r:id="rId3" imgW="4542857" imgH="9609524" progId="MS_ClipArt_Gallery.2">
                  <p:embed/>
                </p:oleObj>
              </mc:Choice>
              <mc:Fallback>
                <p:oleObj name="Clip" r:id="rId3" imgW="4542857" imgH="96095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5" y="1684338"/>
                        <a:ext cx="2058988" cy="435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carry O2, nutrients, hormones to &amp; from tissues for exchange</a:t>
            </a:r>
          </a:p>
          <a:p>
            <a:pPr eaLnBrk="1" hangingPunct="1">
              <a:defRPr/>
            </a:pPr>
            <a:r>
              <a:rPr lang="en-US" sz="2800" smtClean="0"/>
              <a:t>wbc- protection</a:t>
            </a:r>
          </a:p>
          <a:p>
            <a:pPr eaLnBrk="1" hangingPunct="1">
              <a:defRPr/>
            </a:pPr>
            <a:r>
              <a:rPr lang="en-US" sz="2800" smtClean="0"/>
              <a:t>heart- blood pump</a:t>
            </a:r>
          </a:p>
          <a:p>
            <a:pPr eaLnBrk="1" hangingPunct="1">
              <a:defRPr/>
            </a:pPr>
            <a:r>
              <a:rPr lang="en-US" sz="2800" u="sng" smtClean="0"/>
              <a:t>Organs: </a:t>
            </a:r>
            <a:r>
              <a:rPr lang="en-US" sz="2800" smtClean="0"/>
              <a:t>heart &amp; blood vessels </a:t>
            </a:r>
          </a:p>
        </p:txBody>
      </p:sp>
    </p:spTree>
    <p:extLst>
      <p:ext uri="{BB962C8B-B14F-4D97-AF65-F5344CB8AC3E}">
        <p14:creationId xmlns:p14="http://schemas.microsoft.com/office/powerpoint/2010/main" val="3994167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Lymphatic System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19200"/>
            <a:ext cx="41910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return fluid leaked from blood back to blood vessels</a:t>
            </a:r>
          </a:p>
          <a:p>
            <a:pPr eaLnBrk="1" hangingPunct="1">
              <a:defRPr/>
            </a:pPr>
            <a:r>
              <a:rPr lang="en-US" sz="2800" smtClean="0"/>
              <a:t>complement to CV system</a:t>
            </a:r>
          </a:p>
          <a:p>
            <a:pPr eaLnBrk="1" hangingPunct="1">
              <a:defRPr/>
            </a:pPr>
            <a:r>
              <a:rPr lang="en-US" sz="2800" smtClean="0"/>
              <a:t>nodes- cleanse blood, house immune cells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lymphatic vessels, lymph nodes, lymphoid organs (spleen, tonsils)</a:t>
            </a:r>
            <a:endParaRPr lang="en-US" sz="2800" u="sng" smtClean="0"/>
          </a:p>
        </p:txBody>
      </p:sp>
      <p:graphicFrame>
        <p:nvGraphicFramePr>
          <p:cNvPr id="71684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519738" y="1600200"/>
          <a:ext cx="22955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Clip" r:id="rId3" imgW="4676190" imgH="9219048" progId="MS_ClipArt_Gallery.2">
                  <p:embed/>
                </p:oleObj>
              </mc:Choice>
              <mc:Fallback>
                <p:oleObj name="Clip" r:id="rId3" imgW="4676190" imgH="92190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600200"/>
                        <a:ext cx="22955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9749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Respiratory System</a:t>
            </a:r>
          </a:p>
        </p:txBody>
      </p:sp>
      <p:graphicFrame>
        <p:nvGraphicFramePr>
          <p:cNvPr id="7270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335088" y="1682750"/>
          <a:ext cx="2274887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Clip" r:id="rId3" imgW="4761905" imgH="9123810" progId="MS_ClipArt_Gallery.2">
                  <p:embed/>
                </p:oleObj>
              </mc:Choice>
              <mc:Fallback>
                <p:oleObj name="Clip" r:id="rId3" imgW="4761905" imgH="91238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1682750"/>
                        <a:ext cx="2274887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supply O2</a:t>
            </a:r>
          </a:p>
          <a:p>
            <a:pPr eaLnBrk="1" hangingPunct="1">
              <a:defRPr/>
            </a:pPr>
            <a:r>
              <a:rPr lang="en-US" sz="2800" smtClean="0"/>
              <a:t>remove CO2</a:t>
            </a:r>
          </a:p>
          <a:p>
            <a:pPr eaLnBrk="1" hangingPunct="1">
              <a:defRPr/>
            </a:pPr>
            <a:r>
              <a:rPr lang="en-US" sz="2800" u="sng" smtClean="0"/>
              <a:t>Organs: </a:t>
            </a:r>
            <a:r>
              <a:rPr lang="en-US" sz="2800" smtClean="0"/>
              <a:t>nasal passages, pharynx, larynx, trachea, bronchi, lungs </a:t>
            </a:r>
            <a:endParaRPr lang="en-US" sz="2800" u="sng" smtClean="0"/>
          </a:p>
        </p:txBody>
      </p:sp>
    </p:spTree>
    <p:extLst>
      <p:ext uri="{BB962C8B-B14F-4D97-AF65-F5344CB8AC3E}">
        <p14:creationId xmlns:p14="http://schemas.microsoft.com/office/powerpoint/2010/main" val="369200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Digestive System</a:t>
            </a:r>
          </a:p>
        </p:txBody>
      </p:sp>
      <p:graphicFrame>
        <p:nvGraphicFramePr>
          <p:cNvPr id="7373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292225" y="1684338"/>
          <a:ext cx="2363788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Clip" r:id="rId3" imgW="4933333" imgH="9095238" progId="MS_ClipArt_Gallery.2">
                  <p:embed/>
                </p:oleObj>
              </mc:Choice>
              <mc:Fallback>
                <p:oleObj name="Clip" r:id="rId3" imgW="4933333" imgH="90952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1684338"/>
                        <a:ext cx="2363788" cy="435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28800"/>
            <a:ext cx="38862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break down food (mouth -&gt; sm int)</a:t>
            </a:r>
          </a:p>
          <a:p>
            <a:pPr eaLnBrk="1" hangingPunct="1">
              <a:defRPr/>
            </a:pPr>
            <a:r>
              <a:rPr lang="en-US" sz="2800" smtClean="0"/>
              <a:t>reclaim water (lg.int)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oral cavity (mouth), esophagus, stomach, sm. int, lg. int, rectum, liver (bile), pancreas (enzymes)</a:t>
            </a:r>
            <a:endParaRPr lang="en-US" sz="2800" u="sng" smtClean="0"/>
          </a:p>
        </p:txBody>
      </p:sp>
    </p:spTree>
    <p:extLst>
      <p:ext uri="{BB962C8B-B14F-4D97-AF65-F5344CB8AC3E}">
        <p14:creationId xmlns:p14="http://schemas.microsoft.com/office/powerpoint/2010/main" val="3022286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“</a:t>
            </a:r>
            <a:r>
              <a:rPr lang="en-US" altLang="ja-JP" smtClean="0"/>
              <a:t>structure determines function</a:t>
            </a:r>
            <a:r>
              <a:rPr lang="ja-JP" altLang="en-US" smtClean="0"/>
              <a:t>”</a:t>
            </a:r>
            <a:endParaRPr lang="en-US" altLang="ja-JP" smtClean="0"/>
          </a:p>
          <a:p>
            <a:pPr lvl="1" eaLnBrk="1" hangingPunct="1">
              <a:defRPr/>
            </a:pPr>
            <a:r>
              <a:rPr lang="en-US" smtClean="0"/>
              <a:t>what a structure can </a:t>
            </a:r>
            <a:r>
              <a:rPr lang="en-US" u="sng" smtClean="0"/>
              <a:t>do</a:t>
            </a:r>
            <a:r>
              <a:rPr lang="en-US" smtClean="0"/>
              <a:t> depends on its </a:t>
            </a:r>
            <a:r>
              <a:rPr lang="en-US" u="sng" smtClean="0"/>
              <a:t>form/ shape</a:t>
            </a:r>
          </a:p>
        </p:txBody>
      </p:sp>
    </p:spTree>
    <p:extLst>
      <p:ext uri="{BB962C8B-B14F-4D97-AF65-F5344CB8AC3E}">
        <p14:creationId xmlns:p14="http://schemas.microsoft.com/office/powerpoint/2010/main" val="1241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Urinary (Excretory) System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3962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remove wastes (nitrogen) from blood</a:t>
            </a:r>
          </a:p>
          <a:p>
            <a:pPr eaLnBrk="1" hangingPunct="1">
              <a:defRPr/>
            </a:pPr>
            <a:r>
              <a:rPr lang="en-US" sz="2800" smtClean="0"/>
              <a:t>maintain salt &amp; electrolyte balance</a:t>
            </a:r>
          </a:p>
          <a:p>
            <a:pPr eaLnBrk="1" hangingPunct="1">
              <a:defRPr/>
            </a:pPr>
            <a:r>
              <a:rPr lang="en-US" sz="2800" smtClean="0"/>
              <a:t>regulate acid/base balance of blood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kidney, ureter, bladder, urethra</a:t>
            </a:r>
          </a:p>
        </p:txBody>
      </p:sp>
      <p:graphicFrame>
        <p:nvGraphicFramePr>
          <p:cNvPr id="74756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486400" y="1600200"/>
          <a:ext cx="23606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Clip" r:id="rId3" imgW="4714286" imgH="9038095" progId="MS_ClipArt_Gallery.2">
                  <p:embed/>
                </p:oleObj>
              </mc:Choice>
              <mc:Fallback>
                <p:oleObj name="Clip" r:id="rId3" imgW="4714286" imgH="903809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00200"/>
                        <a:ext cx="236061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0416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Reproductive System</a:t>
            </a:r>
            <a:br>
              <a:rPr lang="en-US" smtClean="0"/>
            </a:br>
            <a:r>
              <a:rPr lang="en-US" smtClean="0"/>
              <a:t>(Male)</a:t>
            </a:r>
          </a:p>
        </p:txBody>
      </p:sp>
      <p:graphicFrame>
        <p:nvGraphicFramePr>
          <p:cNvPr id="7577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060450" y="1684338"/>
          <a:ext cx="282575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Clip" r:id="rId3" imgW="4552381" imgH="7019048" progId="MS_ClipArt_Gallery.2">
                  <p:embed/>
                </p:oleObj>
              </mc:Choice>
              <mc:Fallback>
                <p:oleObj name="Clip" r:id="rId3" imgW="4552381" imgH="70190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1684338"/>
                        <a:ext cx="2825750" cy="435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13300" y="1768475"/>
            <a:ext cx="3792538" cy="4273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produce offspring</a:t>
            </a:r>
          </a:p>
          <a:p>
            <a:pPr eaLnBrk="1" hangingPunct="1">
              <a:defRPr/>
            </a:pPr>
            <a:r>
              <a:rPr lang="en-US" sz="2800" smtClean="0"/>
              <a:t>prod sperm (testes)</a:t>
            </a:r>
          </a:p>
          <a:p>
            <a:pPr eaLnBrk="1" hangingPunct="1">
              <a:defRPr/>
            </a:pPr>
            <a:r>
              <a:rPr lang="en-US" sz="2800" u="sng" smtClean="0"/>
              <a:t>Organs:</a:t>
            </a:r>
            <a:r>
              <a:rPr lang="en-US" sz="2800" smtClean="0"/>
              <a:t> scrotum, penis, accessory glands, duct system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71074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Reproductive System</a:t>
            </a:r>
            <a:br>
              <a:rPr lang="en-US" smtClean="0"/>
            </a:br>
            <a:r>
              <a:rPr lang="en-US" smtClean="0"/>
              <a:t>(Female)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236663" y="1682750"/>
          <a:ext cx="2473325" cy="435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Clip" r:id="rId3" imgW="4371429" imgH="7704762" progId="MS_ClipArt_Gallery.2">
                  <p:embed/>
                </p:oleObj>
              </mc:Choice>
              <mc:Fallback>
                <p:oleObj name="Clip" r:id="rId3" imgW="4371429" imgH="770476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6663" y="1682750"/>
                        <a:ext cx="2473325" cy="435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2590800"/>
            <a:ext cx="39624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smtClean="0"/>
              <a:t>Function:</a:t>
            </a:r>
            <a:r>
              <a:rPr lang="en-US" sz="2800" smtClean="0"/>
              <a:t> produce offspring</a:t>
            </a:r>
          </a:p>
          <a:p>
            <a:pPr eaLnBrk="1" hangingPunct="1">
              <a:defRPr/>
            </a:pPr>
            <a:r>
              <a:rPr lang="en-US" sz="2800" smtClean="0"/>
              <a:t>prod egg (ova) (ovary)</a:t>
            </a:r>
          </a:p>
          <a:p>
            <a:pPr eaLnBrk="1" hangingPunct="1">
              <a:defRPr/>
            </a:pPr>
            <a:r>
              <a:rPr lang="en-US" sz="2800" u="sng" smtClean="0"/>
              <a:t>Organs: </a:t>
            </a:r>
            <a:r>
              <a:rPr lang="en-US" sz="2800" smtClean="0"/>
              <a:t>ovary, uterine tubes, uterus, vagina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1507962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09600"/>
            <a:ext cx="7696200" cy="646113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2"/>
                </a:solidFill>
              </a:rPr>
              <a:t>Organ Locations and Functions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5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0050"/>
            <a:ext cx="8153400" cy="89535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Labels for torso diagram in notes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715000"/>
          </a:xfrm>
        </p:spPr>
        <p:txBody>
          <a:bodyPr/>
          <a:lstStyle/>
          <a:p>
            <a:pPr>
              <a:defRPr/>
            </a:pPr>
            <a:r>
              <a:rPr lang="en-US" b="1" i="1" u="sng" dirty="0" smtClean="0"/>
              <a:t>Left Side</a:t>
            </a:r>
            <a:r>
              <a:rPr lang="en-US" dirty="0" smtClean="0"/>
              <a:t>:		</a:t>
            </a:r>
          </a:p>
          <a:p>
            <a:pPr>
              <a:defRPr/>
            </a:pPr>
            <a:r>
              <a:rPr lang="en-US" sz="2000" dirty="0" smtClean="0"/>
              <a:t>1.  larynx</a:t>
            </a:r>
          </a:p>
          <a:p>
            <a:pPr>
              <a:defRPr/>
            </a:pPr>
            <a:r>
              <a:rPr lang="en-US" sz="2000" dirty="0" smtClean="0"/>
              <a:t>2.  trachea</a:t>
            </a:r>
          </a:p>
          <a:p>
            <a:pPr>
              <a:defRPr/>
            </a:pPr>
            <a:r>
              <a:rPr lang="en-US" sz="2000" dirty="0" smtClean="0"/>
              <a:t>3.  R lung</a:t>
            </a:r>
          </a:p>
          <a:p>
            <a:pPr>
              <a:defRPr/>
            </a:pPr>
            <a:r>
              <a:rPr lang="en-US" sz="2000" dirty="0" smtClean="0"/>
              <a:t>4.  diaphragm</a:t>
            </a:r>
          </a:p>
          <a:p>
            <a:pPr>
              <a:defRPr/>
            </a:pPr>
            <a:r>
              <a:rPr lang="en-US" sz="2000" dirty="0" smtClean="0"/>
              <a:t>5.  liver</a:t>
            </a:r>
          </a:p>
          <a:p>
            <a:pPr>
              <a:defRPr/>
            </a:pPr>
            <a:r>
              <a:rPr lang="en-US" sz="2000" dirty="0" smtClean="0"/>
              <a:t>6.  gallbladder</a:t>
            </a:r>
          </a:p>
          <a:p>
            <a:pPr>
              <a:defRPr/>
            </a:pPr>
            <a:r>
              <a:rPr lang="en-US" sz="2000" dirty="0" smtClean="0"/>
              <a:t>7.  cystic duct</a:t>
            </a:r>
          </a:p>
          <a:p>
            <a:pPr>
              <a:defRPr/>
            </a:pPr>
            <a:r>
              <a:rPr lang="en-US" sz="2000" dirty="0" smtClean="0"/>
              <a:t>8.  duodenum</a:t>
            </a:r>
          </a:p>
          <a:p>
            <a:pPr>
              <a:defRPr/>
            </a:pPr>
            <a:r>
              <a:rPr lang="en-US" sz="2000" dirty="0" smtClean="0"/>
              <a:t>9.  ascending colon</a:t>
            </a:r>
          </a:p>
          <a:p>
            <a:pPr>
              <a:defRPr/>
            </a:pPr>
            <a:r>
              <a:rPr lang="en-US" sz="2000" dirty="0" smtClean="0"/>
              <a:t>10.  appendix</a:t>
            </a:r>
          </a:p>
          <a:p>
            <a:pPr>
              <a:defRPr/>
            </a:pPr>
            <a:r>
              <a:rPr lang="en-US" sz="2000" dirty="0" smtClean="0"/>
              <a:t>11. mesentery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3810000" cy="5715000"/>
          </a:xfrm>
        </p:spPr>
        <p:txBody>
          <a:bodyPr/>
          <a:lstStyle/>
          <a:p>
            <a:pPr>
              <a:defRPr/>
            </a:pPr>
            <a:r>
              <a:rPr lang="en-US" b="1" i="1" u="sng" dirty="0" smtClean="0"/>
              <a:t>Right Side:</a:t>
            </a:r>
          </a:p>
          <a:p>
            <a:pPr>
              <a:defRPr/>
            </a:pPr>
            <a:r>
              <a:rPr lang="en-US" sz="2000" dirty="0" smtClean="0"/>
              <a:t>12. thyroid gland</a:t>
            </a:r>
          </a:p>
          <a:p>
            <a:pPr>
              <a:defRPr/>
            </a:pPr>
            <a:r>
              <a:rPr lang="en-US" sz="2000" dirty="0" smtClean="0"/>
              <a:t>13.  thymus gland</a:t>
            </a:r>
          </a:p>
          <a:p>
            <a:pPr>
              <a:defRPr/>
            </a:pPr>
            <a:r>
              <a:rPr lang="en-US" sz="2000" dirty="0" smtClean="0"/>
              <a:t>14.  L lung</a:t>
            </a:r>
          </a:p>
          <a:p>
            <a:pPr>
              <a:defRPr/>
            </a:pPr>
            <a:r>
              <a:rPr lang="en-US" sz="2000" dirty="0" smtClean="0"/>
              <a:t>15.  heart</a:t>
            </a:r>
          </a:p>
          <a:p>
            <a:pPr>
              <a:defRPr/>
            </a:pPr>
            <a:r>
              <a:rPr lang="en-US" sz="2000" dirty="0" smtClean="0"/>
              <a:t>16.  stomach</a:t>
            </a:r>
          </a:p>
          <a:p>
            <a:pPr>
              <a:defRPr/>
            </a:pPr>
            <a:r>
              <a:rPr lang="en-US" sz="2000" dirty="0" smtClean="0"/>
              <a:t>17.  spleen</a:t>
            </a:r>
          </a:p>
          <a:p>
            <a:pPr>
              <a:defRPr/>
            </a:pPr>
            <a:r>
              <a:rPr lang="en-US" sz="2000" dirty="0" smtClean="0"/>
              <a:t>18.  pancreas</a:t>
            </a:r>
          </a:p>
          <a:p>
            <a:pPr>
              <a:defRPr/>
            </a:pPr>
            <a:r>
              <a:rPr lang="en-US" sz="2000" dirty="0" smtClean="0"/>
              <a:t>19.  transverse colon</a:t>
            </a:r>
          </a:p>
          <a:p>
            <a:pPr>
              <a:defRPr/>
            </a:pPr>
            <a:r>
              <a:rPr lang="en-US" sz="2000" dirty="0" smtClean="0"/>
              <a:t>20. descending colon</a:t>
            </a:r>
          </a:p>
          <a:p>
            <a:pPr>
              <a:defRPr/>
            </a:pPr>
            <a:r>
              <a:rPr lang="en-US" sz="2000" dirty="0" smtClean="0"/>
              <a:t>21. small intestine</a:t>
            </a:r>
          </a:p>
          <a:p>
            <a:pPr>
              <a:defRPr/>
            </a:pPr>
            <a:r>
              <a:rPr lang="en-US" sz="2000" dirty="0" smtClean="0"/>
              <a:t>22. sigmoid colon</a:t>
            </a:r>
          </a:p>
          <a:p>
            <a:pPr>
              <a:defRPr/>
            </a:pPr>
            <a:r>
              <a:rPr lang="en-US" sz="2000" dirty="0" smtClean="0"/>
              <a:t>23. urinary bladder</a:t>
            </a:r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9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Organs and 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5410200"/>
          </a:xfrm>
          <a:ln w="12700"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2000" u="sng" dirty="0" smtClean="0"/>
              <a:t>Larynx-</a:t>
            </a:r>
            <a:r>
              <a:rPr lang="en-US" sz="2000" dirty="0" smtClean="0"/>
              <a:t> speech</a:t>
            </a:r>
          </a:p>
          <a:p>
            <a:pPr>
              <a:defRPr/>
            </a:pPr>
            <a:r>
              <a:rPr lang="en-US" sz="2000" u="sng" dirty="0" smtClean="0"/>
              <a:t>Trachea-</a:t>
            </a:r>
            <a:r>
              <a:rPr lang="en-US" sz="2000" dirty="0" smtClean="0"/>
              <a:t> air passage</a:t>
            </a:r>
          </a:p>
          <a:p>
            <a:pPr>
              <a:defRPr/>
            </a:pPr>
            <a:r>
              <a:rPr lang="en-US" sz="2000" u="sng" dirty="0" smtClean="0"/>
              <a:t>Lung</a:t>
            </a:r>
            <a:r>
              <a:rPr lang="en-US" sz="2000" dirty="0" smtClean="0"/>
              <a:t>- O2/CO2 </a:t>
            </a:r>
            <a:r>
              <a:rPr lang="en-US" sz="2000" dirty="0" err="1" smtClean="0"/>
              <a:t>exch</a:t>
            </a:r>
            <a:endParaRPr lang="en-US" sz="2000" dirty="0" smtClean="0"/>
          </a:p>
          <a:p>
            <a:pPr>
              <a:defRPr/>
            </a:pPr>
            <a:r>
              <a:rPr lang="en-US" sz="2000" u="sng" dirty="0" smtClean="0"/>
              <a:t>Diaphragm-</a:t>
            </a:r>
            <a:r>
              <a:rPr lang="en-US" sz="2000" dirty="0" smtClean="0"/>
              <a:t> muscle for breathing</a:t>
            </a:r>
          </a:p>
          <a:p>
            <a:pPr>
              <a:defRPr/>
            </a:pPr>
            <a:r>
              <a:rPr lang="en-US" sz="2000" u="sng" dirty="0" smtClean="0"/>
              <a:t>Liver-</a:t>
            </a:r>
            <a:r>
              <a:rPr lang="en-US" sz="2000" dirty="0" smtClean="0"/>
              <a:t> detox blood</a:t>
            </a:r>
          </a:p>
          <a:p>
            <a:pPr>
              <a:defRPr/>
            </a:pPr>
            <a:r>
              <a:rPr lang="en-US" sz="2000" u="sng" dirty="0" smtClean="0"/>
              <a:t>Gallbladder</a:t>
            </a:r>
            <a:r>
              <a:rPr lang="en-US" sz="2000" dirty="0" smtClean="0"/>
              <a:t>- store bile</a:t>
            </a:r>
          </a:p>
          <a:p>
            <a:pPr>
              <a:defRPr/>
            </a:pPr>
            <a:r>
              <a:rPr lang="en-US" sz="2000" u="sng" dirty="0" smtClean="0"/>
              <a:t>Cystic duct- </a:t>
            </a:r>
            <a:r>
              <a:rPr lang="en-US" sz="2000" dirty="0" smtClean="0"/>
              <a:t>tube for bile from gallbladder to duodenum</a:t>
            </a:r>
          </a:p>
          <a:p>
            <a:pPr>
              <a:defRPr/>
            </a:pPr>
            <a:r>
              <a:rPr lang="en-US" sz="2000" u="sng" dirty="0" smtClean="0"/>
              <a:t>Duodenum-</a:t>
            </a:r>
            <a:r>
              <a:rPr lang="en-US" sz="2000" dirty="0" smtClean="0"/>
              <a:t>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part of </a:t>
            </a:r>
            <a:r>
              <a:rPr lang="en-US" sz="2000" dirty="0" err="1" smtClean="0"/>
              <a:t>sm</a:t>
            </a:r>
            <a:r>
              <a:rPr lang="en-US" sz="2000" dirty="0" smtClean="0"/>
              <a:t> </a:t>
            </a:r>
            <a:r>
              <a:rPr lang="en-US" sz="2000" dirty="0" err="1" smtClean="0"/>
              <a:t>int</a:t>
            </a:r>
            <a:r>
              <a:rPr lang="en-US" sz="2000" dirty="0" smtClean="0"/>
              <a:t> where bile &amp; pancreatic fluid released</a:t>
            </a:r>
          </a:p>
          <a:p>
            <a:pPr>
              <a:defRPr/>
            </a:pPr>
            <a:r>
              <a:rPr lang="en-US" sz="2000" u="sng" dirty="0" smtClean="0"/>
              <a:t>Colon (</a:t>
            </a:r>
            <a:r>
              <a:rPr lang="en-US" sz="2000" u="sng" dirty="0" err="1" smtClean="0"/>
              <a:t>lg</a:t>
            </a:r>
            <a:r>
              <a:rPr lang="en-US" sz="2000" u="sng" dirty="0" smtClean="0"/>
              <a:t> intestine)- </a:t>
            </a:r>
            <a:r>
              <a:rPr lang="en-US" sz="2000" dirty="0" smtClean="0"/>
              <a:t>absorbs, transports waste, reclaim water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410200"/>
          </a:xfrm>
          <a:ln w="12700"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2000" u="sng" dirty="0" err="1" smtClean="0"/>
              <a:t>Sm</a:t>
            </a:r>
            <a:r>
              <a:rPr lang="en-US" sz="2000" u="sng" dirty="0" smtClean="0"/>
              <a:t> intestine- </a:t>
            </a:r>
            <a:r>
              <a:rPr lang="en-US" sz="2000" dirty="0" smtClean="0"/>
              <a:t>absorbs nutrients</a:t>
            </a:r>
          </a:p>
          <a:p>
            <a:pPr>
              <a:defRPr/>
            </a:pPr>
            <a:r>
              <a:rPr lang="en-US" sz="2000" u="sng" dirty="0" smtClean="0"/>
              <a:t>Appendix-</a:t>
            </a:r>
            <a:r>
              <a:rPr lang="en-US" sz="2000" dirty="0" smtClean="0"/>
              <a:t> </a:t>
            </a:r>
            <a:r>
              <a:rPr lang="en-US" sz="2000" dirty="0" err="1" smtClean="0"/>
              <a:t>sm</a:t>
            </a:r>
            <a:r>
              <a:rPr lang="en-US" sz="2000" dirty="0" smtClean="0"/>
              <a:t> pouch of ascending colon (cecum)</a:t>
            </a:r>
          </a:p>
          <a:p>
            <a:pPr>
              <a:defRPr/>
            </a:pPr>
            <a:r>
              <a:rPr lang="en-US" sz="2000" u="sng" dirty="0" smtClean="0"/>
              <a:t>Mesentery-</a:t>
            </a:r>
            <a:r>
              <a:rPr lang="en-US" sz="2000" dirty="0" smtClean="0"/>
              <a:t> membrane that holds organs in</a:t>
            </a:r>
          </a:p>
          <a:p>
            <a:pPr>
              <a:defRPr/>
            </a:pPr>
            <a:r>
              <a:rPr lang="en-US" sz="2000" u="sng" dirty="0" smtClean="0"/>
              <a:t>Thyroid-</a:t>
            </a:r>
            <a:r>
              <a:rPr lang="en-US" sz="2000" dirty="0" smtClean="0"/>
              <a:t> secretes hormones for metabolism</a:t>
            </a:r>
          </a:p>
          <a:p>
            <a:pPr>
              <a:defRPr/>
            </a:pPr>
            <a:r>
              <a:rPr lang="en-US" sz="2000" u="sng" dirty="0" smtClean="0"/>
              <a:t>Thymus gland- </a:t>
            </a:r>
            <a:r>
              <a:rPr lang="en-US" sz="2000" dirty="0" smtClean="0"/>
              <a:t>prod lymphocytes</a:t>
            </a:r>
          </a:p>
          <a:p>
            <a:pPr>
              <a:defRPr/>
            </a:pPr>
            <a:r>
              <a:rPr lang="en-US" sz="2000" u="sng" dirty="0" smtClean="0"/>
              <a:t>Heart-</a:t>
            </a:r>
            <a:r>
              <a:rPr lang="en-US" sz="2000" dirty="0" smtClean="0"/>
              <a:t> pumps &amp; circulates blood</a:t>
            </a:r>
          </a:p>
          <a:p>
            <a:pPr>
              <a:defRPr/>
            </a:pPr>
            <a:r>
              <a:rPr lang="en-US" sz="2000" u="sng" dirty="0" smtClean="0"/>
              <a:t>Stomach-</a:t>
            </a:r>
            <a:r>
              <a:rPr lang="en-US" sz="2000" dirty="0" smtClean="0"/>
              <a:t> chemical &amp; physical digestion</a:t>
            </a:r>
          </a:p>
          <a:p>
            <a:pPr>
              <a:defRPr/>
            </a:pPr>
            <a:r>
              <a:rPr lang="en-US" sz="2000" u="sng" dirty="0" smtClean="0"/>
              <a:t>Spleen-</a:t>
            </a:r>
            <a:r>
              <a:rPr lang="en-US" sz="2000" dirty="0" smtClean="0"/>
              <a:t> filters blood</a:t>
            </a:r>
          </a:p>
          <a:p>
            <a:pPr>
              <a:defRPr/>
            </a:pPr>
            <a:r>
              <a:rPr lang="en-US" sz="2000" u="sng" dirty="0" smtClean="0"/>
              <a:t>Pancreas-</a:t>
            </a:r>
            <a:r>
              <a:rPr lang="en-US" sz="2000" dirty="0" smtClean="0"/>
              <a:t> regulates blood sugar</a:t>
            </a:r>
          </a:p>
          <a:p>
            <a:pPr>
              <a:defRPr/>
            </a:pPr>
            <a:r>
              <a:rPr lang="en-US" sz="2000" u="sng" dirty="0" smtClean="0"/>
              <a:t>Urinary bladder- </a:t>
            </a:r>
            <a:r>
              <a:rPr lang="en-US" sz="2000" dirty="0" smtClean="0"/>
              <a:t>stores urine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8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BODY CAVITIES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Spaces within the body that contain the internal organs.</a:t>
            </a:r>
          </a:p>
        </p:txBody>
      </p:sp>
    </p:spTree>
    <p:extLst>
      <p:ext uri="{BB962C8B-B14F-4D97-AF65-F5344CB8AC3E}">
        <p14:creationId xmlns:p14="http://schemas.microsoft.com/office/powerpoint/2010/main" val="346758182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181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Body Cavities</a:t>
            </a:r>
          </a:p>
        </p:txBody>
      </p:sp>
    </p:spTree>
    <p:extLst>
      <p:ext uri="{BB962C8B-B14F-4D97-AF65-F5344CB8AC3E}">
        <p14:creationId xmlns:p14="http://schemas.microsoft.com/office/powerpoint/2010/main" val="14518850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Dorsal Body Cavity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Cranial Cavity</a:t>
            </a:r>
          </a:p>
          <a:p>
            <a:pPr lvl="1">
              <a:defRPr/>
            </a:pPr>
            <a:r>
              <a:rPr lang="en-US" smtClean="0"/>
              <a:t>Contains the brain</a:t>
            </a:r>
          </a:p>
          <a:p>
            <a:pPr>
              <a:defRPr/>
            </a:pPr>
            <a:r>
              <a:rPr lang="en-US" smtClean="0"/>
              <a:t>Spinal (Vertebral) Cavity</a:t>
            </a:r>
          </a:p>
          <a:p>
            <a:pPr lvl="1">
              <a:defRPr/>
            </a:pPr>
            <a:r>
              <a:rPr lang="en-US" smtClean="0"/>
              <a:t>Bony cavity formed by the vertebrae of the spine that contains and protects the spinal cord.</a:t>
            </a:r>
          </a:p>
        </p:txBody>
      </p:sp>
    </p:spTree>
    <p:extLst>
      <p:ext uri="{BB962C8B-B14F-4D97-AF65-F5344CB8AC3E}">
        <p14:creationId xmlns:p14="http://schemas.microsoft.com/office/powerpoint/2010/main" val="24856859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Ventral Body Cavity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772400" cy="47244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Facial Cavity</a:t>
            </a:r>
          </a:p>
          <a:p>
            <a:pPr lvl="1">
              <a:defRPr/>
            </a:pPr>
            <a:r>
              <a:rPr lang="en-US" sz="2000" dirty="0" smtClean="0"/>
              <a:t>Orbital (eye)</a:t>
            </a:r>
          </a:p>
          <a:p>
            <a:pPr lvl="1">
              <a:defRPr/>
            </a:pPr>
            <a:r>
              <a:rPr lang="en-US" sz="2000" dirty="0" smtClean="0"/>
              <a:t>Nasal (nose)</a:t>
            </a:r>
          </a:p>
          <a:p>
            <a:pPr lvl="1">
              <a:defRPr/>
            </a:pPr>
            <a:r>
              <a:rPr lang="en-US" sz="2000" dirty="0" smtClean="0"/>
              <a:t>Oral (mouth)</a:t>
            </a:r>
          </a:p>
          <a:p>
            <a:pPr lvl="1">
              <a:defRPr/>
            </a:pPr>
            <a:r>
              <a:rPr lang="en-US" sz="2000" dirty="0" err="1" smtClean="0"/>
              <a:t>Otic</a:t>
            </a:r>
            <a:r>
              <a:rPr lang="en-US" sz="2000" dirty="0" smtClean="0"/>
              <a:t> (ear)</a:t>
            </a:r>
          </a:p>
          <a:p>
            <a:pPr>
              <a:defRPr/>
            </a:pPr>
            <a:r>
              <a:rPr lang="en-US" sz="2400" dirty="0" smtClean="0"/>
              <a:t>Thoracic Cavity</a:t>
            </a:r>
          </a:p>
          <a:p>
            <a:pPr lvl="1">
              <a:defRPr/>
            </a:pPr>
            <a:r>
              <a:rPr lang="en-US" sz="2000" dirty="0" smtClean="0"/>
              <a:t>Pleural cavities (2) (lungs)</a:t>
            </a:r>
          </a:p>
          <a:p>
            <a:pPr lvl="1">
              <a:defRPr/>
            </a:pPr>
            <a:r>
              <a:rPr lang="en-US" sz="2000" dirty="0" smtClean="0"/>
              <a:t>Mediastinum</a:t>
            </a:r>
          </a:p>
          <a:p>
            <a:pPr lvl="1">
              <a:defRPr/>
            </a:pPr>
            <a:r>
              <a:rPr lang="en-US" sz="2000" dirty="0" smtClean="0"/>
              <a:t>Pericardial cavity (heart)</a:t>
            </a:r>
          </a:p>
          <a:p>
            <a:pPr>
              <a:defRPr/>
            </a:pPr>
            <a:r>
              <a:rPr lang="en-US" sz="2400" dirty="0" err="1" smtClean="0"/>
              <a:t>Abdominopelvic</a:t>
            </a:r>
            <a:r>
              <a:rPr lang="en-US" sz="2400" dirty="0" smtClean="0"/>
              <a:t> Cavity</a:t>
            </a:r>
          </a:p>
          <a:p>
            <a:pPr lvl="1">
              <a:defRPr/>
            </a:pPr>
            <a:r>
              <a:rPr lang="en-US" sz="2000" dirty="0" smtClean="0"/>
              <a:t>Abdominal cavity</a:t>
            </a:r>
          </a:p>
          <a:p>
            <a:pPr lvl="1">
              <a:defRPr/>
            </a:pPr>
            <a:r>
              <a:rPr lang="en-US" sz="2000" dirty="0" smtClean="0"/>
              <a:t>Pelvic cavity</a:t>
            </a:r>
          </a:p>
        </p:txBody>
      </p:sp>
    </p:spTree>
    <p:extLst>
      <p:ext uri="{BB962C8B-B14F-4D97-AF65-F5344CB8AC3E}">
        <p14:creationId xmlns:p14="http://schemas.microsoft.com/office/powerpoint/2010/main" val="11530376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Levels of  Organization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Chemical Level</a:t>
            </a:r>
          </a:p>
          <a:p>
            <a:pPr>
              <a:defRPr/>
            </a:pPr>
            <a:r>
              <a:rPr lang="en-US" smtClean="0"/>
              <a:t>Cellular Level</a:t>
            </a:r>
          </a:p>
          <a:p>
            <a:pPr>
              <a:defRPr/>
            </a:pPr>
            <a:r>
              <a:rPr lang="en-US" smtClean="0"/>
              <a:t>Tissue Level</a:t>
            </a:r>
          </a:p>
          <a:p>
            <a:pPr>
              <a:defRPr/>
            </a:pPr>
            <a:r>
              <a:rPr lang="en-US" smtClean="0"/>
              <a:t>Organ Level</a:t>
            </a:r>
          </a:p>
          <a:p>
            <a:pPr>
              <a:defRPr/>
            </a:pPr>
            <a:r>
              <a:rPr lang="en-US" smtClean="0"/>
              <a:t>System Level</a:t>
            </a:r>
          </a:p>
          <a:p>
            <a:pPr>
              <a:defRPr/>
            </a:pPr>
            <a:r>
              <a:rPr lang="en-US" smtClean="0"/>
              <a:t>Organism Level</a:t>
            </a:r>
          </a:p>
        </p:txBody>
      </p:sp>
    </p:spTree>
    <p:extLst>
      <p:ext uri="{BB962C8B-B14F-4D97-AF65-F5344CB8AC3E}">
        <p14:creationId xmlns:p14="http://schemas.microsoft.com/office/powerpoint/2010/main" val="73564809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8229600" cy="646113"/>
          </a:xfrm>
          <a:prstGeom prst="rect">
            <a:avLst/>
          </a:prstGeom>
          <a:solidFill>
            <a:schemeClr val="tx1"/>
          </a:solidFill>
          <a:ln w="31750">
            <a:solidFill>
              <a:schemeClr val="bg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2"/>
                </a:solidFill>
              </a:rPr>
              <a:t>Body Cavities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1011238"/>
            <a:ext cx="2597150" cy="147796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2"/>
                </a:solidFill>
                <a:sym typeface="Wingdings" pitchFamily="2" charset="2"/>
              </a:rPr>
              <a:t></a:t>
            </a:r>
            <a:r>
              <a:rPr lang="en-US" sz="1800" b="1" u="sng" dirty="0">
                <a:solidFill>
                  <a:schemeClr val="bg2"/>
                </a:solidFill>
              </a:rPr>
              <a:t>Add FACIAL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chemeClr val="bg2"/>
                </a:solidFill>
              </a:rPr>
              <a:t>Orbital (eye)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 err="1">
                <a:solidFill>
                  <a:schemeClr val="bg2"/>
                </a:solidFill>
              </a:rPr>
              <a:t>Otic</a:t>
            </a:r>
            <a:r>
              <a:rPr lang="en-US" sz="1800" b="1" dirty="0">
                <a:solidFill>
                  <a:schemeClr val="bg2"/>
                </a:solidFill>
              </a:rPr>
              <a:t> (ear)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chemeClr val="bg2"/>
                </a:solidFill>
              </a:rPr>
              <a:t>Nasal (nose)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chemeClr val="bg2"/>
                </a:solidFill>
              </a:rPr>
              <a:t>Oral (mouth)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2481263"/>
            <a:ext cx="2133600" cy="150812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2"/>
                </a:solidFill>
                <a:sym typeface="Wingdings" pitchFamily="2" charset="2"/>
              </a:rPr>
              <a:t></a:t>
            </a:r>
            <a:r>
              <a:rPr lang="en-US" sz="2000" b="1" u="sng" dirty="0">
                <a:solidFill>
                  <a:schemeClr val="bg2"/>
                </a:solidFill>
              </a:rPr>
              <a:t>Thoracic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dirty="0">
                <a:solidFill>
                  <a:schemeClr val="bg2"/>
                </a:solidFill>
              </a:rPr>
              <a:t>Pleural (lungs)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dirty="0">
                <a:solidFill>
                  <a:schemeClr val="bg2"/>
                </a:solidFill>
              </a:rPr>
              <a:t>Pericardial (heart)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019800"/>
            <a:ext cx="8839200" cy="70802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</a:rPr>
              <a:t>True body cavities are</a:t>
            </a:r>
            <a:r>
              <a:rPr lang="en-US" sz="2000" b="1" i="1" u="sng" dirty="0">
                <a:solidFill>
                  <a:schemeClr val="bg2"/>
                </a:solidFill>
              </a:rPr>
              <a:t> CLOSED </a:t>
            </a:r>
            <a:r>
              <a:rPr lang="en-US" sz="2000" dirty="0">
                <a:solidFill>
                  <a:schemeClr val="bg2"/>
                </a:solidFill>
              </a:rPr>
              <a:t>cavities. Cavities with 1 end open to the outside are </a:t>
            </a:r>
            <a:r>
              <a:rPr lang="en-US" sz="2000" b="1" i="1" u="sng" dirty="0">
                <a:solidFill>
                  <a:schemeClr val="bg2"/>
                </a:solidFill>
              </a:rPr>
              <a:t>OPEN</a:t>
            </a:r>
            <a:r>
              <a:rPr lang="en-US" sz="2000" dirty="0">
                <a:solidFill>
                  <a:schemeClr val="bg2"/>
                </a:solidFill>
              </a:rPr>
              <a:t> cavities.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4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Body Membranes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133600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Mucous- lines body open &amp; closed cavities; thick; lubricant</a:t>
            </a:r>
          </a:p>
          <a:p>
            <a:pPr marL="342900" indent="-342900">
              <a:defRPr/>
            </a:pPr>
            <a:r>
              <a:rPr lang="en-US" dirty="0" smtClean="0"/>
              <a:t>Serous- lines closed cavities only; thin &amp; watery</a:t>
            </a:r>
          </a:p>
        </p:txBody>
      </p:sp>
    </p:spTree>
    <p:extLst>
      <p:ext uri="{BB962C8B-B14F-4D97-AF65-F5344CB8AC3E}">
        <p14:creationId xmlns:p14="http://schemas.microsoft.com/office/powerpoint/2010/main" val="178824898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47638"/>
            <a:ext cx="8001000" cy="46196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</a:rPr>
              <a:t>Serous Membranes- Named according to 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00" y="762000"/>
            <a:ext cx="2667000" cy="14779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u="sng" dirty="0">
                <a:solidFill>
                  <a:schemeClr val="bg2"/>
                </a:solidFill>
              </a:rPr>
              <a:t>2 types: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u="sng" dirty="0">
                <a:solidFill>
                  <a:schemeClr val="bg2"/>
                </a:solidFill>
              </a:rPr>
              <a:t>Parietal- </a:t>
            </a:r>
            <a:r>
              <a:rPr lang="en-US" sz="1800" dirty="0">
                <a:solidFill>
                  <a:schemeClr val="bg2"/>
                </a:solidFill>
              </a:rPr>
              <a:t>lines </a:t>
            </a:r>
            <a:r>
              <a:rPr lang="en-US" sz="1800" b="1" i="1" u="sng" dirty="0">
                <a:solidFill>
                  <a:schemeClr val="bg2"/>
                </a:solidFill>
              </a:rPr>
              <a:t>WALL</a:t>
            </a:r>
            <a:r>
              <a:rPr lang="en-US" sz="1800" dirty="0">
                <a:solidFill>
                  <a:schemeClr val="bg2"/>
                </a:solidFill>
              </a:rPr>
              <a:t> of cavity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u="sng" dirty="0">
                <a:solidFill>
                  <a:schemeClr val="bg2"/>
                </a:solidFill>
              </a:rPr>
              <a:t>Visceral-</a:t>
            </a:r>
            <a:r>
              <a:rPr lang="en-US" sz="1800" dirty="0">
                <a:solidFill>
                  <a:schemeClr val="bg2"/>
                </a:solidFill>
              </a:rPr>
              <a:t> covers </a:t>
            </a:r>
            <a:r>
              <a:rPr lang="en-US" sz="1800" b="1" i="1" u="sng" dirty="0">
                <a:solidFill>
                  <a:schemeClr val="bg2"/>
                </a:solidFill>
              </a:rPr>
              <a:t>ORGANS</a:t>
            </a:r>
            <a:r>
              <a:rPr lang="en-US" sz="1800" dirty="0">
                <a:solidFill>
                  <a:schemeClr val="bg2"/>
                </a:solidFill>
              </a:rPr>
              <a:t> in cavity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3740150"/>
            <a:ext cx="2995613" cy="156845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chemeClr val="bg2"/>
                </a:solidFill>
              </a:rPr>
              <a:t>Location names</a:t>
            </a:r>
            <a:r>
              <a:rPr lang="en-US" b="1" u="sng" dirty="0">
                <a:solidFill>
                  <a:schemeClr val="bg2"/>
                </a:solidFill>
              </a:rPr>
              <a:t>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2"/>
                </a:solidFill>
              </a:rPr>
              <a:t>Peritoneum- abdominal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2"/>
                </a:solidFill>
              </a:rPr>
              <a:t>Pleural- lungs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2"/>
                </a:solidFill>
              </a:rPr>
              <a:t>Pericardium- heart</a:t>
            </a:r>
          </a:p>
          <a:p>
            <a:pPr>
              <a:defRPr/>
            </a:pP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8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0" name="Rectangle 10" descr="Hard_Drive:ehap_work:title-bar.gif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Language of Anatomy</a:t>
            </a:r>
          </a:p>
        </p:txBody>
      </p:sp>
      <p:sp>
        <p:nvSpPr>
          <p:cNvPr id="42497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8991600" cy="29718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Special terminology is used to prevent misunderstanding</a:t>
            </a:r>
          </a:p>
          <a:p>
            <a:pPr>
              <a:defRPr/>
            </a:pPr>
            <a:r>
              <a:rPr lang="en-US" sz="2400" dirty="0"/>
              <a:t>Exact terms are used for:</a:t>
            </a:r>
          </a:p>
          <a:p>
            <a:pPr lvl="1">
              <a:defRPr/>
            </a:pPr>
            <a:r>
              <a:rPr lang="en-US" sz="2000" dirty="0"/>
              <a:t>Position</a:t>
            </a:r>
          </a:p>
          <a:p>
            <a:pPr lvl="1">
              <a:defRPr/>
            </a:pPr>
            <a:r>
              <a:rPr lang="en-US" sz="2000" dirty="0"/>
              <a:t>Direction</a:t>
            </a:r>
          </a:p>
          <a:p>
            <a:pPr lvl="1">
              <a:defRPr/>
            </a:pPr>
            <a:r>
              <a:rPr lang="en-US" sz="2000" dirty="0"/>
              <a:t>Regions</a:t>
            </a:r>
          </a:p>
          <a:p>
            <a:pPr lvl="1">
              <a:defRPr/>
            </a:pPr>
            <a:r>
              <a:rPr lang="en-US" sz="2000" dirty="0"/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13861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Planes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Fixed lines of reference along which the body or organ is often divided to facilitate viewing.</a:t>
            </a:r>
          </a:p>
        </p:txBody>
      </p:sp>
    </p:spTree>
    <p:extLst>
      <p:ext uri="{BB962C8B-B14F-4D97-AF65-F5344CB8AC3E}">
        <p14:creationId xmlns:p14="http://schemas.microsoft.com/office/powerpoint/2010/main" val="417213905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5" name="Text Box 7"/>
          <p:cNvSpPr txBox="1">
            <a:spLocks noChangeArrowheads="1"/>
          </p:cNvSpPr>
          <p:nvPr/>
        </p:nvSpPr>
        <p:spPr bwMode="auto">
          <a:xfrm>
            <a:off x="381000" y="1760538"/>
            <a:ext cx="8245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"/>
              </a:defRPr>
            </a:lvl1pPr>
            <a:lvl2pPr marL="687388" indent="-230188" algn="l">
              <a:defRPr sz="2400">
                <a:solidFill>
                  <a:schemeClr val="tx1"/>
                </a:solidFill>
                <a:latin typeface="Times"/>
              </a:defRPr>
            </a:lvl2pPr>
            <a:lvl3pPr marL="1030288" indent="-228600" algn="l">
              <a:defRPr sz="2400">
                <a:solidFill>
                  <a:schemeClr val="tx1"/>
                </a:solidFill>
                <a:latin typeface="Times"/>
              </a:defRPr>
            </a:lvl3pPr>
            <a:lvl4pPr marL="1825625" algn="l">
              <a:defRPr sz="2400">
                <a:solidFill>
                  <a:schemeClr val="tx1"/>
                </a:solidFill>
                <a:latin typeface="Times"/>
              </a:defRPr>
            </a:lvl4pPr>
            <a:lvl5pPr marL="1939925" algn="l">
              <a:defRPr sz="2400">
                <a:solidFill>
                  <a:schemeClr val="tx1"/>
                </a:solidFill>
                <a:latin typeface="Times"/>
              </a:defRPr>
            </a:lvl5pPr>
            <a:lvl6pPr marL="239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85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311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76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Times"/>
              <a:buNone/>
              <a:defRPr/>
            </a:pPr>
            <a:endParaRPr lang="en-US" sz="3000" smtClean="0">
              <a:latin typeface="Arial" charset="0"/>
            </a:endParaRPr>
          </a:p>
        </p:txBody>
      </p:sp>
      <p:sp>
        <p:nvSpPr>
          <p:cNvPr id="432142" name="Rectangle 14" descr="Hard_Drive:ehap_work:title-bar.gif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Body Planes</a:t>
            </a:r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7772400" y="6324600"/>
            <a:ext cx="1020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1.6</a:t>
            </a:r>
          </a:p>
        </p:txBody>
      </p:sp>
      <p:pic>
        <p:nvPicPr>
          <p:cNvPr id="9011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t="10284" r="2777" b="9233"/>
          <a:stretch>
            <a:fillRect/>
          </a:stretch>
        </p:blipFill>
        <p:spPr bwMode="auto">
          <a:xfrm>
            <a:off x="3763963" y="949036"/>
            <a:ext cx="502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Sagittal Plane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A vertical plane which divides the body or structure into right and left sections.</a:t>
            </a:r>
          </a:p>
        </p:txBody>
      </p:sp>
    </p:spTree>
    <p:extLst>
      <p:ext uri="{BB962C8B-B14F-4D97-AF65-F5344CB8AC3E}">
        <p14:creationId xmlns:p14="http://schemas.microsoft.com/office/powerpoint/2010/main" val="10878373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077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Sagittal Section of Thorax</a:t>
            </a:r>
          </a:p>
        </p:txBody>
      </p:sp>
    </p:spTree>
    <p:extLst>
      <p:ext uri="{BB962C8B-B14F-4D97-AF65-F5344CB8AC3E}">
        <p14:creationId xmlns:p14="http://schemas.microsoft.com/office/powerpoint/2010/main" val="3399357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638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MRI of Brain</a:t>
            </a:r>
          </a:p>
        </p:txBody>
      </p:sp>
    </p:spTree>
    <p:extLst>
      <p:ext uri="{BB962C8B-B14F-4D97-AF65-F5344CB8AC3E}">
        <p14:creationId xmlns:p14="http://schemas.microsoft.com/office/powerpoint/2010/main" val="11624161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Mid-Sagittal Plane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dirty="0" smtClean="0"/>
              <a:t>A vertical plane which divides a body or structure into </a:t>
            </a:r>
            <a:r>
              <a:rPr lang="en-US" b="1" u="sng" dirty="0" smtClean="0"/>
              <a:t>equal</a:t>
            </a:r>
            <a:r>
              <a:rPr lang="en-US" dirty="0" smtClean="0"/>
              <a:t> right and left halves.</a:t>
            </a:r>
          </a:p>
        </p:txBody>
      </p:sp>
    </p:spTree>
    <p:extLst>
      <p:ext uri="{BB962C8B-B14F-4D97-AF65-F5344CB8AC3E}">
        <p14:creationId xmlns:p14="http://schemas.microsoft.com/office/powerpoint/2010/main" val="272106332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400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Levels of Organization</a:t>
            </a:r>
          </a:p>
        </p:txBody>
      </p:sp>
    </p:spTree>
    <p:extLst>
      <p:ext uri="{BB962C8B-B14F-4D97-AF65-F5344CB8AC3E}">
        <p14:creationId xmlns:p14="http://schemas.microsoft.com/office/powerpoint/2010/main" val="13516588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Frontal (Coronal) Plane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A vertical plane which divides a body or structure into anterior and posterior sections</a:t>
            </a:r>
          </a:p>
        </p:txBody>
      </p:sp>
    </p:spTree>
    <p:extLst>
      <p:ext uri="{BB962C8B-B14F-4D97-AF65-F5344CB8AC3E}">
        <p14:creationId xmlns:p14="http://schemas.microsoft.com/office/powerpoint/2010/main" val="242804682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943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X-Ray: Frontal View</a:t>
            </a:r>
          </a:p>
        </p:txBody>
      </p:sp>
    </p:spTree>
    <p:extLst>
      <p:ext uri="{BB962C8B-B14F-4D97-AF65-F5344CB8AC3E}">
        <p14:creationId xmlns:p14="http://schemas.microsoft.com/office/powerpoint/2010/main" val="8471303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Transverse (Horizontal) Plane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en-US" smtClean="0"/>
              <a:t>A horizontal plane which divides a body or structure into superior and inferior sections.</a:t>
            </a:r>
          </a:p>
        </p:txBody>
      </p:sp>
    </p:spTree>
    <p:extLst>
      <p:ext uri="{BB962C8B-B14F-4D97-AF65-F5344CB8AC3E}">
        <p14:creationId xmlns:p14="http://schemas.microsoft.com/office/powerpoint/2010/main" val="330553460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981200"/>
            <a:ext cx="86899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Transverse Plane</a:t>
            </a:r>
            <a:br>
              <a:rPr lang="en-US" smtClean="0"/>
            </a:br>
            <a:r>
              <a:rPr lang="en-US" smtClean="0"/>
              <a:t>(Cross Section)</a:t>
            </a:r>
          </a:p>
        </p:txBody>
      </p:sp>
    </p:spTree>
    <p:extLst>
      <p:ext uri="{BB962C8B-B14F-4D97-AF65-F5344CB8AC3E}">
        <p14:creationId xmlns:p14="http://schemas.microsoft.com/office/powerpoint/2010/main" val="10396402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mtClean="0"/>
              <a:t>Chest CT Scan</a:t>
            </a:r>
          </a:p>
        </p:txBody>
      </p:sp>
    </p:spTree>
    <p:extLst>
      <p:ext uri="{BB962C8B-B14F-4D97-AF65-F5344CB8AC3E}">
        <p14:creationId xmlns:p14="http://schemas.microsoft.com/office/powerpoint/2010/main" val="14460779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066800"/>
            <a:ext cx="39052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Brain MRI</a:t>
            </a:r>
          </a:p>
        </p:txBody>
      </p:sp>
    </p:spTree>
    <p:extLst>
      <p:ext uri="{BB962C8B-B14F-4D97-AF65-F5344CB8AC3E}">
        <p14:creationId xmlns:p14="http://schemas.microsoft.com/office/powerpoint/2010/main" val="21616516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Oblique (Diagonal) Plane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781800" cy="2362200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A diagonal plane </a:t>
            </a:r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lanting</a:t>
            </a:r>
            <a:r>
              <a:rPr lang="en-US" dirty="0">
                <a:effectLst/>
              </a:rPr>
              <a:t>; deviating from the perpendicular, horizontal, sagittal, or </a:t>
            </a:r>
            <a:r>
              <a:rPr lang="en-US" dirty="0" smtClean="0">
                <a:effectLst/>
              </a:rPr>
              <a:t>coronal </a:t>
            </a:r>
            <a:r>
              <a:rPr lang="en-US" b="1" dirty="0" smtClean="0">
                <a:effectLst/>
              </a:rPr>
              <a:t>plane</a:t>
            </a:r>
            <a:r>
              <a:rPr lang="en-US" dirty="0">
                <a:effectLst/>
              </a:rPr>
              <a:t> of the body.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1539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sp>
        <p:nvSpPr>
          <p:cNvPr id="3881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Oblique Plane (Diagonal) </a:t>
            </a:r>
          </a:p>
        </p:txBody>
      </p:sp>
      <p:pic>
        <p:nvPicPr>
          <p:cNvPr id="102404" name="Picture 6" descr="http://image.slidesharecdn.com/11-20dr-nandlalterminologiesanatomicalpositionsanatomicalplanestermsofpositions-110906154844-phpapp02/95/1120-dr-nand-lal-terminologies-anatomical-positions-anatomical-planes-terms-of-positions-20-728.jpg?cb=1315326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525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9855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114800" y="10636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200" b="1">
              <a:effectLst/>
              <a:latin typeface="Arial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914400"/>
            <a:ext cx="3632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Planes - Overview</a:t>
            </a:r>
          </a:p>
        </p:txBody>
      </p:sp>
    </p:spTree>
    <p:extLst>
      <p:ext uri="{BB962C8B-B14F-4D97-AF65-F5344CB8AC3E}">
        <p14:creationId xmlns:p14="http://schemas.microsoft.com/office/powerpoint/2010/main" val="37742241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Body Position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133600"/>
          </a:xfrm>
        </p:spPr>
        <p:txBody>
          <a:bodyPr/>
          <a:lstStyle/>
          <a:p>
            <a:pPr marL="342900" indent="-342900">
              <a:defRPr/>
            </a:pPr>
            <a:r>
              <a:rPr lang="en-US" u="sng" dirty="0" smtClean="0"/>
              <a:t>Anatomical position </a:t>
            </a:r>
            <a:r>
              <a:rPr lang="en-US" dirty="0" smtClean="0"/>
              <a:t>is standing, with feet flat on floor and palms (anterior) surfaces facing forward. </a:t>
            </a:r>
          </a:p>
        </p:txBody>
      </p:sp>
    </p:spTree>
    <p:extLst>
      <p:ext uri="{BB962C8B-B14F-4D97-AF65-F5344CB8AC3E}">
        <p14:creationId xmlns:p14="http://schemas.microsoft.com/office/powerpoint/2010/main" val="413820611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mtClean="0"/>
              <a:t>Levels of Structural Organization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smtClean="0"/>
              <a:t>Chemical Level</a:t>
            </a:r>
          </a:p>
          <a:p>
            <a:pPr lvl="1" eaLnBrk="1" hangingPunct="1">
              <a:defRPr/>
            </a:pPr>
            <a:r>
              <a:rPr lang="en-US" smtClean="0"/>
              <a:t>1.  Atoms- </a:t>
            </a:r>
            <a:r>
              <a:rPr lang="en-US" i="1" smtClean="0"/>
              <a:t>smallest unit of a substance</a:t>
            </a:r>
          </a:p>
          <a:p>
            <a:pPr lvl="1" eaLnBrk="1" hangingPunct="1">
              <a:defRPr/>
            </a:pPr>
            <a:r>
              <a:rPr lang="en-US" smtClean="0"/>
              <a:t>2.  Molecules-</a:t>
            </a:r>
            <a:r>
              <a:rPr lang="en-US" i="1" smtClean="0"/>
              <a:t> 2 or more atoms bonded</a:t>
            </a:r>
          </a:p>
          <a:p>
            <a:pPr lvl="1" eaLnBrk="1" hangingPunct="1">
              <a:defRPr/>
            </a:pPr>
            <a:r>
              <a:rPr lang="en-US" smtClean="0"/>
              <a:t>3.  Organelles-</a:t>
            </a:r>
            <a:r>
              <a:rPr lang="en-US" i="1" smtClean="0"/>
              <a:t> basic component of cells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2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Position Descriptors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771650"/>
            <a:ext cx="3810000" cy="46291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Superior (Cranial)</a:t>
            </a:r>
          </a:p>
          <a:p>
            <a:pPr>
              <a:defRPr/>
            </a:pPr>
            <a:r>
              <a:rPr lang="en-US" dirty="0" smtClean="0"/>
              <a:t>Inferior (Caudal)</a:t>
            </a:r>
          </a:p>
          <a:p>
            <a:pPr>
              <a:defRPr/>
            </a:pPr>
            <a:r>
              <a:rPr lang="en-US" dirty="0" smtClean="0"/>
              <a:t>Anterior (Ventral)</a:t>
            </a:r>
          </a:p>
          <a:p>
            <a:pPr>
              <a:defRPr/>
            </a:pPr>
            <a:r>
              <a:rPr lang="en-US" dirty="0" smtClean="0"/>
              <a:t>Posterior (Dorsal)</a:t>
            </a:r>
          </a:p>
          <a:p>
            <a:pPr>
              <a:defRPr/>
            </a:pPr>
            <a:r>
              <a:rPr lang="en-US" dirty="0" smtClean="0"/>
              <a:t>Medial</a:t>
            </a:r>
          </a:p>
          <a:p>
            <a:pPr>
              <a:defRPr/>
            </a:pPr>
            <a:r>
              <a:rPr lang="en-US" dirty="0" smtClean="0"/>
              <a:t>Lateral</a:t>
            </a:r>
          </a:p>
          <a:p>
            <a:pPr>
              <a:defRPr/>
            </a:pPr>
            <a:r>
              <a:rPr lang="en-US" dirty="0" smtClean="0"/>
              <a:t>Intermediate</a:t>
            </a:r>
          </a:p>
          <a:p>
            <a:pPr>
              <a:defRPr/>
            </a:pPr>
            <a:r>
              <a:rPr lang="en-US" dirty="0" smtClean="0"/>
              <a:t>Proximal</a:t>
            </a:r>
          </a:p>
          <a:p>
            <a:pPr>
              <a:defRPr/>
            </a:pPr>
            <a:r>
              <a:rPr lang="en-US" dirty="0" smtClean="0"/>
              <a:t>Distal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4343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Superficial (External)</a:t>
            </a:r>
          </a:p>
          <a:p>
            <a:pPr>
              <a:defRPr/>
            </a:pPr>
            <a:r>
              <a:rPr lang="en-US" dirty="0" smtClean="0"/>
              <a:t>Deep (Internal)</a:t>
            </a:r>
          </a:p>
          <a:p>
            <a:pPr>
              <a:defRPr/>
            </a:pPr>
            <a:r>
              <a:rPr lang="en-US" dirty="0" smtClean="0"/>
              <a:t>Supine</a:t>
            </a:r>
          </a:p>
          <a:p>
            <a:pPr>
              <a:defRPr/>
            </a:pPr>
            <a:r>
              <a:rPr lang="en-US" dirty="0" smtClean="0"/>
              <a:t>Prone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171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Directional Terms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is easiest to learn these terms as the opposite pairs (as in the chart in your notes) </a:t>
            </a:r>
          </a:p>
          <a:p>
            <a:pPr>
              <a:defRPr/>
            </a:pPr>
            <a:r>
              <a:rPr lang="en-US" dirty="0" smtClean="0"/>
              <a:t>Questions about the practice?  There can be more than one correct answer.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5" name="Text Box 7"/>
          <p:cNvSpPr txBox="1">
            <a:spLocks noChangeArrowheads="1"/>
          </p:cNvSpPr>
          <p:nvPr/>
        </p:nvSpPr>
        <p:spPr bwMode="auto">
          <a:xfrm>
            <a:off x="381000" y="1760538"/>
            <a:ext cx="8245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"/>
              </a:defRPr>
            </a:lvl1pPr>
            <a:lvl2pPr marL="687388" indent="-230188" algn="l">
              <a:defRPr sz="2400">
                <a:solidFill>
                  <a:schemeClr val="tx1"/>
                </a:solidFill>
                <a:latin typeface="Times"/>
              </a:defRPr>
            </a:lvl2pPr>
            <a:lvl3pPr marL="1030288" indent="-228600" algn="l">
              <a:defRPr sz="2400">
                <a:solidFill>
                  <a:schemeClr val="tx1"/>
                </a:solidFill>
                <a:latin typeface="Times"/>
              </a:defRPr>
            </a:lvl3pPr>
            <a:lvl4pPr marL="1825625" algn="l">
              <a:defRPr sz="2400">
                <a:solidFill>
                  <a:schemeClr val="tx1"/>
                </a:solidFill>
                <a:latin typeface="Times"/>
              </a:defRPr>
            </a:lvl4pPr>
            <a:lvl5pPr marL="1939925" algn="l">
              <a:defRPr sz="2400">
                <a:solidFill>
                  <a:schemeClr val="tx1"/>
                </a:solidFill>
                <a:latin typeface="Times"/>
              </a:defRPr>
            </a:lvl5pPr>
            <a:lvl6pPr marL="239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85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311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76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Times"/>
              <a:buNone/>
              <a:defRPr/>
            </a:pPr>
            <a:endParaRPr lang="en-US" sz="3000" smtClean="0">
              <a:latin typeface="Arial" charset="0"/>
            </a:endParaRPr>
          </a:p>
        </p:txBody>
      </p:sp>
      <p:sp>
        <p:nvSpPr>
          <p:cNvPr id="427018" name="Rectangle 10" descr="Hard_Drive:ehap_work:title-bar.gif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 and Directional Terms</a:t>
            </a:r>
          </a:p>
        </p:txBody>
      </p:sp>
      <p:sp>
        <p:nvSpPr>
          <p:cNvPr id="427020" name="Text Box 12"/>
          <p:cNvSpPr txBox="1">
            <a:spLocks noChangeArrowheads="1"/>
          </p:cNvSpPr>
          <p:nvPr/>
        </p:nvSpPr>
        <p:spPr bwMode="auto">
          <a:xfrm>
            <a:off x="7772400" y="6324600"/>
            <a:ext cx="94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Table 1.1</a:t>
            </a:r>
          </a:p>
        </p:txBody>
      </p:sp>
      <p:pic>
        <p:nvPicPr>
          <p:cNvPr id="10752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24542" r="1700" b="6943"/>
          <a:stretch>
            <a:fillRect/>
          </a:stretch>
        </p:blipFill>
        <p:spPr bwMode="auto">
          <a:xfrm>
            <a:off x="609600" y="1600200"/>
            <a:ext cx="7924800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4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94" name="Rectangle 10" descr="Hard_Drive:ehap_work:title-bar.gif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 and Directional Terms</a:t>
            </a:r>
          </a:p>
        </p:txBody>
      </p:sp>
      <p:sp>
        <p:nvSpPr>
          <p:cNvPr id="425996" name="Text Box 12"/>
          <p:cNvSpPr txBox="1">
            <a:spLocks noChangeArrowheads="1"/>
          </p:cNvSpPr>
          <p:nvPr/>
        </p:nvSpPr>
        <p:spPr bwMode="auto">
          <a:xfrm>
            <a:off x="7554913" y="6324600"/>
            <a:ext cx="1481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Table 1.1 (cont)</a:t>
            </a:r>
          </a:p>
        </p:txBody>
      </p:sp>
      <p:pic>
        <p:nvPicPr>
          <p:cNvPr id="10854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29437" r="1700" b="9720"/>
          <a:stretch>
            <a:fillRect/>
          </a:stretch>
        </p:blipFill>
        <p:spPr bwMode="auto">
          <a:xfrm>
            <a:off x="381000" y="1828800"/>
            <a:ext cx="83820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5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946525" y="39688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endParaRPr lang="en-US" b="1">
              <a:effectLst/>
              <a:latin typeface="Arial" charset="0"/>
            </a:endParaRP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705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mtClean="0"/>
              <a:t>Position Descriptors</a:t>
            </a:r>
          </a:p>
        </p:txBody>
      </p:sp>
    </p:spTree>
    <p:extLst>
      <p:ext uri="{BB962C8B-B14F-4D97-AF65-F5344CB8AC3E}">
        <p14:creationId xmlns:p14="http://schemas.microsoft.com/office/powerpoint/2010/main" val="13112211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Abdominopelvic</a:t>
            </a:r>
            <a:r>
              <a:rPr lang="en-US" dirty="0" smtClean="0"/>
              <a:t> Quadrants &amp; Regions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133600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Divides </a:t>
            </a:r>
            <a:r>
              <a:rPr lang="en-US" dirty="0" err="1" smtClean="0"/>
              <a:t>lg</a:t>
            </a:r>
            <a:r>
              <a:rPr lang="en-US" dirty="0" smtClean="0"/>
              <a:t> </a:t>
            </a:r>
            <a:r>
              <a:rPr lang="en-US" dirty="0" err="1" smtClean="0"/>
              <a:t>abdominopelvic</a:t>
            </a:r>
            <a:r>
              <a:rPr lang="en-US" dirty="0" smtClean="0"/>
              <a:t> cavity into smaller areas (4 quadrants or 9 regions) </a:t>
            </a:r>
          </a:p>
        </p:txBody>
      </p:sp>
    </p:spTree>
    <p:extLst>
      <p:ext uri="{BB962C8B-B14F-4D97-AF65-F5344CB8AC3E}">
        <p14:creationId xmlns:p14="http://schemas.microsoft.com/office/powerpoint/2010/main" val="8916114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381000" y="1760538"/>
            <a:ext cx="8245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"/>
              </a:defRPr>
            </a:lvl1pPr>
            <a:lvl2pPr marL="687388" indent="-230188" algn="l">
              <a:defRPr sz="2400">
                <a:solidFill>
                  <a:schemeClr val="tx1"/>
                </a:solidFill>
                <a:latin typeface="Times"/>
              </a:defRPr>
            </a:lvl2pPr>
            <a:lvl3pPr marL="1030288" indent="-228600" algn="l">
              <a:defRPr sz="2400">
                <a:solidFill>
                  <a:schemeClr val="tx1"/>
                </a:solidFill>
                <a:latin typeface="Times"/>
              </a:defRPr>
            </a:lvl3pPr>
            <a:lvl4pPr marL="1825625" algn="l">
              <a:defRPr sz="2400">
                <a:solidFill>
                  <a:schemeClr val="tx1"/>
                </a:solidFill>
                <a:latin typeface="Times"/>
              </a:defRPr>
            </a:lvl4pPr>
            <a:lvl5pPr marL="1939925" algn="l">
              <a:defRPr sz="2400">
                <a:solidFill>
                  <a:schemeClr val="tx1"/>
                </a:solidFill>
                <a:latin typeface="Times"/>
              </a:defRPr>
            </a:lvl5pPr>
            <a:lvl6pPr marL="2397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85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311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7687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50000"/>
              </a:spcAft>
              <a:buClr>
                <a:srgbClr val="FF6600"/>
              </a:buClr>
              <a:buFont typeface="Times"/>
              <a:buNone/>
              <a:defRPr/>
            </a:pPr>
            <a:endParaRPr lang="en-US" sz="3000" smtClean="0">
              <a:latin typeface="Arial" charset="0"/>
            </a:endParaRPr>
          </a:p>
        </p:txBody>
      </p:sp>
      <p:sp>
        <p:nvSpPr>
          <p:cNvPr id="434187" name="Rectangle 11" descr="Hard_Drive:ehap_work:title-bar.gif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Abdominopelvic Quadrants</a:t>
            </a:r>
          </a:p>
        </p:txBody>
      </p:sp>
      <p:sp>
        <p:nvSpPr>
          <p:cNvPr id="434189" name="Text Box 13"/>
          <p:cNvSpPr txBox="1">
            <a:spLocks noChangeArrowheads="1"/>
          </p:cNvSpPr>
          <p:nvPr/>
        </p:nvSpPr>
        <p:spPr bwMode="auto">
          <a:xfrm>
            <a:off x="7772400" y="6324600"/>
            <a:ext cx="1119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26292"/>
                </a:solidFill>
                <a:latin typeface="Arial" charset="0"/>
              </a:rPr>
              <a:t>Figure 1.8a</a:t>
            </a:r>
          </a:p>
        </p:txBody>
      </p:sp>
      <p:pic>
        <p:nvPicPr>
          <p:cNvPr id="11162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18869" r="20827" b="16745"/>
          <a:stretch>
            <a:fillRect/>
          </a:stretch>
        </p:blipFill>
        <p:spPr bwMode="auto">
          <a:xfrm>
            <a:off x="2787650" y="1447800"/>
            <a:ext cx="35671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1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Abdominopelvic Quadrants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abdominopelvic cavity can be functionally divided into quadrants.</a:t>
            </a:r>
          </a:p>
          <a:p>
            <a:pPr>
              <a:defRPr/>
            </a:pPr>
            <a:r>
              <a:rPr lang="en-US" smtClean="0"/>
              <a:t>Used by clinical personnel to describe the location of abdominopelvic pain, tumors, and other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139441406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Abdominopelvic Quadrants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Used mostly in the medical and clinical disciplines.</a:t>
            </a:r>
          </a:p>
          <a:p>
            <a:pPr>
              <a:defRPr/>
            </a:pPr>
            <a:r>
              <a:rPr lang="en-US" sz="2800" smtClean="0"/>
              <a:t>Functionally divides the abdominopelvic cavity into four quadrants</a:t>
            </a:r>
          </a:p>
          <a:p>
            <a:pPr lvl="1">
              <a:defRPr/>
            </a:pPr>
            <a:r>
              <a:rPr lang="en-US" sz="2400" smtClean="0"/>
              <a:t>RUQ - Right Upper Quadrant</a:t>
            </a:r>
          </a:p>
          <a:p>
            <a:pPr lvl="1">
              <a:defRPr/>
            </a:pPr>
            <a:r>
              <a:rPr lang="en-US" sz="2400" smtClean="0"/>
              <a:t>LUQ - Left Upper Quadrant</a:t>
            </a:r>
          </a:p>
          <a:p>
            <a:pPr lvl="1">
              <a:defRPr/>
            </a:pPr>
            <a:r>
              <a:rPr lang="en-US" sz="2400" smtClean="0"/>
              <a:t>RLQ - Right Lower Quadrant</a:t>
            </a:r>
          </a:p>
          <a:p>
            <a:pPr lvl="1">
              <a:defRPr/>
            </a:pPr>
            <a:r>
              <a:rPr lang="en-US" sz="2400" smtClean="0"/>
              <a:t>LLQ - Left Lower Quadrant</a:t>
            </a:r>
          </a:p>
        </p:txBody>
      </p:sp>
    </p:spTree>
    <p:extLst>
      <p:ext uri="{BB962C8B-B14F-4D97-AF65-F5344CB8AC3E}">
        <p14:creationId xmlns:p14="http://schemas.microsoft.com/office/powerpoint/2010/main" val="23959385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Quadrants and Organs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RUQ – liver, gallbladder, right kidney</a:t>
            </a:r>
          </a:p>
          <a:p>
            <a:pPr>
              <a:defRPr/>
            </a:pPr>
            <a:r>
              <a:rPr lang="en-US" smtClean="0"/>
              <a:t>LUQ – stomach, spleen, pancreas, left kidney</a:t>
            </a:r>
          </a:p>
          <a:p>
            <a:pPr>
              <a:defRPr/>
            </a:pPr>
            <a:r>
              <a:rPr lang="en-US" smtClean="0"/>
              <a:t>RLQ – appendix, right ovary</a:t>
            </a:r>
          </a:p>
          <a:p>
            <a:pPr>
              <a:defRPr/>
            </a:pPr>
            <a:r>
              <a:rPr lang="en-US" smtClean="0"/>
              <a:t>LLQ – left ovary</a:t>
            </a:r>
          </a:p>
        </p:txBody>
      </p:sp>
    </p:spTree>
    <p:extLst>
      <p:ext uri="{BB962C8B-B14F-4D97-AF65-F5344CB8AC3E}">
        <p14:creationId xmlns:p14="http://schemas.microsoft.com/office/powerpoint/2010/main" val="25963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1\01.03_interrelat_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1\01.01_structorgn_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1\01.04_homeocont_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1\01.08c_adomino_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1\01.07_cavities_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c:\gtk-powerpoint\mariebjpegs\04\04.01cd_epithmemb_1.jpg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</TotalTime>
  <Words>2515</Words>
  <Application>Microsoft Office PowerPoint</Application>
  <PresentationFormat>On-screen Show (4:3)</PresentationFormat>
  <Paragraphs>528</Paragraphs>
  <Slides>105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7" baseType="lpstr">
      <vt:lpstr>Clarity</vt:lpstr>
      <vt:lpstr>Clip</vt:lpstr>
      <vt:lpstr>Ch1 The HUMAN BODY: An Orientation</vt:lpstr>
      <vt:lpstr>Background</vt:lpstr>
      <vt:lpstr>Background</vt:lpstr>
      <vt:lpstr>ANATOMY</vt:lpstr>
      <vt:lpstr>PHYSIOLOGY</vt:lpstr>
      <vt:lpstr>Overview </vt:lpstr>
      <vt:lpstr>Levels of  Organization</vt:lpstr>
      <vt:lpstr>Levels of Organization</vt:lpstr>
      <vt:lpstr>Levels of Structural Organization</vt:lpstr>
      <vt:lpstr>Chemical Level</vt:lpstr>
      <vt:lpstr>Cellular Level</vt:lpstr>
      <vt:lpstr>Tissue Level</vt:lpstr>
      <vt:lpstr>Tissues</vt:lpstr>
      <vt:lpstr>Organ Level</vt:lpstr>
      <vt:lpstr>Organ Level</vt:lpstr>
      <vt:lpstr>Organ System Level</vt:lpstr>
      <vt:lpstr>PowerPoint Presentation</vt:lpstr>
      <vt:lpstr>Organism Level</vt:lpstr>
      <vt:lpstr>PowerPoint Presentation</vt:lpstr>
      <vt:lpstr>Life and Survival</vt:lpstr>
      <vt:lpstr>What is Life?</vt:lpstr>
      <vt:lpstr>What is Life?</vt:lpstr>
      <vt:lpstr>Metabolism</vt:lpstr>
      <vt:lpstr>Anabolism</vt:lpstr>
      <vt:lpstr>Catabolism</vt:lpstr>
      <vt:lpstr>Metabolism</vt:lpstr>
      <vt:lpstr>What is death?</vt:lpstr>
      <vt:lpstr>What is death?</vt:lpstr>
      <vt:lpstr>Survival Needs</vt:lpstr>
      <vt:lpstr>Homeostasis</vt:lpstr>
      <vt:lpstr>Homeostasis</vt:lpstr>
      <vt:lpstr>Parameters Maintained in Homeostasis</vt:lpstr>
      <vt:lpstr>STRESS</vt:lpstr>
      <vt:lpstr>External Stressors</vt:lpstr>
      <vt:lpstr>Internal Stressors</vt:lpstr>
      <vt:lpstr>Feedback Mechanisms</vt:lpstr>
      <vt:lpstr>Components of a Feedback Mechanism</vt:lpstr>
      <vt:lpstr>PowerPoint Presentation</vt:lpstr>
      <vt:lpstr>Pathways</vt:lpstr>
      <vt:lpstr>Feedback Mechanisms</vt:lpstr>
      <vt:lpstr>Homeostasis</vt:lpstr>
      <vt:lpstr>Types of Feedback Mechanisms</vt:lpstr>
      <vt:lpstr>Positive Feedback- Stimulatory</vt:lpstr>
      <vt:lpstr>Positive Feedback System</vt:lpstr>
      <vt:lpstr>Negative Feedback- Inhibitory</vt:lpstr>
      <vt:lpstr>Negative Feedback System</vt:lpstr>
      <vt:lpstr>Examples</vt:lpstr>
      <vt:lpstr>Examples</vt:lpstr>
      <vt:lpstr>Organ System Overview</vt:lpstr>
      <vt:lpstr>Skeletal System</vt:lpstr>
      <vt:lpstr>Muscular System</vt:lpstr>
      <vt:lpstr>Nervous System</vt:lpstr>
      <vt:lpstr>Integumentary System </vt:lpstr>
      <vt:lpstr>Endocrine System</vt:lpstr>
      <vt:lpstr>Endocrine Glands</vt:lpstr>
      <vt:lpstr>Cardiovascular System</vt:lpstr>
      <vt:lpstr>Lymphatic System</vt:lpstr>
      <vt:lpstr>Respiratory System</vt:lpstr>
      <vt:lpstr>Digestive System</vt:lpstr>
      <vt:lpstr>Urinary (Excretory) System</vt:lpstr>
      <vt:lpstr>Reproductive System (Male)</vt:lpstr>
      <vt:lpstr>Reproductive System (Female)</vt:lpstr>
      <vt:lpstr>PowerPoint Presentation</vt:lpstr>
      <vt:lpstr>Labels for torso diagram in notes</vt:lpstr>
      <vt:lpstr>Organs and Functions</vt:lpstr>
      <vt:lpstr>BODY CAVITIES</vt:lpstr>
      <vt:lpstr>Body Cavities</vt:lpstr>
      <vt:lpstr>Dorsal Body Cavity</vt:lpstr>
      <vt:lpstr>Ventral Body Cavity</vt:lpstr>
      <vt:lpstr>PowerPoint Presentation</vt:lpstr>
      <vt:lpstr>Body Membranes</vt:lpstr>
      <vt:lpstr>PowerPoint Presentation</vt:lpstr>
      <vt:lpstr>The Language of Anatomy</vt:lpstr>
      <vt:lpstr>Planes</vt:lpstr>
      <vt:lpstr>Body Planes</vt:lpstr>
      <vt:lpstr>Sagittal Plane</vt:lpstr>
      <vt:lpstr>Sagittal Section of Thorax</vt:lpstr>
      <vt:lpstr>MRI of Brain</vt:lpstr>
      <vt:lpstr>Mid-Sagittal Plane</vt:lpstr>
      <vt:lpstr>Frontal (Coronal) Plane </vt:lpstr>
      <vt:lpstr>X-Ray: Frontal View</vt:lpstr>
      <vt:lpstr>Transverse (Horizontal) Plane</vt:lpstr>
      <vt:lpstr>Transverse Plane (Cross Section)</vt:lpstr>
      <vt:lpstr>Chest CT Scan</vt:lpstr>
      <vt:lpstr>Brain MRI</vt:lpstr>
      <vt:lpstr>Oblique (Diagonal) Plane</vt:lpstr>
      <vt:lpstr>Oblique Plane (Diagonal) </vt:lpstr>
      <vt:lpstr>Planes - Overview</vt:lpstr>
      <vt:lpstr>Body Position</vt:lpstr>
      <vt:lpstr>Position Descriptors</vt:lpstr>
      <vt:lpstr>Directional Terms</vt:lpstr>
      <vt:lpstr>Orientation and Directional Terms</vt:lpstr>
      <vt:lpstr>Orientation and Directional Terms</vt:lpstr>
      <vt:lpstr>Position Descriptors</vt:lpstr>
      <vt:lpstr>Abdominopelvic Quadrants &amp; Regions</vt:lpstr>
      <vt:lpstr>Abdominopelvic Quadrants</vt:lpstr>
      <vt:lpstr>Abdominopelvic Quadrants</vt:lpstr>
      <vt:lpstr>Abdominopelvic Quadrants</vt:lpstr>
      <vt:lpstr>Quadrants and Organs</vt:lpstr>
      <vt:lpstr>Abdominopelvic Regions</vt:lpstr>
      <vt:lpstr>Abdominopelvic Major Organs</vt:lpstr>
      <vt:lpstr>Body Regions</vt:lpstr>
      <vt:lpstr>Body Landmarks</vt:lpstr>
      <vt:lpstr>Body Landmarks</vt:lpstr>
      <vt:lpstr>Anatomical Terms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Ch1 The HUMAN BODY: An Orientation</dc:title>
  <dc:creator>Shelley laptop</dc:creator>
  <cp:lastModifiedBy>Shelley laptop</cp:lastModifiedBy>
  <cp:revision>4</cp:revision>
  <dcterms:created xsi:type="dcterms:W3CDTF">2016-01-02T16:01:25Z</dcterms:created>
  <dcterms:modified xsi:type="dcterms:W3CDTF">2016-01-03T16:00:09Z</dcterms:modified>
</cp:coreProperties>
</file>