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84" r:id="rId4"/>
    <p:sldId id="28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48EE774-269B-445D-B05C-C87C5329436C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17474B-B153-468A-823B-003218795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E2D438C-ED5A-4F03-B001-B0A61B70FA18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A3C721B-8CE5-465B-B7AE-8F2CDB03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5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2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70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ln/>
          <a:effectLst>
            <a:outerShdw blurRad="63500" dist="17961" dir="2700000" algn="ctr" rotWithShape="0">
              <a:srgbClr val="70868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4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9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4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1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9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8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3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37309-7933-4AAF-9F62-310204389F07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99ED-F2F0-40D8-A911-91F0E552E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Reflex Arc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35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075944"/>
            <a:ext cx="7967472" cy="47061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141913" y="2041525"/>
            <a:ext cx="84613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5370513" y="3554413"/>
            <a:ext cx="61753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468688" y="3005138"/>
            <a:ext cx="251936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709988" y="3259138"/>
            <a:ext cx="2278062" cy="1074738"/>
          </a:xfrm>
          <a:custGeom>
            <a:avLst/>
            <a:gdLst>
              <a:gd name="T0" fmla="*/ 1435 w 1435"/>
              <a:gd name="T1" fmla="*/ 677 h 677"/>
              <a:gd name="T2" fmla="*/ 1050 w 1435"/>
              <a:gd name="T3" fmla="*/ 677 h 677"/>
              <a:gd name="T4" fmla="*/ 0 w 1435"/>
              <a:gd name="T5" fmla="*/ 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5" h="677">
                <a:moveTo>
                  <a:pt x="1435" y="677"/>
                </a:moveTo>
                <a:lnTo>
                  <a:pt x="1050" y="677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162425" y="4546600"/>
            <a:ext cx="1825625" cy="519113"/>
          </a:xfrm>
          <a:custGeom>
            <a:avLst/>
            <a:gdLst>
              <a:gd name="T0" fmla="*/ 1150 w 1150"/>
              <a:gd name="T1" fmla="*/ 327 h 327"/>
              <a:gd name="T2" fmla="*/ 769 w 1150"/>
              <a:gd name="T3" fmla="*/ 327 h 327"/>
              <a:gd name="T4" fmla="*/ 0 w 1150"/>
              <a:gd name="T5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0" h="327">
                <a:moveTo>
                  <a:pt x="1150" y="327"/>
                </a:moveTo>
                <a:lnTo>
                  <a:pt x="769" y="327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748088" y="4060825"/>
            <a:ext cx="2239962" cy="649288"/>
          </a:xfrm>
          <a:custGeom>
            <a:avLst/>
            <a:gdLst>
              <a:gd name="T0" fmla="*/ 1411 w 1411"/>
              <a:gd name="T1" fmla="*/ 409 h 409"/>
              <a:gd name="T2" fmla="*/ 1030 w 1411"/>
              <a:gd name="T3" fmla="*/ 409 h 409"/>
              <a:gd name="T4" fmla="*/ 0 w 1411"/>
              <a:gd name="T5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1" h="409">
                <a:moveTo>
                  <a:pt x="1411" y="409"/>
                </a:moveTo>
                <a:lnTo>
                  <a:pt x="1030" y="40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6065946" y="2846633"/>
            <a:ext cx="1968488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Diencephalon</a:t>
            </a:r>
            <a:endParaRPr lang="en-US" sz="20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6065946" y="1896346"/>
            <a:ext cx="169379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Cerebral</a:t>
            </a:r>
          </a:p>
          <a:p>
            <a:pPr eaLnBrk="1" hangingPunct="1"/>
            <a:r>
              <a:rPr lang="en-US" sz="20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hemisphere</a:t>
            </a:r>
            <a:endParaRPr lang="en-US" sz="20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6065946" y="3395908"/>
            <a:ext cx="1646348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Cerebellum</a:t>
            </a:r>
            <a:endParaRPr lang="en-US" sz="20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6065946" y="3805157"/>
            <a:ext cx="1575431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Brain </a:t>
            </a:r>
            <a:r>
              <a:rPr lang="en-US" sz="206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stem</a:t>
            </a:r>
            <a:endParaRPr lang="en-US" sz="2060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6065946" y="4185363"/>
            <a:ext cx="1269578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Midbrain</a:t>
            </a:r>
            <a:endParaRPr lang="en-US" sz="206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49"/>
          <p:cNvSpPr>
            <a:spLocks noChangeArrowheads="1"/>
          </p:cNvSpPr>
          <p:nvPr/>
        </p:nvSpPr>
        <p:spPr bwMode="auto">
          <a:xfrm>
            <a:off x="6065946" y="4546360"/>
            <a:ext cx="814325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Pons</a:t>
            </a:r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6065946" y="4904391"/>
            <a:ext cx="2492670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Medulla oblongata</a:t>
            </a:r>
          </a:p>
        </p:txBody>
      </p:sp>
      <p:sp>
        <p:nvSpPr>
          <p:cNvPr id="21" name="Rectangle 54"/>
          <p:cNvSpPr>
            <a:spLocks noChangeArrowheads="1"/>
          </p:cNvSpPr>
          <p:nvPr/>
        </p:nvSpPr>
        <p:spPr bwMode="auto">
          <a:xfrm>
            <a:off x="1090262" y="5468298"/>
            <a:ext cx="7459093" cy="3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20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Birth: </a:t>
            </a:r>
            <a:r>
              <a:rPr lang="en-IN" sz="2060" b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Shows adult pattern of structures and convolutions.</a:t>
            </a:r>
            <a:endParaRPr lang="en-US" sz="2060" b="1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825"/>
            <a:ext cx="9144000" cy="584775"/>
          </a:xfrm>
        </p:spPr>
        <p:txBody>
          <a:bodyPr>
            <a:normAutofit fontScale="90000"/>
          </a:bodyPr>
          <a:lstStyle/>
          <a:p>
            <a:r>
              <a:rPr lang="en-US" dirty="0"/>
              <a:t>Brain Regions and </a:t>
            </a:r>
            <a:r>
              <a:rPr lang="en-US" dirty="0" smtClean="0"/>
              <a:t>Organization (cont.)</a:t>
            </a:r>
            <a:endParaRPr lang="en-US" dirty="0"/>
          </a:p>
        </p:txBody>
      </p:sp>
      <p:sp>
        <p:nvSpPr>
          <p:cNvPr id="32770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Gray matter: short, </a:t>
            </a:r>
            <a:r>
              <a:rPr lang="en-US" dirty="0" err="1" smtClean="0"/>
              <a:t>nonmyelinated</a:t>
            </a:r>
            <a:r>
              <a:rPr lang="en-US" dirty="0" smtClean="0"/>
              <a:t> neurons and cell bodies</a:t>
            </a:r>
          </a:p>
          <a:p>
            <a:r>
              <a:rPr lang="en-US" dirty="0" smtClean="0"/>
              <a:t>White matter: </a:t>
            </a:r>
            <a:r>
              <a:rPr lang="en-US" dirty="0" err="1" smtClean="0"/>
              <a:t>myelinated</a:t>
            </a:r>
            <a:r>
              <a:rPr lang="en-US" dirty="0" smtClean="0"/>
              <a:t> and </a:t>
            </a:r>
            <a:r>
              <a:rPr lang="en-US" dirty="0" err="1" smtClean="0"/>
              <a:t>nonmyelinated</a:t>
            </a:r>
            <a:r>
              <a:rPr lang="en-US" dirty="0" smtClean="0"/>
              <a:t> axons</a:t>
            </a:r>
          </a:p>
          <a:p>
            <a:r>
              <a:rPr lang="en-US" dirty="0" smtClean="0"/>
              <a:t>Basic pattern found in CNS: central cavity surrounded by gray matter, with white matter external to gray matter</a:t>
            </a:r>
          </a:p>
          <a:p>
            <a:r>
              <a:rPr lang="en-US" dirty="0" smtClean="0"/>
              <a:t>Features and changes of pattern: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Spinal cord exhibits this basic pattern; however, pattern changes with ascent into brain stem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3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64" y="228600"/>
            <a:ext cx="4309872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5" y="228600"/>
            <a:ext cx="2400130" cy="2133600"/>
          </a:xfrm>
        </p:spPr>
        <p:txBody>
          <a:bodyPr>
            <a:noAutofit/>
          </a:bodyPr>
          <a:lstStyle/>
          <a:p>
            <a:r>
              <a:rPr lang="en-IN" sz="2000" dirty="0" smtClean="0"/>
              <a:t>Figure 12.3-1 </a:t>
            </a:r>
            <a:r>
              <a:rPr lang="en-IN" sz="2000" dirty="0"/>
              <a:t>Pattern of distribution of </a:t>
            </a:r>
            <a:r>
              <a:rPr lang="en-IN" sz="2000" dirty="0" err="1"/>
              <a:t>gray</a:t>
            </a:r>
            <a:r>
              <a:rPr lang="en-IN" sz="2000" dirty="0"/>
              <a:t> and white matter in the CNS.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921125" y="2652713"/>
            <a:ext cx="0" cy="5048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6475" y="1793876"/>
            <a:ext cx="339725" cy="657225"/>
          </a:xfrm>
          <a:custGeom>
            <a:avLst/>
            <a:gdLst>
              <a:gd name="T0" fmla="*/ 214 w 214"/>
              <a:gd name="T1" fmla="*/ 0 h 414"/>
              <a:gd name="T2" fmla="*/ 214 w 214"/>
              <a:gd name="T3" fmla="*/ 108 h 414"/>
              <a:gd name="T4" fmla="*/ 0 w 214"/>
              <a:gd name="T5" fmla="*/ 41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414">
                <a:moveTo>
                  <a:pt x="214" y="0"/>
                </a:moveTo>
                <a:lnTo>
                  <a:pt x="214" y="108"/>
                </a:lnTo>
                <a:lnTo>
                  <a:pt x="0" y="41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982913" y="1325563"/>
            <a:ext cx="304800" cy="1160463"/>
          </a:xfrm>
          <a:custGeom>
            <a:avLst/>
            <a:gdLst>
              <a:gd name="T0" fmla="*/ 0 w 192"/>
              <a:gd name="T1" fmla="*/ 0 h 731"/>
              <a:gd name="T2" fmla="*/ 0 w 192"/>
              <a:gd name="T3" fmla="*/ 401 h 731"/>
              <a:gd name="T4" fmla="*/ 192 w 192"/>
              <a:gd name="T5" fmla="*/ 731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731">
                <a:moveTo>
                  <a:pt x="0" y="0"/>
                </a:moveTo>
                <a:lnTo>
                  <a:pt x="0" y="401"/>
                </a:lnTo>
                <a:lnTo>
                  <a:pt x="192" y="73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2532924" y="4758935"/>
            <a:ext cx="1245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Gray matter:</a:t>
            </a: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2473234" y="864679"/>
            <a:ext cx="1173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cavity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(spinal canal)</a:t>
            </a: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555909" y="1353232"/>
            <a:ext cx="8656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 gray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matter</a:t>
            </a: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3724111" y="3124208"/>
            <a:ext cx="9842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Outer white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matter</a:t>
            </a:r>
          </a:p>
        </p:txBody>
      </p:sp>
      <p:sp>
        <p:nvSpPr>
          <p:cNvPr id="15" name="Rectangle 49"/>
          <p:cNvSpPr>
            <a:spLocks noChangeArrowheads="1"/>
          </p:cNvSpPr>
          <p:nvPr/>
        </p:nvSpPr>
        <p:spPr bwMode="auto">
          <a:xfrm>
            <a:off x="2502444" y="3626414"/>
            <a:ext cx="26364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The </a:t>
            </a:r>
            <a:r>
              <a:rPr lang="en-IN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spinal cord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exhibits</a:t>
            </a: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basic pattern: a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</a:t>
            </a: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cavity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surrounded by </a:t>
            </a:r>
            <a:r>
              <a:rPr lang="en-IN" sz="14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endParaRPr lang="en-IN" sz="14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matter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with outer white matter.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2532924" y="5503790"/>
            <a:ext cx="13489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White matter:</a:t>
            </a: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2720172" y="4991226"/>
            <a:ext cx="2646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Neuron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cell bodies</a:t>
            </a:r>
          </a:p>
          <a:p>
            <a:pPr eaLnBrk="1" hangingPunct="1"/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Short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neurons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2720172" y="5727890"/>
            <a:ext cx="2688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tabLst>
                <a:tab pos="104775" algn="l"/>
              </a:tabLst>
            </a:pP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Mostly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 (with</a:t>
            </a:r>
          </a:p>
          <a:p>
            <a:pPr eaLnBrk="1" hangingPunct="1">
              <a:tabLst>
                <a:tab pos="104775" algn="l"/>
              </a:tabLst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some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53755" y="3560847"/>
            <a:ext cx="312969" cy="323165"/>
            <a:chOff x="2958580" y="3398922"/>
            <a:chExt cx="312969" cy="323165"/>
          </a:xfrm>
        </p:grpSpPr>
        <p:sp>
          <p:nvSpPr>
            <p:cNvPr id="24" name="Oval 23"/>
            <p:cNvSpPr/>
            <p:nvPr/>
          </p:nvSpPr>
          <p:spPr>
            <a:xfrm>
              <a:off x="2978539" y="3423979"/>
              <a:ext cx="273050" cy="2730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58580" y="3398922"/>
              <a:ext cx="312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500" dirty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0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 Regions and </a:t>
            </a:r>
            <a:r>
              <a:rPr lang="en-US" dirty="0" smtClean="0"/>
              <a:t>Organization (cont.)</a:t>
            </a:r>
            <a:endParaRPr lang="en-US" dirty="0"/>
          </a:p>
        </p:txBody>
      </p:sp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Brain stem has additional gray matter nuclei scattered within white matter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/>
              <a:t>Cerebral hemispheres (cerebrum) and cerebellum contain outer layer of gray matter called the </a:t>
            </a:r>
            <a:r>
              <a:rPr lang="en-US" i="1" dirty="0" smtClean="0"/>
              <a:t>cortex</a:t>
            </a:r>
          </a:p>
          <a:p>
            <a:pPr lvl="2"/>
            <a:r>
              <a:rPr lang="en-US" dirty="0" smtClean="0"/>
              <a:t>Cerebrum and cerebellum also have scattered areas of gray matter nuclei amid white matter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4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28600"/>
            <a:ext cx="8503920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2974" y="228600"/>
            <a:ext cx="3978729" cy="1676400"/>
          </a:xfrm>
        </p:spPr>
        <p:txBody>
          <a:bodyPr>
            <a:noAutofit/>
          </a:bodyPr>
          <a:lstStyle/>
          <a:p>
            <a:r>
              <a:rPr lang="en-IN" sz="2400" dirty="0"/>
              <a:t>Figure </a:t>
            </a:r>
            <a:r>
              <a:rPr lang="en-IN" sz="2400" dirty="0" smtClean="0"/>
              <a:t>12.3-2 </a:t>
            </a:r>
            <a:r>
              <a:rPr lang="en-IN" sz="2400" dirty="0"/>
              <a:t>Pattern of distribution of </a:t>
            </a:r>
            <a:r>
              <a:rPr lang="en-IN" sz="2400" dirty="0" err="1"/>
              <a:t>gray</a:t>
            </a:r>
            <a:r>
              <a:rPr lang="en-IN" sz="2400" dirty="0"/>
              <a:t> and white matter in the CNS.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081713" y="4394200"/>
            <a:ext cx="1062037" cy="222250"/>
          </a:xfrm>
          <a:custGeom>
            <a:avLst/>
            <a:gdLst>
              <a:gd name="T0" fmla="*/ 669 w 669"/>
              <a:gd name="T1" fmla="*/ 0 h 140"/>
              <a:gd name="T2" fmla="*/ 561 w 669"/>
              <a:gd name="T3" fmla="*/ 0 h 140"/>
              <a:gd name="T4" fmla="*/ 0 w 669"/>
              <a:gd name="T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9" h="140">
                <a:moveTo>
                  <a:pt x="669" y="0"/>
                </a:moveTo>
                <a:lnTo>
                  <a:pt x="561" y="0"/>
                </a:lnTo>
                <a:lnTo>
                  <a:pt x="0" y="14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243638" y="4705350"/>
            <a:ext cx="893762" cy="238125"/>
          </a:xfrm>
          <a:custGeom>
            <a:avLst/>
            <a:gdLst>
              <a:gd name="T0" fmla="*/ 563 w 563"/>
              <a:gd name="T1" fmla="*/ 150 h 150"/>
              <a:gd name="T2" fmla="*/ 455 w 563"/>
              <a:gd name="T3" fmla="*/ 150 h 150"/>
              <a:gd name="T4" fmla="*/ 0 w 563"/>
              <a:gd name="T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3" h="150">
                <a:moveTo>
                  <a:pt x="563" y="150"/>
                </a:moveTo>
                <a:lnTo>
                  <a:pt x="455" y="15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535738" y="4984750"/>
            <a:ext cx="595312" cy="312738"/>
          </a:xfrm>
          <a:custGeom>
            <a:avLst/>
            <a:gdLst>
              <a:gd name="T0" fmla="*/ 375 w 375"/>
              <a:gd name="T1" fmla="*/ 197 h 197"/>
              <a:gd name="T2" fmla="*/ 271 w 375"/>
              <a:gd name="T3" fmla="*/ 197 h 197"/>
              <a:gd name="T4" fmla="*/ 0 w 375"/>
              <a:gd name="T5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5" h="197">
                <a:moveTo>
                  <a:pt x="375" y="197"/>
                </a:moveTo>
                <a:lnTo>
                  <a:pt x="271" y="197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ectangle 49"/>
          <p:cNvSpPr>
            <a:spLocks noChangeArrowheads="1"/>
          </p:cNvSpPr>
          <p:nvPr/>
        </p:nvSpPr>
        <p:spPr bwMode="auto">
          <a:xfrm>
            <a:off x="5082975" y="5920259"/>
            <a:ext cx="3061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The </a:t>
            </a:r>
            <a:r>
              <a:rPr lang="en-IN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brain stem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has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additional</a:t>
            </a: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regions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matter (brain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nuclei)</a:t>
            </a: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buried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within the white matter.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7196805" y="4284295"/>
            <a:ext cx="11733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cavity</a:t>
            </a:r>
          </a:p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(4th 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ventricle)</a:t>
            </a: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7196805" y="4828370"/>
            <a:ext cx="14635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Inner gray matter</a:t>
            </a: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7196805" y="5185240"/>
            <a:ext cx="15821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Outer white matter</a:t>
            </a: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430979" y="4759453"/>
            <a:ext cx="1245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Gray matter:</a:t>
            </a: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430979" y="5504308"/>
            <a:ext cx="13489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White matter:</a:t>
            </a:r>
          </a:p>
        </p:txBody>
      </p:sp>
      <p:sp>
        <p:nvSpPr>
          <p:cNvPr id="17" name="Rectangle 49"/>
          <p:cNvSpPr>
            <a:spLocks noChangeArrowheads="1"/>
          </p:cNvSpPr>
          <p:nvPr/>
        </p:nvSpPr>
        <p:spPr bwMode="auto">
          <a:xfrm>
            <a:off x="618227" y="4991744"/>
            <a:ext cx="2646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Neuron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cell bodies</a:t>
            </a:r>
          </a:p>
          <a:p>
            <a:pPr eaLnBrk="1" hangingPunct="1"/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Short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neurons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618227" y="5728408"/>
            <a:ext cx="2688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tabLst>
                <a:tab pos="104775" algn="l"/>
              </a:tabLst>
            </a:pP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Mostly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 (with</a:t>
            </a:r>
          </a:p>
          <a:p>
            <a:pPr eaLnBrk="1" hangingPunct="1">
              <a:tabLst>
                <a:tab pos="104775" algn="l"/>
              </a:tabLst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some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49256" y="5859630"/>
            <a:ext cx="312969" cy="323165"/>
            <a:chOff x="2958580" y="3398922"/>
            <a:chExt cx="312969" cy="323165"/>
          </a:xfrm>
        </p:grpSpPr>
        <p:sp>
          <p:nvSpPr>
            <p:cNvPr id="26" name="Oval 25"/>
            <p:cNvSpPr/>
            <p:nvPr/>
          </p:nvSpPr>
          <p:spPr>
            <a:xfrm>
              <a:off x="2978539" y="3423979"/>
              <a:ext cx="273050" cy="2730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58580" y="3398922"/>
              <a:ext cx="312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500" dirty="0" smtClean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2</a:t>
              </a:r>
              <a:endParaRPr lang="en-US" sz="15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8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228600"/>
            <a:ext cx="7796784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13489" y="4572000"/>
            <a:ext cx="2678111" cy="1828799"/>
          </a:xfrm>
        </p:spPr>
        <p:txBody>
          <a:bodyPr>
            <a:noAutofit/>
          </a:bodyPr>
          <a:lstStyle/>
          <a:p>
            <a:r>
              <a:rPr lang="en-IN" sz="2000" dirty="0"/>
              <a:t>Figure </a:t>
            </a:r>
            <a:r>
              <a:rPr lang="en-IN" sz="2000" dirty="0" smtClean="0"/>
              <a:t>12.3-3 </a:t>
            </a:r>
            <a:r>
              <a:rPr lang="en-IN" sz="2000" dirty="0"/>
              <a:t>Pattern of distribution of </a:t>
            </a:r>
            <a:r>
              <a:rPr lang="en-IN" sz="2000" dirty="0" err="1"/>
              <a:t>gray</a:t>
            </a:r>
            <a:r>
              <a:rPr lang="en-IN" sz="2000" dirty="0"/>
              <a:t> and white matter in the CNS.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3097979" y="4766775"/>
            <a:ext cx="12450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Gray matter:</a:t>
            </a: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097979" y="5521155"/>
            <a:ext cx="13489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White matter: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3285227" y="4999066"/>
            <a:ext cx="264655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Neuron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cell bodies</a:t>
            </a:r>
          </a:p>
          <a:p>
            <a:pPr eaLnBrk="1" hangingPunct="1"/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 Short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neurons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3285227" y="5745255"/>
            <a:ext cx="26882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tabLst>
                <a:tab pos="104775" algn="l"/>
              </a:tabLst>
            </a:pP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•	Mostly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 (with</a:t>
            </a:r>
          </a:p>
          <a:p>
            <a:pPr eaLnBrk="1" hangingPunct="1">
              <a:tabLst>
                <a:tab pos="104775" algn="l"/>
              </a:tabLst>
            </a:pP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	some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nonmyelinated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axons)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5053013" y="1392238"/>
            <a:ext cx="773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4764088" y="2543175"/>
            <a:ext cx="693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5121276" y="762000"/>
            <a:ext cx="1449388" cy="763588"/>
          </a:xfrm>
          <a:custGeom>
            <a:avLst/>
            <a:gdLst>
              <a:gd name="T0" fmla="*/ 0 w 913"/>
              <a:gd name="T1" fmla="*/ 0 h 481"/>
              <a:gd name="T2" fmla="*/ 106 w 913"/>
              <a:gd name="T3" fmla="*/ 0 h 481"/>
              <a:gd name="T4" fmla="*/ 913 w 913"/>
              <a:gd name="T5" fmla="*/ 481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3" h="481">
                <a:moveTo>
                  <a:pt x="0" y="0"/>
                </a:moveTo>
                <a:lnTo>
                  <a:pt x="106" y="0"/>
                </a:lnTo>
                <a:lnTo>
                  <a:pt x="913" y="48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4960938" y="1709738"/>
            <a:ext cx="1489075" cy="222250"/>
          </a:xfrm>
          <a:custGeom>
            <a:avLst/>
            <a:gdLst>
              <a:gd name="T0" fmla="*/ 0 w 938"/>
              <a:gd name="T1" fmla="*/ 140 h 140"/>
              <a:gd name="T2" fmla="*/ 129 w 938"/>
              <a:gd name="T3" fmla="*/ 140 h 140"/>
              <a:gd name="T4" fmla="*/ 938 w 938"/>
              <a:gd name="T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8" h="140">
                <a:moveTo>
                  <a:pt x="0" y="140"/>
                </a:moveTo>
                <a:lnTo>
                  <a:pt x="129" y="140"/>
                </a:lnTo>
                <a:lnTo>
                  <a:pt x="93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5165726" y="1931988"/>
            <a:ext cx="1147763" cy="1095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Rectangle 49"/>
          <p:cNvSpPr>
            <a:spLocks noChangeArrowheads="1"/>
          </p:cNvSpPr>
          <p:nvPr/>
        </p:nvSpPr>
        <p:spPr bwMode="auto">
          <a:xfrm>
            <a:off x="5167249" y="3192825"/>
            <a:ext cx="321216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     The </a:t>
            </a:r>
            <a:r>
              <a:rPr lang="en-IN" sz="14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cerebrum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(shown here)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and</a:t>
            </a:r>
          </a:p>
          <a:p>
            <a:pPr eaLnBrk="1" hangingPunct="1"/>
            <a:r>
              <a:rPr lang="en-IN" sz="14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cerebellum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have islands of </a:t>
            </a:r>
            <a:r>
              <a:rPr lang="en-IN" sz="1400" b="1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endParaRPr lang="en-IN" sz="1400" b="1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matter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(nuclei) within white matter, </a:t>
            </a:r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</a:t>
            </a:r>
          </a:p>
          <a:p>
            <a:pPr eaLnBrk="1" hangingPunct="1"/>
            <a:r>
              <a:rPr lang="en-IN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well 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 an outer cortex of </a:t>
            </a:r>
            <a:r>
              <a:rPr lang="en-IN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</a:t>
            </a:r>
            <a:r>
              <a:rPr lang="en-IN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matter.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3904079" y="665282"/>
            <a:ext cx="14314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cavity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(lateral ventricle)</a:t>
            </a: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3904079" y="1294964"/>
            <a:ext cx="10852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White matter</a:t>
            </a:r>
          </a:p>
        </p:txBody>
      </p:sp>
      <p:sp>
        <p:nvSpPr>
          <p:cNvPr id="24" name="Rectangle 49"/>
          <p:cNvSpPr>
            <a:spLocks noChangeArrowheads="1"/>
          </p:cNvSpPr>
          <p:nvPr/>
        </p:nvSpPr>
        <p:spPr bwMode="auto">
          <a:xfrm>
            <a:off x="3904079" y="1837631"/>
            <a:ext cx="11221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 matter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(brain nuclei)</a:t>
            </a:r>
          </a:p>
        </p:txBody>
      </p:sp>
      <p:sp>
        <p:nvSpPr>
          <p:cNvPr id="25" name="Rectangle 49"/>
          <p:cNvSpPr>
            <a:spLocks noChangeArrowheads="1"/>
          </p:cNvSpPr>
          <p:nvPr/>
        </p:nvSpPr>
        <p:spPr bwMode="auto">
          <a:xfrm>
            <a:off x="3904079" y="2448561"/>
            <a:ext cx="9762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Cortex of</a:t>
            </a:r>
          </a:p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gray matter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121223" y="3116431"/>
            <a:ext cx="312969" cy="323165"/>
            <a:chOff x="2958580" y="3398922"/>
            <a:chExt cx="312969" cy="323165"/>
          </a:xfrm>
        </p:grpSpPr>
        <p:sp>
          <p:nvSpPr>
            <p:cNvPr id="30" name="Oval 29"/>
            <p:cNvSpPr/>
            <p:nvPr/>
          </p:nvSpPr>
          <p:spPr>
            <a:xfrm>
              <a:off x="2978539" y="3423979"/>
              <a:ext cx="273050" cy="2730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58580" y="3398922"/>
              <a:ext cx="312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500" dirty="0" smtClean="0">
                  <a:solidFill>
                    <a:srgbClr val="000000"/>
                  </a:solidFill>
                  <a:latin typeface="Arial Black" pitchFamily="34" charset="0"/>
                  <a:ea typeface="+mn-ea"/>
                  <a:cs typeface="Arial" pitchFamily="34" charset="0"/>
                </a:rPr>
                <a:t>3</a:t>
              </a:r>
              <a:endParaRPr lang="en-US" sz="15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Protection of the Central Nervous System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7.44a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24547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Scalp and skin</a:t>
            </a:r>
          </a:p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Skull and vertebral column</a:t>
            </a:r>
          </a:p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Meninges</a:t>
            </a: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>
            <a:fillRect/>
          </a:stretch>
        </p:blipFill>
        <p:spPr bwMode="auto">
          <a:xfrm>
            <a:off x="3124200" y="3382963"/>
            <a:ext cx="57658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391400" y="60499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Figure 7.16a</a:t>
            </a:r>
          </a:p>
        </p:txBody>
      </p:sp>
    </p:spTree>
    <p:extLst>
      <p:ext uri="{BB962C8B-B14F-4D97-AF65-F5344CB8AC3E}">
        <p14:creationId xmlns:p14="http://schemas.microsoft.com/office/powerpoint/2010/main" val="27906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 autoUpdateAnimBg="0" advAuto="0"/>
      <p:bldP spid="66567" grpId="0" autoUpdateAnimBg="0"/>
      <p:bldP spid="6656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Protection of the Central Nervous System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7.44b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81000" y="1838325"/>
            <a:ext cx="82454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Cerebrospinal fluid</a:t>
            </a:r>
          </a:p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Blood brain barrier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0"/>
          <a:stretch>
            <a:fillRect/>
          </a:stretch>
        </p:blipFill>
        <p:spPr bwMode="auto">
          <a:xfrm>
            <a:off x="3124200" y="3382963"/>
            <a:ext cx="57658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7391400" y="60499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Figure 7.16a</a:t>
            </a:r>
          </a:p>
        </p:txBody>
      </p:sp>
    </p:spTree>
    <p:extLst>
      <p:ext uri="{BB962C8B-B14F-4D97-AF65-F5344CB8AC3E}">
        <p14:creationId xmlns:p14="http://schemas.microsoft.com/office/powerpoint/2010/main" val="2166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Meninges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7.45a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81000" y="1814513"/>
            <a:ext cx="82454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30288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Dura mater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Double-layered external covering</a:t>
            </a:r>
          </a:p>
          <a:p>
            <a:pPr lvl="2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Periosteum – attached to surface of the skull</a:t>
            </a:r>
          </a:p>
          <a:p>
            <a:pPr lvl="2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Meningeal layer – outer covering of the brain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Folds inward in several areas</a:t>
            </a:r>
          </a:p>
        </p:txBody>
      </p:sp>
    </p:spTree>
    <p:extLst>
      <p:ext uri="{BB962C8B-B14F-4D97-AF65-F5344CB8AC3E}">
        <p14:creationId xmlns:p14="http://schemas.microsoft.com/office/powerpoint/2010/main" val="8345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 advAuto="0"/>
      <p:bldP spid="686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Meninges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7.45b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" y="1828800"/>
            <a:ext cx="82454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Arachnoid layer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Middle layer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Web-like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Pia mater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Internal layer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Clings to the surface of the brain</a:t>
            </a:r>
            <a:endParaRPr lang="en-US" sz="3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3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The Reflex Arc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7.23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Reflex – rapid, predictable, and involuntary responses to stimuli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Reflex arc – direct route from a sensory neuron, to an interneuron, to an effector</a:t>
            </a:r>
            <a:endParaRPr lang="en-US" sz="3000">
              <a:latin typeface="Arial" charset="0"/>
            </a:endParaRP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3"/>
          <a:stretch>
            <a:fillRect/>
          </a:stretch>
        </p:blipFill>
        <p:spPr bwMode="auto">
          <a:xfrm>
            <a:off x="177800" y="4279900"/>
            <a:ext cx="87884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620000" y="6096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Figure 7.11a</a:t>
            </a:r>
          </a:p>
        </p:txBody>
      </p:sp>
    </p:spTree>
    <p:extLst>
      <p:ext uri="{BB962C8B-B14F-4D97-AF65-F5344CB8AC3E}">
        <p14:creationId xmlns:p14="http://schemas.microsoft.com/office/powerpoint/2010/main" val="28668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 advAuto="0"/>
      <p:bldP spid="34823" grpId="0" autoUpdateAnimBg="0"/>
      <p:bldP spid="3482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Cerebrospinal Fluid CSF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2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Cerebrospinal Fluid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7.46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0999" y="1494842"/>
            <a:ext cx="8245475" cy="490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Similar to blood plasma </a:t>
            </a:r>
            <a:r>
              <a:rPr lang="en-US" sz="3400" dirty="0" smtClean="0">
                <a:latin typeface="Arial" charset="0"/>
              </a:rPr>
              <a:t>composition</a:t>
            </a:r>
          </a:p>
          <a:p>
            <a:pPr marL="342900" lvl="1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b="1" dirty="0" smtClean="0"/>
              <a:t>125 mL in CNS</a:t>
            </a:r>
            <a:endParaRPr lang="en-US" sz="3400" b="1" dirty="0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Formed by the choroid plexus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Forms a watery cushion to protect the brain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Circulated in arachnoid space, ventricles, and central canal of the spinal cord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 autoUpdateAnimBg="0" advAuto="0"/>
      <p:bldP spid="7066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Ventricles</a:t>
            </a:r>
            <a:endParaRPr lang="en-US" dirty="0"/>
          </a:p>
        </p:txBody>
      </p:sp>
      <p:sp>
        <p:nvSpPr>
          <p:cNvPr id="3891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Fluid-filled chambers that are continuous to one another and to central canal of spinal cord</a:t>
            </a:r>
          </a:p>
          <a:p>
            <a:pPr lvl="1"/>
            <a:r>
              <a:rPr lang="en-US" dirty="0" smtClean="0"/>
              <a:t>Filled with cerebrospinal fluid (CSF)</a:t>
            </a:r>
          </a:p>
          <a:p>
            <a:pPr lvl="1"/>
            <a:r>
              <a:rPr lang="en-US" dirty="0" smtClean="0"/>
              <a:t>Lined by </a:t>
            </a:r>
            <a:r>
              <a:rPr lang="en-US" i="1" dirty="0" smtClean="0"/>
              <a:t>ependymal cells </a:t>
            </a:r>
            <a:r>
              <a:rPr lang="en-US" dirty="0" smtClean="0"/>
              <a:t>(</a:t>
            </a:r>
            <a:r>
              <a:rPr lang="en-US" dirty="0" err="1" smtClean="0"/>
              <a:t>neuroglial</a:t>
            </a:r>
            <a:r>
              <a:rPr lang="en-US" dirty="0" smtClean="0"/>
              <a:t> cells)</a:t>
            </a:r>
          </a:p>
          <a:p>
            <a:r>
              <a:rPr lang="en-US" dirty="0" smtClean="0"/>
              <a:t>Paired</a:t>
            </a:r>
            <a:r>
              <a:rPr lang="en-US" b="1" dirty="0" smtClean="0"/>
              <a:t> lateral ventricles </a:t>
            </a:r>
            <a:r>
              <a:rPr lang="en-US" dirty="0" smtClean="0"/>
              <a:t>are large, C-shaped chambers located deep in each hemisphere</a:t>
            </a:r>
          </a:p>
          <a:p>
            <a:pPr lvl="1"/>
            <a:r>
              <a:rPr lang="en-US" dirty="0" smtClean="0"/>
              <a:t>Pair is separated by membranous </a:t>
            </a:r>
            <a:r>
              <a:rPr lang="en-US" b="1" dirty="0" smtClean="0"/>
              <a:t>septum </a:t>
            </a:r>
            <a:r>
              <a:rPr lang="en-US" b="1" dirty="0" err="1" smtClean="0"/>
              <a:t>pellucidum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83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Ventricles (cont.)</a:t>
            </a:r>
            <a:endParaRPr lang="en-US" dirty="0"/>
          </a:p>
        </p:txBody>
      </p:sp>
      <p:sp>
        <p:nvSpPr>
          <p:cNvPr id="4096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ym typeface="Wingdings" charset="0"/>
              </a:rPr>
              <a:t>Each lateral ventricle is connected to the </a:t>
            </a:r>
            <a:r>
              <a:rPr lang="en-US" sz="2800" b="1" dirty="0" smtClean="0">
                <a:sym typeface="Wingdings" charset="0"/>
              </a:rPr>
              <a:t>third ventricle</a:t>
            </a:r>
            <a:r>
              <a:rPr lang="en-US" sz="2800" dirty="0" smtClean="0">
                <a:sym typeface="Wingdings" charset="0"/>
              </a:rPr>
              <a:t> via </a:t>
            </a:r>
            <a:r>
              <a:rPr lang="en-US" sz="2800" b="1" dirty="0" err="1" smtClean="0">
                <a:sym typeface="Wingdings" charset="0"/>
              </a:rPr>
              <a:t>interventricular</a:t>
            </a:r>
            <a:r>
              <a:rPr lang="en-US" sz="2800" b="1" dirty="0" smtClean="0">
                <a:sym typeface="Wingdings" charset="0"/>
              </a:rPr>
              <a:t> foramen</a:t>
            </a:r>
          </a:p>
          <a:p>
            <a:pPr lvl="1"/>
            <a:r>
              <a:rPr lang="en-US" sz="2400" dirty="0" smtClean="0"/>
              <a:t>Third ventricle lies in diencephalon</a:t>
            </a:r>
          </a:p>
          <a:p>
            <a:r>
              <a:rPr lang="en-US" sz="2800" dirty="0" smtClean="0">
                <a:sym typeface="Wingdings" charset="0"/>
              </a:rPr>
              <a:t>Third ventricle is connected to the </a:t>
            </a:r>
            <a:r>
              <a:rPr lang="en-US" sz="2800" b="1" dirty="0" smtClean="0">
                <a:sym typeface="Wingdings" charset="0"/>
              </a:rPr>
              <a:t>fourth ventricle </a:t>
            </a:r>
            <a:r>
              <a:rPr lang="en-US" sz="2800" dirty="0" smtClean="0">
                <a:sym typeface="Wingdings" charset="0"/>
              </a:rPr>
              <a:t>via </a:t>
            </a:r>
            <a:r>
              <a:rPr lang="en-US" sz="2800" b="1" dirty="0" smtClean="0">
                <a:sym typeface="Wingdings" charset="0"/>
              </a:rPr>
              <a:t>cerebral aqueduct</a:t>
            </a:r>
            <a:endParaRPr lang="en-US" sz="2800" b="1" dirty="0" smtClean="0"/>
          </a:p>
          <a:p>
            <a:pPr lvl="1"/>
            <a:r>
              <a:rPr lang="en-US" sz="2400" dirty="0" smtClean="0"/>
              <a:t>Fourth ventricle lies in hindbrain</a:t>
            </a:r>
          </a:p>
          <a:p>
            <a:pPr lvl="1"/>
            <a:r>
              <a:rPr lang="en-US" sz="2400" dirty="0" smtClean="0"/>
              <a:t>Continuous with central canal of spinal cord</a:t>
            </a:r>
          </a:p>
          <a:p>
            <a:pPr lvl="1"/>
            <a:r>
              <a:rPr lang="en-US" sz="2400" dirty="0" smtClean="0"/>
              <a:t>Three openings connect fourth ventricle to </a:t>
            </a:r>
            <a:r>
              <a:rPr lang="en-US" sz="2400" b="1" dirty="0" smtClean="0"/>
              <a:t>subarachnoid space </a:t>
            </a:r>
            <a:r>
              <a:rPr lang="en-US" sz="2400" dirty="0" smtClean="0"/>
              <a:t>that surrounds brain: </a:t>
            </a:r>
          </a:p>
          <a:p>
            <a:pPr lvl="2"/>
            <a:r>
              <a:rPr lang="en-US" sz="2000" dirty="0" smtClean="0"/>
              <a:t>Paired </a:t>
            </a:r>
            <a:r>
              <a:rPr lang="en-US" sz="2000" b="1" dirty="0" smtClean="0"/>
              <a:t>lateral apertures </a:t>
            </a:r>
            <a:r>
              <a:rPr lang="en-US" sz="2000" dirty="0" smtClean="0"/>
              <a:t>in side walls</a:t>
            </a:r>
          </a:p>
          <a:p>
            <a:pPr lvl="2"/>
            <a:r>
              <a:rPr lang="en-US" sz="2000" b="1" dirty="0" smtClean="0"/>
              <a:t>Median aperture </a:t>
            </a:r>
            <a:r>
              <a:rPr lang="en-US" sz="2000" dirty="0" smtClean="0"/>
              <a:t>in roof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27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743456"/>
            <a:ext cx="8546592" cy="33710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668866"/>
          </a:xfrm>
        </p:spPr>
        <p:txBody>
          <a:bodyPr>
            <a:noAutofit/>
          </a:bodyPr>
          <a:lstStyle/>
          <a:p>
            <a:r>
              <a:rPr lang="en-IN" sz="3200" dirty="0"/>
              <a:t>Figure 12.4 Ventricles of the brain.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969963" y="2622550"/>
            <a:ext cx="13922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41388" y="3227388"/>
            <a:ext cx="8763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906463" y="3859213"/>
            <a:ext cx="11525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371726" y="3871913"/>
            <a:ext cx="1219200" cy="292100"/>
          </a:xfrm>
          <a:custGeom>
            <a:avLst/>
            <a:gdLst>
              <a:gd name="T0" fmla="*/ 768 w 768"/>
              <a:gd name="T1" fmla="*/ 184 h 184"/>
              <a:gd name="T2" fmla="*/ 714 w 768"/>
              <a:gd name="T3" fmla="*/ 184 h 184"/>
              <a:gd name="T4" fmla="*/ 0 w 768"/>
              <a:gd name="T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84">
                <a:moveTo>
                  <a:pt x="768" y="184"/>
                </a:moveTo>
                <a:lnTo>
                  <a:pt x="714" y="18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692651" y="2413000"/>
            <a:ext cx="1003300" cy="531813"/>
          </a:xfrm>
          <a:custGeom>
            <a:avLst/>
            <a:gdLst>
              <a:gd name="T0" fmla="*/ 0 w 632"/>
              <a:gd name="T1" fmla="*/ 0 h 335"/>
              <a:gd name="T2" fmla="*/ 144 w 632"/>
              <a:gd name="T3" fmla="*/ 0 h 335"/>
              <a:gd name="T4" fmla="*/ 632 w 632"/>
              <a:gd name="T5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2" h="335">
                <a:moveTo>
                  <a:pt x="0" y="0"/>
                </a:moveTo>
                <a:lnTo>
                  <a:pt x="144" y="0"/>
                </a:lnTo>
                <a:lnTo>
                  <a:pt x="632" y="335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22463" y="1851025"/>
            <a:ext cx="1668463" cy="539750"/>
          </a:xfrm>
          <a:custGeom>
            <a:avLst/>
            <a:gdLst>
              <a:gd name="T0" fmla="*/ 1051 w 1051"/>
              <a:gd name="T1" fmla="*/ 0 h 340"/>
              <a:gd name="T2" fmla="*/ 671 w 1051"/>
              <a:gd name="T3" fmla="*/ 0 h 340"/>
              <a:gd name="T4" fmla="*/ 0 w 1051"/>
              <a:gd name="T5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1" h="340">
                <a:moveTo>
                  <a:pt x="1051" y="0"/>
                </a:moveTo>
                <a:lnTo>
                  <a:pt x="671" y="0"/>
                </a:lnTo>
                <a:lnTo>
                  <a:pt x="0" y="34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133976" y="1857375"/>
            <a:ext cx="1262063" cy="866775"/>
          </a:xfrm>
          <a:custGeom>
            <a:avLst/>
            <a:gdLst>
              <a:gd name="T0" fmla="*/ 0 w 795"/>
              <a:gd name="T1" fmla="*/ 0 h 546"/>
              <a:gd name="T2" fmla="*/ 200 w 795"/>
              <a:gd name="T3" fmla="*/ 0 h 546"/>
              <a:gd name="T4" fmla="*/ 795 w 795"/>
              <a:gd name="T5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5" h="546">
                <a:moveTo>
                  <a:pt x="0" y="0"/>
                </a:moveTo>
                <a:lnTo>
                  <a:pt x="200" y="0"/>
                </a:lnTo>
                <a:lnTo>
                  <a:pt x="795" y="54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489201" y="2409825"/>
            <a:ext cx="1101725" cy="174625"/>
          </a:xfrm>
          <a:custGeom>
            <a:avLst/>
            <a:gdLst>
              <a:gd name="T0" fmla="*/ 694 w 694"/>
              <a:gd name="T1" fmla="*/ 0 h 110"/>
              <a:gd name="T2" fmla="*/ 588 w 694"/>
              <a:gd name="T3" fmla="*/ 0 h 110"/>
              <a:gd name="T4" fmla="*/ 0 w 694"/>
              <a:gd name="T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4" h="110">
                <a:moveTo>
                  <a:pt x="694" y="0"/>
                </a:moveTo>
                <a:lnTo>
                  <a:pt x="588" y="0"/>
                </a:lnTo>
                <a:lnTo>
                  <a:pt x="0" y="1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845051" y="2835275"/>
            <a:ext cx="1246188" cy="303213"/>
          </a:xfrm>
          <a:custGeom>
            <a:avLst/>
            <a:gdLst>
              <a:gd name="T0" fmla="*/ 785 w 785"/>
              <a:gd name="T1" fmla="*/ 191 h 191"/>
              <a:gd name="T2" fmla="*/ 68 w 785"/>
              <a:gd name="T3" fmla="*/ 0 h 191"/>
              <a:gd name="T4" fmla="*/ 0 w 785"/>
              <a:gd name="T5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5" h="191">
                <a:moveTo>
                  <a:pt x="785" y="191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359026" y="3030538"/>
            <a:ext cx="1231900" cy="530225"/>
          </a:xfrm>
          <a:custGeom>
            <a:avLst/>
            <a:gdLst>
              <a:gd name="T0" fmla="*/ 0 w 776"/>
              <a:gd name="T1" fmla="*/ 0 h 334"/>
              <a:gd name="T2" fmla="*/ 722 w 776"/>
              <a:gd name="T3" fmla="*/ 334 h 334"/>
              <a:gd name="T4" fmla="*/ 776 w 776"/>
              <a:gd name="T5" fmla="*/ 33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334">
                <a:moveTo>
                  <a:pt x="0" y="0"/>
                </a:moveTo>
                <a:lnTo>
                  <a:pt x="722" y="334"/>
                </a:lnTo>
                <a:lnTo>
                  <a:pt x="776" y="3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406651" y="2755900"/>
            <a:ext cx="1184275" cy="73025"/>
          </a:xfrm>
          <a:custGeom>
            <a:avLst/>
            <a:gdLst>
              <a:gd name="T0" fmla="*/ 0 w 746"/>
              <a:gd name="T1" fmla="*/ 0 h 46"/>
              <a:gd name="T2" fmla="*/ 692 w 746"/>
              <a:gd name="T3" fmla="*/ 46 h 46"/>
              <a:gd name="T4" fmla="*/ 746 w 746"/>
              <a:gd name="T5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6" h="46">
                <a:moveTo>
                  <a:pt x="0" y="0"/>
                </a:moveTo>
                <a:lnTo>
                  <a:pt x="692" y="46"/>
                </a:lnTo>
                <a:lnTo>
                  <a:pt x="746" y="4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953001" y="3157538"/>
            <a:ext cx="1509713" cy="412750"/>
          </a:xfrm>
          <a:custGeom>
            <a:avLst/>
            <a:gdLst>
              <a:gd name="T0" fmla="*/ 951 w 951"/>
              <a:gd name="T1" fmla="*/ 0 h 260"/>
              <a:gd name="T2" fmla="*/ 134 w 951"/>
              <a:gd name="T3" fmla="*/ 260 h 260"/>
              <a:gd name="T4" fmla="*/ 0 w 951"/>
              <a:gd name="T5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51" h="260">
                <a:moveTo>
                  <a:pt x="951" y="0"/>
                </a:moveTo>
                <a:lnTo>
                  <a:pt x="134" y="260"/>
                </a:lnTo>
                <a:lnTo>
                  <a:pt x="0" y="26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352675" y="3382963"/>
            <a:ext cx="1228725" cy="492125"/>
          </a:xfrm>
          <a:custGeom>
            <a:avLst/>
            <a:gdLst>
              <a:gd name="T0" fmla="*/ 774 w 774"/>
              <a:gd name="T1" fmla="*/ 310 h 310"/>
              <a:gd name="T2" fmla="*/ 720 w 774"/>
              <a:gd name="T3" fmla="*/ 310 h 310"/>
              <a:gd name="T4" fmla="*/ 0 w 774"/>
              <a:gd name="T5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4" h="310">
                <a:moveTo>
                  <a:pt x="774" y="310"/>
                </a:moveTo>
                <a:lnTo>
                  <a:pt x="720" y="31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302251" y="3652838"/>
            <a:ext cx="1404938" cy="222250"/>
          </a:xfrm>
          <a:custGeom>
            <a:avLst/>
            <a:gdLst>
              <a:gd name="T0" fmla="*/ 885 w 885"/>
              <a:gd name="T1" fmla="*/ 0 h 140"/>
              <a:gd name="T2" fmla="*/ 428 w 885"/>
              <a:gd name="T3" fmla="*/ 140 h 140"/>
              <a:gd name="T4" fmla="*/ 0 w 885"/>
              <a:gd name="T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5" h="140">
                <a:moveTo>
                  <a:pt x="885" y="0"/>
                </a:moveTo>
                <a:lnTo>
                  <a:pt x="428" y="140"/>
                </a:lnTo>
                <a:lnTo>
                  <a:pt x="0" y="14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080001" y="3779838"/>
            <a:ext cx="1677988" cy="396875"/>
          </a:xfrm>
          <a:custGeom>
            <a:avLst/>
            <a:gdLst>
              <a:gd name="T0" fmla="*/ 1057 w 1057"/>
              <a:gd name="T1" fmla="*/ 0 h 250"/>
              <a:gd name="T2" fmla="*/ 711 w 1057"/>
              <a:gd name="T3" fmla="*/ 250 h 250"/>
              <a:gd name="T4" fmla="*/ 0 w 1057"/>
              <a:gd name="T5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7" h="250">
                <a:moveTo>
                  <a:pt x="1057" y="0"/>
                </a:moveTo>
                <a:lnTo>
                  <a:pt x="711" y="250"/>
                </a:lnTo>
                <a:lnTo>
                  <a:pt x="0" y="2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2374901" y="4497388"/>
            <a:ext cx="1216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4692651" y="4497388"/>
            <a:ext cx="23066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348538" y="2511425"/>
            <a:ext cx="749300" cy="458788"/>
          </a:xfrm>
          <a:custGeom>
            <a:avLst/>
            <a:gdLst>
              <a:gd name="T0" fmla="*/ 0 w 472"/>
              <a:gd name="T1" fmla="*/ 289 h 289"/>
              <a:gd name="T2" fmla="*/ 386 w 472"/>
              <a:gd name="T3" fmla="*/ 0 h 289"/>
              <a:gd name="T4" fmla="*/ 472 w 472"/>
              <a:gd name="T5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2" h="289">
                <a:moveTo>
                  <a:pt x="0" y="289"/>
                </a:moveTo>
                <a:lnTo>
                  <a:pt x="386" y="0"/>
                </a:lnTo>
                <a:lnTo>
                  <a:pt x="47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370638" y="3246438"/>
            <a:ext cx="1727200" cy="288925"/>
          </a:xfrm>
          <a:custGeom>
            <a:avLst/>
            <a:gdLst>
              <a:gd name="T0" fmla="*/ 0 w 1088"/>
              <a:gd name="T1" fmla="*/ 182 h 182"/>
              <a:gd name="T2" fmla="*/ 992 w 1088"/>
              <a:gd name="T3" fmla="*/ 0 h 182"/>
              <a:gd name="T4" fmla="*/ 1088 w 1088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8" h="182">
                <a:moveTo>
                  <a:pt x="0" y="182"/>
                </a:moveTo>
                <a:lnTo>
                  <a:pt x="992" y="0"/>
                </a:lnTo>
                <a:lnTo>
                  <a:pt x="108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6815137" y="3767138"/>
            <a:ext cx="1266825" cy="142875"/>
          </a:xfrm>
          <a:custGeom>
            <a:avLst/>
            <a:gdLst>
              <a:gd name="T0" fmla="*/ 0 w 798"/>
              <a:gd name="T1" fmla="*/ 90 h 90"/>
              <a:gd name="T2" fmla="*/ 724 w 798"/>
              <a:gd name="T3" fmla="*/ 0 h 90"/>
              <a:gd name="T4" fmla="*/ 798 w 798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98" h="90">
                <a:moveTo>
                  <a:pt x="0" y="90"/>
                </a:moveTo>
                <a:lnTo>
                  <a:pt x="724" y="0"/>
                </a:lnTo>
                <a:lnTo>
                  <a:pt x="79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904038" y="4071938"/>
            <a:ext cx="1177925" cy="212725"/>
          </a:xfrm>
          <a:custGeom>
            <a:avLst/>
            <a:gdLst>
              <a:gd name="T0" fmla="*/ 0 w 742"/>
              <a:gd name="T1" fmla="*/ 0 h 134"/>
              <a:gd name="T2" fmla="*/ 662 w 742"/>
              <a:gd name="T3" fmla="*/ 134 h 134"/>
              <a:gd name="T4" fmla="*/ 742 w 742"/>
              <a:gd name="T5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2" h="134">
                <a:moveTo>
                  <a:pt x="0" y="0"/>
                </a:moveTo>
                <a:lnTo>
                  <a:pt x="662" y="134"/>
                </a:lnTo>
                <a:lnTo>
                  <a:pt x="742" y="1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Rectangle 47"/>
          <p:cNvSpPr>
            <a:spLocks noChangeArrowheads="1"/>
          </p:cNvSpPr>
          <p:nvPr/>
        </p:nvSpPr>
        <p:spPr bwMode="auto">
          <a:xfrm>
            <a:off x="3645238" y="1761195"/>
            <a:ext cx="1442383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Lateral ventricle</a:t>
            </a:r>
          </a:p>
        </p:txBody>
      </p:sp>
      <p:sp>
        <p:nvSpPr>
          <p:cNvPr id="30" name="Rectangle 49"/>
          <p:cNvSpPr>
            <a:spLocks noChangeArrowheads="1"/>
          </p:cNvSpPr>
          <p:nvPr/>
        </p:nvSpPr>
        <p:spPr bwMode="auto">
          <a:xfrm>
            <a:off x="3637852" y="2313651"/>
            <a:ext cx="102431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 horn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49"/>
          <p:cNvSpPr>
            <a:spLocks noChangeArrowheads="1"/>
          </p:cNvSpPr>
          <p:nvPr/>
        </p:nvSpPr>
        <p:spPr bwMode="auto">
          <a:xfrm>
            <a:off x="3636583" y="2729592"/>
            <a:ext cx="117019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foramen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3629027" y="3464583"/>
            <a:ext cx="128073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Third ventricle</a:t>
            </a:r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3630232" y="3769043"/>
            <a:ext cx="162762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Cerebral aqueduct</a:t>
            </a:r>
          </a:p>
        </p:txBody>
      </p:sp>
      <p:sp>
        <p:nvSpPr>
          <p:cNvPr id="34" name="Rectangle 47"/>
          <p:cNvSpPr>
            <a:spLocks noChangeArrowheads="1"/>
          </p:cNvSpPr>
          <p:nvPr/>
        </p:nvSpPr>
        <p:spPr bwMode="auto">
          <a:xfrm>
            <a:off x="3630232" y="4059260"/>
            <a:ext cx="139204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Fourth ventricle</a:t>
            </a:r>
          </a:p>
        </p:txBody>
      </p:sp>
      <p:sp>
        <p:nvSpPr>
          <p:cNvPr id="35" name="Rectangle 49"/>
          <p:cNvSpPr>
            <a:spLocks noChangeArrowheads="1"/>
          </p:cNvSpPr>
          <p:nvPr/>
        </p:nvSpPr>
        <p:spPr bwMode="auto">
          <a:xfrm>
            <a:off x="3629026" y="4398372"/>
            <a:ext cx="100989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Central canal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922463" y="4921622"/>
            <a:ext cx="1173398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 view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5853590" y="4922416"/>
            <a:ext cx="1431482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lateral view</a:t>
            </a:r>
          </a:p>
        </p:txBody>
      </p:sp>
      <p:sp>
        <p:nvSpPr>
          <p:cNvPr id="38" name="Rectangle 49"/>
          <p:cNvSpPr>
            <a:spLocks noChangeArrowheads="1"/>
          </p:cNvSpPr>
          <p:nvPr/>
        </p:nvSpPr>
        <p:spPr bwMode="auto">
          <a:xfrm>
            <a:off x="342519" y="2503516"/>
            <a:ext cx="84798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Septum</a:t>
            </a:r>
          </a:p>
          <a:p>
            <a:pPr eaLnBrk="1" hangingPunct="1"/>
            <a:r>
              <a:rPr lang="en-IN" sz="125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pellucidum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342519" y="3110548"/>
            <a:ext cx="55303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horn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49"/>
          <p:cNvSpPr>
            <a:spLocks noChangeArrowheads="1"/>
          </p:cNvSpPr>
          <p:nvPr/>
        </p:nvSpPr>
        <p:spPr bwMode="auto">
          <a:xfrm>
            <a:off x="342519" y="3750628"/>
            <a:ext cx="64280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hangingPunct="1"/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aperture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8119681" y="2430190"/>
            <a:ext cx="70532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horn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8119681" y="3153049"/>
            <a:ext cx="55303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</a:t>
            </a:r>
          </a:p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horn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9"/>
          <p:cNvSpPr>
            <a:spLocks noChangeArrowheads="1"/>
          </p:cNvSpPr>
          <p:nvPr/>
        </p:nvSpPr>
        <p:spPr bwMode="auto">
          <a:xfrm>
            <a:off x="8119681" y="3671932"/>
            <a:ext cx="64280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Lateral</a:t>
            </a:r>
          </a:p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aperture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8119681" y="4185787"/>
            <a:ext cx="64280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Median</a:t>
            </a:r>
          </a:p>
          <a:p>
            <a:pPr eaLnBrk="1" hangingPunct="1">
              <a:lnSpc>
                <a:spcPts val="1450"/>
              </a:lnSpc>
            </a:pPr>
            <a:r>
              <a:rPr lang="en-IN" sz="12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aperture</a:t>
            </a:r>
            <a:endParaRPr lang="en-US" sz="125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Ventricles and Location of the Cerebrospinal Fluid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7.47a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"/>
          <a:stretch>
            <a:fillRect/>
          </a:stretch>
        </p:blipFill>
        <p:spPr bwMode="auto">
          <a:xfrm>
            <a:off x="1409700" y="1752600"/>
            <a:ext cx="63246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553200" y="58975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200">
                <a:latin typeface="Arial" charset="0"/>
              </a:rPr>
              <a:t>Figure 7.17a</a:t>
            </a:r>
          </a:p>
        </p:txBody>
      </p:sp>
    </p:spTree>
    <p:extLst>
      <p:ext uri="{BB962C8B-B14F-4D97-AF65-F5344CB8AC3E}">
        <p14:creationId xmlns:p14="http://schemas.microsoft.com/office/powerpoint/2010/main" val="16306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 autoUpdateAnimBg="0" advAuto="0"/>
      <p:bldP spid="716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Ventricles and Location of the Cerebrospinal Fluid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7.47b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>
            <a:fillRect/>
          </a:stretch>
        </p:blipFill>
        <p:spPr bwMode="auto">
          <a:xfrm>
            <a:off x="1263650" y="1592263"/>
            <a:ext cx="66167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400800" y="6096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Figure 7.17b</a:t>
            </a:r>
          </a:p>
        </p:txBody>
      </p:sp>
    </p:spTree>
    <p:extLst>
      <p:ext uri="{BB962C8B-B14F-4D97-AF65-F5344CB8AC3E}">
        <p14:creationId xmlns:p14="http://schemas.microsoft.com/office/powerpoint/2010/main" val="29549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of CSF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 of CSF:	</a:t>
            </a:r>
          </a:p>
          <a:p>
            <a:pPr lvl="1"/>
            <a:r>
              <a:rPr lang="en-US" dirty="0"/>
              <a:t>1.  Secreted by 1st and 2nd lateral ventricles</a:t>
            </a:r>
          </a:p>
          <a:p>
            <a:pPr lvl="1"/>
            <a:r>
              <a:rPr lang="en-US" dirty="0"/>
              <a:t>2.  Flows to 3rd ventricle (in middle)</a:t>
            </a:r>
          </a:p>
          <a:p>
            <a:pPr lvl="1"/>
            <a:r>
              <a:rPr lang="en-US" dirty="0"/>
              <a:t>3.  Through Aqueduct of </a:t>
            </a:r>
            <a:r>
              <a:rPr lang="en-US" dirty="0" err="1"/>
              <a:t>Sylvius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4.  Through 4th ventricle (joins spinal cord as central canal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5.  Through subarachnoid space around brain</a:t>
            </a:r>
          </a:p>
          <a:p>
            <a:pPr lvl="1"/>
            <a:r>
              <a:rPr lang="en-US" dirty="0" smtClean="0"/>
              <a:t>6.  Passes back into venous blood through arachnoid granulations (villi)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CSF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CSF is secreted by the lateral ventricles and reabsorbed by the blood in the subarachnoid space.</a:t>
            </a:r>
          </a:p>
          <a:p>
            <a:r>
              <a:rPr lang="en-US"/>
              <a:t>Hydrocephalus is a blockage in the 4th ventricles so that CSF stays around the brain.  </a:t>
            </a:r>
          </a:p>
        </p:txBody>
      </p:sp>
    </p:spTree>
    <p:extLst>
      <p:ext uri="{BB962C8B-B14F-4D97-AF65-F5344CB8AC3E}">
        <p14:creationId xmlns:p14="http://schemas.microsoft.com/office/powerpoint/2010/main" val="1598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Blood Brain Barrier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7.48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8245475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Includes the least permeable capillaries of the body</a:t>
            </a:r>
          </a:p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Excludes many potentially harmful substances</a:t>
            </a:r>
          </a:p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Useless against some substances</a:t>
            </a:r>
          </a:p>
          <a:p>
            <a:pPr lvl="1" algn="l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Fats and fat soluble molecules</a:t>
            </a:r>
          </a:p>
          <a:p>
            <a:pPr lvl="1" algn="l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Respiratory gases</a:t>
            </a:r>
          </a:p>
          <a:p>
            <a:pPr lvl="1" algn="l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Alcohol</a:t>
            </a:r>
          </a:p>
          <a:p>
            <a:pPr lvl="1" algn="l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Nicotine</a:t>
            </a:r>
          </a:p>
          <a:p>
            <a:pPr lvl="1" algn="l" eaLnBrk="1" hangingPunct="1">
              <a:lnSpc>
                <a:spcPct val="6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Anesthesia</a:t>
            </a:r>
          </a:p>
        </p:txBody>
      </p:sp>
    </p:spTree>
    <p:extLst>
      <p:ext uri="{BB962C8B-B14F-4D97-AF65-F5344CB8AC3E}">
        <p14:creationId xmlns:p14="http://schemas.microsoft.com/office/powerpoint/2010/main" val="309777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 autoUpdateAnimBg="0" advAuto="0"/>
      <p:bldP spid="737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 Arc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reflex arcs have 4 elements:</a:t>
            </a:r>
          </a:p>
          <a:p>
            <a:pPr lvl="1"/>
            <a:r>
              <a:rPr lang="en-US"/>
              <a:t>1.  sensory receptor- reacts to stimulus</a:t>
            </a:r>
          </a:p>
          <a:p>
            <a:pPr lvl="1"/>
            <a:r>
              <a:rPr lang="en-US"/>
              <a:t>2.  afferent (sensory) neuron- goes to spinal cord</a:t>
            </a:r>
          </a:p>
          <a:p>
            <a:pPr lvl="1"/>
            <a:r>
              <a:rPr lang="en-US"/>
              <a:t>3.  efferent (motor) neuron- leaves spinal cord</a:t>
            </a:r>
          </a:p>
          <a:p>
            <a:pPr lvl="1"/>
            <a:r>
              <a:rPr lang="en-US"/>
              <a:t>4.  effector organ- muscle/gland that is stimulated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Knee-jerk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1.  sensory receptor- receptors in muscle stretched in knee.</a:t>
            </a:r>
          </a:p>
          <a:p>
            <a:pPr>
              <a:lnSpc>
                <a:spcPct val="90000"/>
              </a:lnSpc>
            </a:pPr>
            <a:r>
              <a:rPr lang="en-US"/>
              <a:t>2.  afferent (sensory) neuron- impulse travels from leg to spinal cord</a:t>
            </a:r>
          </a:p>
          <a:p>
            <a:pPr>
              <a:lnSpc>
                <a:spcPct val="90000"/>
              </a:lnSpc>
            </a:pPr>
            <a:r>
              <a:rPr lang="en-US"/>
              <a:t>3.  efferent (motor) neuron- impulse leaves spinal cord and travels to muscle of leg.</a:t>
            </a:r>
          </a:p>
          <a:p>
            <a:pPr>
              <a:lnSpc>
                <a:spcPct val="90000"/>
              </a:lnSpc>
            </a:pPr>
            <a:r>
              <a:rPr lang="en-US"/>
              <a:t>4.  effector organ- muscle of leg moves</a:t>
            </a:r>
          </a:p>
        </p:txBody>
      </p:sp>
    </p:spTree>
    <p:extLst>
      <p:ext uri="{BB962C8B-B14F-4D97-AF65-F5344CB8AC3E}">
        <p14:creationId xmlns:p14="http://schemas.microsoft.com/office/powerpoint/2010/main" val="380861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Simple Reflex Arc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7.24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24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"/>
          <a:stretch>
            <a:fillRect/>
          </a:stretch>
        </p:blipFill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620000" y="58674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/>
            <a:r>
              <a:rPr lang="en-US" sz="1200">
                <a:latin typeface="Arial" charset="0"/>
              </a:rPr>
              <a:t>Figure 7.11b, c</a:t>
            </a:r>
          </a:p>
        </p:txBody>
      </p:sp>
    </p:spTree>
    <p:extLst>
      <p:ext uri="{BB962C8B-B14F-4D97-AF65-F5344CB8AC3E}">
        <p14:creationId xmlns:p14="http://schemas.microsoft.com/office/powerpoint/2010/main" val="11212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 advAuto="0"/>
      <p:bldP spid="35847" grpId="0" autoUpdateAnimBg="0"/>
      <p:bldP spid="3584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Types of Reflexes and Regulation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7.25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2454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Autonomic reflexes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Smooth muscle regulation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Heart and blood pressure regulation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Regulation of glands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Digestive system regulation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Somatic reflexes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Activation of skeletal muscles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 advAuto="0"/>
      <p:bldP spid="368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Central Nervous System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Central Nervous System (CNS)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7.26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82454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30288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latin typeface="Arial" charset="0"/>
              </a:rPr>
              <a:t>CNS develops from the embryonic neural tube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The neural tube becomes the brain and spinal cord</a:t>
            </a:r>
          </a:p>
          <a:p>
            <a:pPr lvl="1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The opening of the neural tube becomes the ventricles</a:t>
            </a:r>
          </a:p>
          <a:p>
            <a:pPr lvl="2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Four chambers within the brain</a:t>
            </a:r>
          </a:p>
          <a:p>
            <a:pPr lvl="2"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latin typeface="Arial" charset="0"/>
              </a:rPr>
              <a:t>Filled with cerebrospinal fluid</a:t>
            </a:r>
          </a:p>
        </p:txBody>
      </p:sp>
    </p:spTree>
    <p:extLst>
      <p:ext uri="{BB962C8B-B14F-4D97-AF65-F5344CB8AC3E}">
        <p14:creationId xmlns:p14="http://schemas.microsoft.com/office/powerpoint/2010/main" val="38069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 advAuto="0"/>
      <p:bldP spid="378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4100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n-ea"/>
              </a:rPr>
              <a:t>Regions of the Brain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96200" y="64008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i="1">
                <a:solidFill>
                  <a:srgbClr val="000099"/>
                </a:solidFill>
                <a:latin typeface="Verdana" charset="0"/>
              </a:rPr>
              <a:t>Slide 7.27</a:t>
            </a: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6461125"/>
            <a:ext cx="42465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000">
                <a:latin typeface="Times" pitchFamily="124" charset="0"/>
              </a:rPr>
              <a:t>Copyright © 2003 Pearson Education, Inc. publishing as Benjamin Cummings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Times" pitchFamily="124" charset="0"/>
            </a:endParaRP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3505200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Cerebral hemispheres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Diencephalon</a:t>
            </a: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Brain </a:t>
            </a:r>
            <a:r>
              <a:rPr lang="en-US" sz="3400" dirty="0" smtClean="0">
                <a:latin typeface="Arial" charset="0"/>
              </a:rPr>
              <a:t>stem (midbrain, pons, medulla)</a:t>
            </a:r>
            <a:endParaRPr lang="en-US" sz="3400" dirty="0">
              <a:latin typeface="Arial" charset="0"/>
            </a:endParaRPr>
          </a:p>
          <a:p>
            <a:pPr algn="l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>
                <a:latin typeface="Arial" charset="0"/>
              </a:rPr>
              <a:t>Cerebellum</a:t>
            </a:r>
            <a:endParaRPr lang="en-US" sz="3000" dirty="0">
              <a:latin typeface="Arial" charset="0"/>
            </a:endParaRP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"/>
          <a:stretch>
            <a:fillRect/>
          </a:stretch>
        </p:blipFill>
        <p:spPr bwMode="auto">
          <a:xfrm>
            <a:off x="4191000" y="1952625"/>
            <a:ext cx="48006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343400" y="51816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lang="en-US" sz="1200">
                <a:latin typeface="Arial" charset="0"/>
              </a:rPr>
              <a:t>Figure 7.12</a:t>
            </a:r>
          </a:p>
        </p:txBody>
      </p:sp>
    </p:spTree>
    <p:extLst>
      <p:ext uri="{BB962C8B-B14F-4D97-AF65-F5344CB8AC3E}">
        <p14:creationId xmlns:p14="http://schemas.microsoft.com/office/powerpoint/2010/main" val="778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 advAuto="0"/>
      <p:bldP spid="38919" grpId="0" autoUpdateAnimBg="0"/>
      <p:bldP spid="3892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1187</Words>
  <Application>Microsoft Office PowerPoint</Application>
  <PresentationFormat>On-screen Show (4:3)</PresentationFormat>
  <Paragraphs>245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Reflex Arc</vt:lpstr>
      <vt:lpstr>PowerPoint Presentation</vt:lpstr>
      <vt:lpstr>Reflex Arc</vt:lpstr>
      <vt:lpstr>Knee-jerk Example</vt:lpstr>
      <vt:lpstr>PowerPoint Presentation</vt:lpstr>
      <vt:lpstr>PowerPoint Presentation</vt:lpstr>
      <vt:lpstr>The Central Nervous System </vt:lpstr>
      <vt:lpstr>PowerPoint Presentation</vt:lpstr>
      <vt:lpstr>PowerPoint Presentation</vt:lpstr>
      <vt:lpstr>PowerPoint Presentation</vt:lpstr>
      <vt:lpstr>Brain Regions and Organization (cont.)</vt:lpstr>
      <vt:lpstr>Figure 12.3-1 Pattern of distribution of gray and white matter in the CNS.</vt:lpstr>
      <vt:lpstr>Brain Regions and Organization (cont.)</vt:lpstr>
      <vt:lpstr>Figure 12.3-2 Pattern of distribution of gray and white matter in the CNS.</vt:lpstr>
      <vt:lpstr>Figure 12.3-3 Pattern of distribution of gray and white matter in the CNS.</vt:lpstr>
      <vt:lpstr>PowerPoint Presentation</vt:lpstr>
      <vt:lpstr>PowerPoint Presentation</vt:lpstr>
      <vt:lpstr>PowerPoint Presentation</vt:lpstr>
      <vt:lpstr>PowerPoint Presentation</vt:lpstr>
      <vt:lpstr>Cerebrospinal Fluid CSF</vt:lpstr>
      <vt:lpstr>PowerPoint Presentation</vt:lpstr>
      <vt:lpstr>Ventricles</vt:lpstr>
      <vt:lpstr>Ventricles (cont.)</vt:lpstr>
      <vt:lpstr>Figure 12.4 Ventricles of the brain.</vt:lpstr>
      <vt:lpstr>PowerPoint Presentation</vt:lpstr>
      <vt:lpstr>PowerPoint Presentation</vt:lpstr>
      <vt:lpstr>Circulation of CSF </vt:lpstr>
      <vt:lpstr>CSF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Reflex Arc</dc:title>
  <dc:creator>Shelley laptop</dc:creator>
  <cp:lastModifiedBy>Shelley laptop</cp:lastModifiedBy>
  <cp:revision>4</cp:revision>
  <cp:lastPrinted>2016-03-20T19:54:11Z</cp:lastPrinted>
  <dcterms:created xsi:type="dcterms:W3CDTF">2016-03-20T19:49:08Z</dcterms:created>
  <dcterms:modified xsi:type="dcterms:W3CDTF">2016-03-20T20:36:07Z</dcterms:modified>
</cp:coreProperties>
</file>