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sldIdLst>
    <p:sldId id="256" r:id="rId2"/>
    <p:sldId id="258" r:id="rId3"/>
    <p:sldId id="259" r:id="rId4"/>
    <p:sldId id="257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 showGuides="1">
      <p:cViewPr varScale="1">
        <p:scale>
          <a:sx n="111" d="100"/>
          <a:sy n="111" d="100"/>
        </p:scale>
        <p:origin x="-928" y="-104"/>
      </p:cViewPr>
      <p:guideLst>
        <p:guide orient="horz" pos="2160"/>
        <p:guide pos="2567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7B7CE0-5506-784E-B0AB-861ADCD929D3}" type="datetimeFigureOut">
              <a:rPr lang="en-US" smtClean="0"/>
              <a:t>1/10/16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227FF0-AA9F-ED4F-9243-97A1320810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00028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13482-9845-4980-9FEF-3E7C3D6B17A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93251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13482-9845-4980-9FEF-3E7C3D6B17A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93251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13482-9845-4980-9FEF-3E7C3D6B17A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93251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C37FF-EDC9-2D4D-B2A2-010A5E2BDC00}" type="datetimeFigureOut">
              <a:rPr lang="en-US" smtClean="0"/>
              <a:t>1/10/16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3C40E-2385-1340-940B-B308C3F344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26313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C37FF-EDC9-2D4D-B2A2-010A5E2BDC00}" type="datetimeFigureOut">
              <a:rPr lang="en-US" smtClean="0"/>
              <a:t>1/10/16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3C40E-2385-1340-940B-B308C3F344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06959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C37FF-EDC9-2D4D-B2A2-010A5E2BDC00}" type="datetimeFigureOut">
              <a:rPr lang="en-US" smtClean="0"/>
              <a:t>1/10/16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3C40E-2385-1340-940B-B308C3F344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6983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C37FF-EDC9-2D4D-B2A2-010A5E2BDC00}" type="datetimeFigureOut">
              <a:rPr lang="en-US" smtClean="0"/>
              <a:t>1/10/16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3C40E-2385-1340-940B-B308C3F344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99134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C37FF-EDC9-2D4D-B2A2-010A5E2BDC00}" type="datetimeFigureOut">
              <a:rPr lang="en-US" smtClean="0"/>
              <a:t>1/10/16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3C40E-2385-1340-940B-B308C3F344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6098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C37FF-EDC9-2D4D-B2A2-010A5E2BDC00}" type="datetimeFigureOut">
              <a:rPr lang="en-US" smtClean="0"/>
              <a:t>1/10/16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3C40E-2385-1340-940B-B308C3F344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24115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C37FF-EDC9-2D4D-B2A2-010A5E2BDC00}" type="datetimeFigureOut">
              <a:rPr lang="en-US" smtClean="0"/>
              <a:t>1/10/16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3C40E-2385-1340-940B-B308C3F344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10407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C37FF-EDC9-2D4D-B2A2-010A5E2BDC00}" type="datetimeFigureOut">
              <a:rPr lang="en-US" smtClean="0"/>
              <a:t>1/10/16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3C40E-2385-1340-940B-B308C3F344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099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C37FF-EDC9-2D4D-B2A2-010A5E2BDC00}" type="datetimeFigureOut">
              <a:rPr lang="en-US" smtClean="0"/>
              <a:t>1/10/16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3C40E-2385-1340-940B-B308C3F344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37328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C37FF-EDC9-2D4D-B2A2-010A5E2BDC00}" type="datetimeFigureOut">
              <a:rPr lang="en-US" smtClean="0"/>
              <a:t>1/10/16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3C40E-2385-1340-940B-B308C3F344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39162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C37FF-EDC9-2D4D-B2A2-010A5E2BDC00}" type="datetimeFigureOut">
              <a:rPr lang="en-US" smtClean="0"/>
              <a:t>1/10/16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3C40E-2385-1340-940B-B308C3F344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3726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8C37FF-EDC9-2D4D-B2A2-010A5E2BDC00}" type="datetimeFigureOut">
              <a:rPr lang="en-US" smtClean="0"/>
              <a:t>1/10/16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43C40E-2385-1340-940B-B308C3F344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95559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Cell Diagrams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You will need to be able to label a cell diagram.  This is the </a:t>
            </a:r>
            <a:r>
              <a:rPr lang="en-US" b="1" i="1" u="sng" dirty="0" smtClean="0"/>
              <a:t>example</a:t>
            </a:r>
            <a:r>
              <a:rPr lang="en-US" dirty="0" smtClean="0"/>
              <a:t> from your text. You will have a </a:t>
            </a:r>
            <a:r>
              <a:rPr lang="en-US" b="1" i="1" u="sng" dirty="0" smtClean="0"/>
              <a:t>similar</a:t>
            </a:r>
            <a:r>
              <a:rPr lang="en-US" dirty="0" smtClean="0"/>
              <a:t> diagram on your exam (</a:t>
            </a:r>
            <a:r>
              <a:rPr lang="en-US" b="1" u="sng" dirty="0" smtClean="0"/>
              <a:t>NOT</a:t>
            </a:r>
            <a:r>
              <a:rPr lang="en-US" dirty="0" smtClean="0"/>
              <a:t> the same one).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71847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Picture 32" descr="figure_04_03_unlabeled.jp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118"/>
          <a:stretch/>
        </p:blipFill>
        <p:spPr>
          <a:xfrm>
            <a:off x="298704" y="304123"/>
            <a:ext cx="8546592" cy="6071277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-251089" y="0"/>
            <a:ext cx="3288846" cy="973667"/>
          </a:xfrm>
        </p:spPr>
        <p:txBody>
          <a:bodyPr>
            <a:noAutofit/>
          </a:bodyPr>
          <a:lstStyle/>
          <a:p>
            <a:r>
              <a:rPr lang="en-US" sz="3200" dirty="0" smtClean="0">
                <a:latin typeface="Arial" pitchFamily="34" charset="0"/>
                <a:cs typeface="Arial" pitchFamily="34" charset="0"/>
              </a:rPr>
              <a:t>Cell diagram w/labels</a:t>
            </a:r>
            <a:r>
              <a:rPr lang="en-US" sz="3200" dirty="0" smtClean="0">
                <a:latin typeface="Arial"/>
                <a:cs typeface="Arial"/>
              </a:rPr>
              <a:t>.</a:t>
            </a:r>
            <a:endParaRPr lang="en-US" sz="3200" dirty="0">
              <a:latin typeface="Arial"/>
              <a:cs typeface="Arial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2016 Pearson Education, Inc.</a:t>
            </a:r>
            <a:endParaRPr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2708060" y="443838"/>
            <a:ext cx="897682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Chromatin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9" name="Line 47"/>
          <p:cNvSpPr>
            <a:spLocks noChangeShapeType="1"/>
          </p:cNvSpPr>
          <p:nvPr/>
        </p:nvSpPr>
        <p:spPr bwMode="auto">
          <a:xfrm flipH="1">
            <a:off x="2627104" y="1533787"/>
            <a:ext cx="928895" cy="0"/>
          </a:xfrm>
          <a:prstGeom prst="line">
            <a:avLst/>
          </a:prstGeom>
          <a:noFill/>
          <a:ln w="12700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Freeform 2"/>
          <p:cNvSpPr/>
          <p:nvPr/>
        </p:nvSpPr>
        <p:spPr>
          <a:xfrm>
            <a:off x="3413125" y="992717"/>
            <a:ext cx="1645708" cy="830792"/>
          </a:xfrm>
          <a:custGeom>
            <a:avLst/>
            <a:gdLst>
              <a:gd name="connsiteX0" fmla="*/ 0 w 1645708"/>
              <a:gd name="connsiteY0" fmla="*/ 5292 h 830792"/>
              <a:gd name="connsiteX1" fmla="*/ 259292 w 1645708"/>
              <a:gd name="connsiteY1" fmla="*/ 0 h 830792"/>
              <a:gd name="connsiteX2" fmla="*/ 1645708 w 1645708"/>
              <a:gd name="connsiteY2" fmla="*/ 830792 h 8307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45708" h="830792">
                <a:moveTo>
                  <a:pt x="0" y="5292"/>
                </a:moveTo>
                <a:lnTo>
                  <a:pt x="259292" y="0"/>
                </a:lnTo>
                <a:lnTo>
                  <a:pt x="1645708" y="830792"/>
                </a:lnTo>
              </a:path>
            </a:pathLst>
          </a:custGeom>
          <a:ln w="127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3624790" y="574675"/>
            <a:ext cx="1635125" cy="635000"/>
          </a:xfrm>
          <a:custGeom>
            <a:avLst/>
            <a:gdLst>
              <a:gd name="connsiteX0" fmla="*/ 0 w 1645708"/>
              <a:gd name="connsiteY0" fmla="*/ 5292 h 830792"/>
              <a:gd name="connsiteX1" fmla="*/ 259292 w 1645708"/>
              <a:gd name="connsiteY1" fmla="*/ 0 h 830792"/>
              <a:gd name="connsiteX2" fmla="*/ 1645708 w 1645708"/>
              <a:gd name="connsiteY2" fmla="*/ 830792 h 830792"/>
              <a:gd name="connsiteX0" fmla="*/ 0 w 1635125"/>
              <a:gd name="connsiteY0" fmla="*/ 5292 h 635000"/>
              <a:gd name="connsiteX1" fmla="*/ 259292 w 1635125"/>
              <a:gd name="connsiteY1" fmla="*/ 0 h 635000"/>
              <a:gd name="connsiteX2" fmla="*/ 1635125 w 1635125"/>
              <a:gd name="connsiteY2" fmla="*/ 635000 h 635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35125" h="635000">
                <a:moveTo>
                  <a:pt x="0" y="5292"/>
                </a:moveTo>
                <a:lnTo>
                  <a:pt x="259292" y="0"/>
                </a:lnTo>
                <a:lnTo>
                  <a:pt x="1635125" y="635000"/>
                </a:lnTo>
              </a:path>
            </a:pathLst>
          </a:custGeom>
          <a:ln w="127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481666" y="2032000"/>
            <a:ext cx="1090083" cy="497417"/>
          </a:xfrm>
          <a:custGeom>
            <a:avLst/>
            <a:gdLst>
              <a:gd name="connsiteX0" fmla="*/ 0 w 1645708"/>
              <a:gd name="connsiteY0" fmla="*/ 5292 h 830792"/>
              <a:gd name="connsiteX1" fmla="*/ 259292 w 1645708"/>
              <a:gd name="connsiteY1" fmla="*/ 0 h 830792"/>
              <a:gd name="connsiteX2" fmla="*/ 1645708 w 1645708"/>
              <a:gd name="connsiteY2" fmla="*/ 830792 h 830792"/>
              <a:gd name="connsiteX0" fmla="*/ 0 w 666750"/>
              <a:gd name="connsiteY0" fmla="*/ 5292 h 497417"/>
              <a:gd name="connsiteX1" fmla="*/ 259292 w 666750"/>
              <a:gd name="connsiteY1" fmla="*/ 0 h 497417"/>
              <a:gd name="connsiteX2" fmla="*/ 666750 w 666750"/>
              <a:gd name="connsiteY2" fmla="*/ 497417 h 497417"/>
              <a:gd name="connsiteX0" fmla="*/ 0 w 1090083"/>
              <a:gd name="connsiteY0" fmla="*/ 0 h 497417"/>
              <a:gd name="connsiteX1" fmla="*/ 682625 w 1090083"/>
              <a:gd name="connsiteY1" fmla="*/ 0 h 497417"/>
              <a:gd name="connsiteX2" fmla="*/ 1090083 w 1090083"/>
              <a:gd name="connsiteY2" fmla="*/ 497417 h 4974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90083" h="497417">
                <a:moveTo>
                  <a:pt x="0" y="0"/>
                </a:moveTo>
                <a:lnTo>
                  <a:pt x="682625" y="0"/>
                </a:lnTo>
                <a:lnTo>
                  <a:pt x="1090083" y="497417"/>
                </a:lnTo>
              </a:path>
            </a:pathLst>
          </a:custGeom>
          <a:ln w="127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2062211" y="2452467"/>
            <a:ext cx="975545" cy="646094"/>
          </a:xfrm>
          <a:custGeom>
            <a:avLst/>
            <a:gdLst>
              <a:gd name="connsiteX0" fmla="*/ 0 w 1645708"/>
              <a:gd name="connsiteY0" fmla="*/ 5292 h 830792"/>
              <a:gd name="connsiteX1" fmla="*/ 259292 w 1645708"/>
              <a:gd name="connsiteY1" fmla="*/ 0 h 830792"/>
              <a:gd name="connsiteX2" fmla="*/ 1645708 w 1645708"/>
              <a:gd name="connsiteY2" fmla="*/ 830792 h 830792"/>
              <a:gd name="connsiteX0" fmla="*/ 0 w 1635125"/>
              <a:gd name="connsiteY0" fmla="*/ 5292 h 635000"/>
              <a:gd name="connsiteX1" fmla="*/ 259292 w 1635125"/>
              <a:gd name="connsiteY1" fmla="*/ 0 h 635000"/>
              <a:gd name="connsiteX2" fmla="*/ 1635125 w 1635125"/>
              <a:gd name="connsiteY2" fmla="*/ 635000 h 635000"/>
              <a:gd name="connsiteX0" fmla="*/ 0 w 1114835"/>
              <a:gd name="connsiteY0" fmla="*/ 5292 h 643193"/>
              <a:gd name="connsiteX1" fmla="*/ 259292 w 1114835"/>
              <a:gd name="connsiteY1" fmla="*/ 0 h 643193"/>
              <a:gd name="connsiteX2" fmla="*/ 1114835 w 1114835"/>
              <a:gd name="connsiteY2" fmla="*/ 643193 h 643193"/>
              <a:gd name="connsiteX0" fmla="*/ 0 w 930480"/>
              <a:gd name="connsiteY0" fmla="*/ 0 h 646094"/>
              <a:gd name="connsiteX1" fmla="*/ 74937 w 930480"/>
              <a:gd name="connsiteY1" fmla="*/ 2901 h 646094"/>
              <a:gd name="connsiteX2" fmla="*/ 930480 w 930480"/>
              <a:gd name="connsiteY2" fmla="*/ 646094 h 646094"/>
              <a:gd name="connsiteX0" fmla="*/ 0 w 975545"/>
              <a:gd name="connsiteY0" fmla="*/ 0 h 646094"/>
              <a:gd name="connsiteX1" fmla="*/ 120002 w 975545"/>
              <a:gd name="connsiteY1" fmla="*/ 2901 h 646094"/>
              <a:gd name="connsiteX2" fmla="*/ 975545 w 975545"/>
              <a:gd name="connsiteY2" fmla="*/ 646094 h 6460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75545" h="646094">
                <a:moveTo>
                  <a:pt x="0" y="0"/>
                </a:moveTo>
                <a:lnTo>
                  <a:pt x="120002" y="2901"/>
                </a:lnTo>
                <a:lnTo>
                  <a:pt x="975545" y="646094"/>
                </a:lnTo>
              </a:path>
            </a:pathLst>
          </a:custGeom>
          <a:ln w="127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1709888" y="2800008"/>
            <a:ext cx="905900" cy="252803"/>
          </a:xfrm>
          <a:custGeom>
            <a:avLst/>
            <a:gdLst>
              <a:gd name="connsiteX0" fmla="*/ 0 w 1645708"/>
              <a:gd name="connsiteY0" fmla="*/ 5292 h 830792"/>
              <a:gd name="connsiteX1" fmla="*/ 259292 w 1645708"/>
              <a:gd name="connsiteY1" fmla="*/ 0 h 830792"/>
              <a:gd name="connsiteX2" fmla="*/ 1645708 w 1645708"/>
              <a:gd name="connsiteY2" fmla="*/ 830792 h 830792"/>
              <a:gd name="connsiteX0" fmla="*/ 0 w 1635125"/>
              <a:gd name="connsiteY0" fmla="*/ 5292 h 635000"/>
              <a:gd name="connsiteX1" fmla="*/ 259292 w 1635125"/>
              <a:gd name="connsiteY1" fmla="*/ 0 h 635000"/>
              <a:gd name="connsiteX2" fmla="*/ 1635125 w 1635125"/>
              <a:gd name="connsiteY2" fmla="*/ 635000 h 635000"/>
              <a:gd name="connsiteX0" fmla="*/ 0 w 1114835"/>
              <a:gd name="connsiteY0" fmla="*/ 5292 h 643193"/>
              <a:gd name="connsiteX1" fmla="*/ 259292 w 1114835"/>
              <a:gd name="connsiteY1" fmla="*/ 0 h 643193"/>
              <a:gd name="connsiteX2" fmla="*/ 1114835 w 1114835"/>
              <a:gd name="connsiteY2" fmla="*/ 643193 h 643193"/>
              <a:gd name="connsiteX0" fmla="*/ 0 w 930480"/>
              <a:gd name="connsiteY0" fmla="*/ 0 h 646094"/>
              <a:gd name="connsiteX1" fmla="*/ 74937 w 930480"/>
              <a:gd name="connsiteY1" fmla="*/ 2901 h 646094"/>
              <a:gd name="connsiteX2" fmla="*/ 930480 w 930480"/>
              <a:gd name="connsiteY2" fmla="*/ 646094 h 646094"/>
              <a:gd name="connsiteX0" fmla="*/ 0 w 975545"/>
              <a:gd name="connsiteY0" fmla="*/ 0 h 646094"/>
              <a:gd name="connsiteX1" fmla="*/ 120002 w 975545"/>
              <a:gd name="connsiteY1" fmla="*/ 2901 h 646094"/>
              <a:gd name="connsiteX2" fmla="*/ 975545 w 975545"/>
              <a:gd name="connsiteY2" fmla="*/ 646094 h 646094"/>
              <a:gd name="connsiteX0" fmla="*/ 0 w 569964"/>
              <a:gd name="connsiteY0" fmla="*/ 0 h 252803"/>
              <a:gd name="connsiteX1" fmla="*/ 120002 w 569964"/>
              <a:gd name="connsiteY1" fmla="*/ 2901 h 252803"/>
              <a:gd name="connsiteX2" fmla="*/ 569964 w 569964"/>
              <a:gd name="connsiteY2" fmla="*/ 252803 h 252803"/>
              <a:gd name="connsiteX0" fmla="*/ 0 w 905900"/>
              <a:gd name="connsiteY0" fmla="*/ 0 h 252803"/>
              <a:gd name="connsiteX1" fmla="*/ 455938 w 905900"/>
              <a:gd name="connsiteY1" fmla="*/ 2901 h 252803"/>
              <a:gd name="connsiteX2" fmla="*/ 905900 w 905900"/>
              <a:gd name="connsiteY2" fmla="*/ 252803 h 2528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05900" h="252803">
                <a:moveTo>
                  <a:pt x="0" y="0"/>
                </a:moveTo>
                <a:lnTo>
                  <a:pt x="455938" y="2901"/>
                </a:lnTo>
                <a:lnTo>
                  <a:pt x="905900" y="252803"/>
                </a:lnTo>
              </a:path>
            </a:pathLst>
          </a:custGeom>
          <a:ln w="127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5" name="Group 14"/>
          <p:cNvGrpSpPr/>
          <p:nvPr/>
        </p:nvGrpSpPr>
        <p:grpSpPr>
          <a:xfrm>
            <a:off x="1677114" y="3149874"/>
            <a:ext cx="1698628" cy="490416"/>
            <a:chOff x="1677114" y="3141407"/>
            <a:chExt cx="1698628" cy="490416"/>
          </a:xfrm>
        </p:grpSpPr>
        <p:sp>
          <p:nvSpPr>
            <p:cNvPr id="14" name="Freeform 13"/>
            <p:cNvSpPr/>
            <p:nvPr/>
          </p:nvSpPr>
          <p:spPr>
            <a:xfrm>
              <a:off x="1677114" y="3141407"/>
              <a:ext cx="1676093" cy="490416"/>
            </a:xfrm>
            <a:custGeom>
              <a:avLst/>
              <a:gdLst>
                <a:gd name="connsiteX0" fmla="*/ 0 w 1645708"/>
                <a:gd name="connsiteY0" fmla="*/ 5292 h 830792"/>
                <a:gd name="connsiteX1" fmla="*/ 259292 w 1645708"/>
                <a:gd name="connsiteY1" fmla="*/ 0 h 830792"/>
                <a:gd name="connsiteX2" fmla="*/ 1645708 w 1645708"/>
                <a:gd name="connsiteY2" fmla="*/ 830792 h 830792"/>
                <a:gd name="connsiteX0" fmla="*/ 0 w 1635125"/>
                <a:gd name="connsiteY0" fmla="*/ 5292 h 635000"/>
                <a:gd name="connsiteX1" fmla="*/ 259292 w 1635125"/>
                <a:gd name="connsiteY1" fmla="*/ 0 h 635000"/>
                <a:gd name="connsiteX2" fmla="*/ 1635125 w 1635125"/>
                <a:gd name="connsiteY2" fmla="*/ 635000 h 635000"/>
                <a:gd name="connsiteX0" fmla="*/ 0 w 1114835"/>
                <a:gd name="connsiteY0" fmla="*/ 5292 h 643193"/>
                <a:gd name="connsiteX1" fmla="*/ 259292 w 1114835"/>
                <a:gd name="connsiteY1" fmla="*/ 0 h 643193"/>
                <a:gd name="connsiteX2" fmla="*/ 1114835 w 1114835"/>
                <a:gd name="connsiteY2" fmla="*/ 643193 h 643193"/>
                <a:gd name="connsiteX0" fmla="*/ 0 w 930480"/>
                <a:gd name="connsiteY0" fmla="*/ 0 h 646094"/>
                <a:gd name="connsiteX1" fmla="*/ 74937 w 930480"/>
                <a:gd name="connsiteY1" fmla="*/ 2901 h 646094"/>
                <a:gd name="connsiteX2" fmla="*/ 930480 w 930480"/>
                <a:gd name="connsiteY2" fmla="*/ 646094 h 646094"/>
                <a:gd name="connsiteX0" fmla="*/ 0 w 975545"/>
                <a:gd name="connsiteY0" fmla="*/ 0 h 646094"/>
                <a:gd name="connsiteX1" fmla="*/ 120002 w 975545"/>
                <a:gd name="connsiteY1" fmla="*/ 2901 h 646094"/>
                <a:gd name="connsiteX2" fmla="*/ 975545 w 975545"/>
                <a:gd name="connsiteY2" fmla="*/ 646094 h 646094"/>
                <a:gd name="connsiteX0" fmla="*/ 0 w 569964"/>
                <a:gd name="connsiteY0" fmla="*/ 0 h 252803"/>
                <a:gd name="connsiteX1" fmla="*/ 120002 w 569964"/>
                <a:gd name="connsiteY1" fmla="*/ 2901 h 252803"/>
                <a:gd name="connsiteX2" fmla="*/ 569964 w 569964"/>
                <a:gd name="connsiteY2" fmla="*/ 252803 h 252803"/>
                <a:gd name="connsiteX0" fmla="*/ 0 w 905900"/>
                <a:gd name="connsiteY0" fmla="*/ 0 h 252803"/>
                <a:gd name="connsiteX1" fmla="*/ 455938 w 905900"/>
                <a:gd name="connsiteY1" fmla="*/ 2901 h 252803"/>
                <a:gd name="connsiteX2" fmla="*/ 905900 w 905900"/>
                <a:gd name="connsiteY2" fmla="*/ 252803 h 252803"/>
                <a:gd name="connsiteX0" fmla="*/ 0 w 1643319"/>
                <a:gd name="connsiteY0" fmla="*/ 0 h 490416"/>
                <a:gd name="connsiteX1" fmla="*/ 455938 w 1643319"/>
                <a:gd name="connsiteY1" fmla="*/ 2901 h 490416"/>
                <a:gd name="connsiteX2" fmla="*/ 1643319 w 1643319"/>
                <a:gd name="connsiteY2" fmla="*/ 490416 h 490416"/>
                <a:gd name="connsiteX0" fmla="*/ 0 w 1676093"/>
                <a:gd name="connsiteY0" fmla="*/ 0 h 490416"/>
                <a:gd name="connsiteX1" fmla="*/ 488712 w 1676093"/>
                <a:gd name="connsiteY1" fmla="*/ 2901 h 490416"/>
                <a:gd name="connsiteX2" fmla="*/ 1676093 w 1676093"/>
                <a:gd name="connsiteY2" fmla="*/ 490416 h 4904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676093" h="490416">
                  <a:moveTo>
                    <a:pt x="0" y="0"/>
                  </a:moveTo>
                  <a:lnTo>
                    <a:pt x="488712" y="2901"/>
                  </a:lnTo>
                  <a:lnTo>
                    <a:pt x="1676093" y="490416"/>
                  </a:lnTo>
                </a:path>
              </a:pathLst>
            </a:custGeom>
            <a:ln w="1270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" name="Straight Connector 6"/>
            <p:cNvCxnSpPr/>
            <p:nvPr/>
          </p:nvCxnSpPr>
          <p:spPr>
            <a:xfrm flipH="1">
              <a:off x="3056194" y="3437194"/>
              <a:ext cx="319548" cy="65548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" name="Freeform 17"/>
          <p:cNvSpPr/>
          <p:nvPr/>
        </p:nvSpPr>
        <p:spPr>
          <a:xfrm>
            <a:off x="1873761" y="3512848"/>
            <a:ext cx="1286900" cy="166770"/>
          </a:xfrm>
          <a:custGeom>
            <a:avLst/>
            <a:gdLst>
              <a:gd name="connsiteX0" fmla="*/ 0 w 1645708"/>
              <a:gd name="connsiteY0" fmla="*/ 5292 h 830792"/>
              <a:gd name="connsiteX1" fmla="*/ 259292 w 1645708"/>
              <a:gd name="connsiteY1" fmla="*/ 0 h 830792"/>
              <a:gd name="connsiteX2" fmla="*/ 1645708 w 1645708"/>
              <a:gd name="connsiteY2" fmla="*/ 830792 h 830792"/>
              <a:gd name="connsiteX0" fmla="*/ 0 w 1635125"/>
              <a:gd name="connsiteY0" fmla="*/ 5292 h 635000"/>
              <a:gd name="connsiteX1" fmla="*/ 259292 w 1635125"/>
              <a:gd name="connsiteY1" fmla="*/ 0 h 635000"/>
              <a:gd name="connsiteX2" fmla="*/ 1635125 w 1635125"/>
              <a:gd name="connsiteY2" fmla="*/ 635000 h 635000"/>
              <a:gd name="connsiteX0" fmla="*/ 0 w 1114835"/>
              <a:gd name="connsiteY0" fmla="*/ 5292 h 643193"/>
              <a:gd name="connsiteX1" fmla="*/ 259292 w 1114835"/>
              <a:gd name="connsiteY1" fmla="*/ 0 h 643193"/>
              <a:gd name="connsiteX2" fmla="*/ 1114835 w 1114835"/>
              <a:gd name="connsiteY2" fmla="*/ 643193 h 643193"/>
              <a:gd name="connsiteX0" fmla="*/ 0 w 930480"/>
              <a:gd name="connsiteY0" fmla="*/ 0 h 646094"/>
              <a:gd name="connsiteX1" fmla="*/ 74937 w 930480"/>
              <a:gd name="connsiteY1" fmla="*/ 2901 h 646094"/>
              <a:gd name="connsiteX2" fmla="*/ 930480 w 930480"/>
              <a:gd name="connsiteY2" fmla="*/ 646094 h 646094"/>
              <a:gd name="connsiteX0" fmla="*/ 0 w 975545"/>
              <a:gd name="connsiteY0" fmla="*/ 0 h 646094"/>
              <a:gd name="connsiteX1" fmla="*/ 120002 w 975545"/>
              <a:gd name="connsiteY1" fmla="*/ 2901 h 646094"/>
              <a:gd name="connsiteX2" fmla="*/ 975545 w 975545"/>
              <a:gd name="connsiteY2" fmla="*/ 646094 h 646094"/>
              <a:gd name="connsiteX0" fmla="*/ 0 w 569964"/>
              <a:gd name="connsiteY0" fmla="*/ 0 h 252803"/>
              <a:gd name="connsiteX1" fmla="*/ 120002 w 569964"/>
              <a:gd name="connsiteY1" fmla="*/ 2901 h 252803"/>
              <a:gd name="connsiteX2" fmla="*/ 569964 w 569964"/>
              <a:gd name="connsiteY2" fmla="*/ 252803 h 252803"/>
              <a:gd name="connsiteX0" fmla="*/ 0 w 905900"/>
              <a:gd name="connsiteY0" fmla="*/ 0 h 252803"/>
              <a:gd name="connsiteX1" fmla="*/ 455938 w 905900"/>
              <a:gd name="connsiteY1" fmla="*/ 2901 h 252803"/>
              <a:gd name="connsiteX2" fmla="*/ 905900 w 905900"/>
              <a:gd name="connsiteY2" fmla="*/ 252803 h 252803"/>
              <a:gd name="connsiteX0" fmla="*/ 0 w 1438481"/>
              <a:gd name="connsiteY0" fmla="*/ 0 h 166770"/>
              <a:gd name="connsiteX1" fmla="*/ 455938 w 1438481"/>
              <a:gd name="connsiteY1" fmla="*/ 2901 h 166770"/>
              <a:gd name="connsiteX2" fmla="*/ 1438481 w 1438481"/>
              <a:gd name="connsiteY2" fmla="*/ 166770 h 166770"/>
              <a:gd name="connsiteX0" fmla="*/ 0 w 1274610"/>
              <a:gd name="connsiteY0" fmla="*/ 5292 h 163869"/>
              <a:gd name="connsiteX1" fmla="*/ 292067 w 1274610"/>
              <a:gd name="connsiteY1" fmla="*/ 0 h 163869"/>
              <a:gd name="connsiteX2" fmla="*/ 1274610 w 1274610"/>
              <a:gd name="connsiteY2" fmla="*/ 163869 h 163869"/>
              <a:gd name="connsiteX0" fmla="*/ 0 w 1266417"/>
              <a:gd name="connsiteY0" fmla="*/ 0 h 191351"/>
              <a:gd name="connsiteX1" fmla="*/ 283874 w 1266417"/>
              <a:gd name="connsiteY1" fmla="*/ 27482 h 191351"/>
              <a:gd name="connsiteX2" fmla="*/ 1266417 w 1266417"/>
              <a:gd name="connsiteY2" fmla="*/ 191351 h 191351"/>
              <a:gd name="connsiteX0" fmla="*/ 0 w 1290997"/>
              <a:gd name="connsiteY0" fmla="*/ 5292 h 163869"/>
              <a:gd name="connsiteX1" fmla="*/ 308454 w 1290997"/>
              <a:gd name="connsiteY1" fmla="*/ 0 h 163869"/>
              <a:gd name="connsiteX2" fmla="*/ 1290997 w 1290997"/>
              <a:gd name="connsiteY2" fmla="*/ 163869 h 163869"/>
              <a:gd name="connsiteX0" fmla="*/ 0 w 1286900"/>
              <a:gd name="connsiteY0" fmla="*/ 0 h 215932"/>
              <a:gd name="connsiteX1" fmla="*/ 304357 w 1286900"/>
              <a:gd name="connsiteY1" fmla="*/ 52063 h 215932"/>
              <a:gd name="connsiteX2" fmla="*/ 1286900 w 1286900"/>
              <a:gd name="connsiteY2" fmla="*/ 215932 h 215932"/>
              <a:gd name="connsiteX0" fmla="*/ 0 w 1286900"/>
              <a:gd name="connsiteY0" fmla="*/ 0 h 166770"/>
              <a:gd name="connsiteX1" fmla="*/ 304357 w 1286900"/>
              <a:gd name="connsiteY1" fmla="*/ 2901 h 166770"/>
              <a:gd name="connsiteX2" fmla="*/ 1286900 w 1286900"/>
              <a:gd name="connsiteY2" fmla="*/ 166770 h 1667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86900" h="166770">
                <a:moveTo>
                  <a:pt x="0" y="0"/>
                </a:moveTo>
                <a:lnTo>
                  <a:pt x="304357" y="2901"/>
                </a:lnTo>
                <a:lnTo>
                  <a:pt x="1286900" y="166770"/>
                </a:lnTo>
              </a:path>
            </a:pathLst>
          </a:custGeom>
          <a:ln w="127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 flipH="1">
            <a:off x="1778000" y="4215854"/>
            <a:ext cx="409677" cy="8193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4" name="Group 23"/>
          <p:cNvGrpSpPr/>
          <p:nvPr/>
        </p:nvGrpSpPr>
        <p:grpSpPr>
          <a:xfrm>
            <a:off x="1560871" y="3871725"/>
            <a:ext cx="254001" cy="651387"/>
            <a:chOff x="1560871" y="3863258"/>
            <a:chExt cx="254001" cy="651387"/>
          </a:xfrm>
        </p:grpSpPr>
        <p:sp>
          <p:nvSpPr>
            <p:cNvPr id="20" name="Freeform 19"/>
            <p:cNvSpPr/>
            <p:nvPr/>
          </p:nvSpPr>
          <p:spPr>
            <a:xfrm>
              <a:off x="1560871" y="3863258"/>
              <a:ext cx="143387" cy="651387"/>
            </a:xfrm>
            <a:custGeom>
              <a:avLst/>
              <a:gdLst>
                <a:gd name="connsiteX0" fmla="*/ 0 w 143387"/>
                <a:gd name="connsiteY0" fmla="*/ 651387 h 651387"/>
                <a:gd name="connsiteX1" fmla="*/ 0 w 143387"/>
                <a:gd name="connsiteY1" fmla="*/ 561258 h 651387"/>
                <a:gd name="connsiteX2" fmla="*/ 143387 w 143387"/>
                <a:gd name="connsiteY2" fmla="*/ 0 h 6513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43387" h="651387">
                  <a:moveTo>
                    <a:pt x="0" y="651387"/>
                  </a:moveTo>
                  <a:lnTo>
                    <a:pt x="0" y="561258"/>
                  </a:lnTo>
                  <a:lnTo>
                    <a:pt x="143387" y="0"/>
                  </a:lnTo>
                </a:path>
              </a:pathLst>
            </a:custGeom>
            <a:ln w="12700" cmpd="sng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2" name="Straight Connector 21"/>
            <p:cNvCxnSpPr/>
            <p:nvPr/>
          </p:nvCxnSpPr>
          <p:spPr>
            <a:xfrm flipH="1">
              <a:off x="1560871" y="4145936"/>
              <a:ext cx="254001" cy="28677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9" name="Group 28"/>
          <p:cNvGrpSpPr/>
          <p:nvPr/>
        </p:nvGrpSpPr>
        <p:grpSpPr>
          <a:xfrm>
            <a:off x="2929194" y="4285499"/>
            <a:ext cx="647290" cy="1716549"/>
            <a:chOff x="2929194" y="4277032"/>
            <a:chExt cx="647290" cy="1716549"/>
          </a:xfrm>
        </p:grpSpPr>
        <p:sp>
          <p:nvSpPr>
            <p:cNvPr id="25" name="Freeform 24"/>
            <p:cNvSpPr/>
            <p:nvPr/>
          </p:nvSpPr>
          <p:spPr>
            <a:xfrm>
              <a:off x="2929194" y="5346290"/>
              <a:ext cx="647290" cy="647291"/>
            </a:xfrm>
            <a:custGeom>
              <a:avLst/>
              <a:gdLst>
                <a:gd name="connsiteX0" fmla="*/ 647290 w 647290"/>
                <a:gd name="connsiteY0" fmla="*/ 0 h 647291"/>
                <a:gd name="connsiteX1" fmla="*/ 110612 w 647290"/>
                <a:gd name="connsiteY1" fmla="*/ 647291 h 647291"/>
                <a:gd name="connsiteX2" fmla="*/ 0 w 647290"/>
                <a:gd name="connsiteY2" fmla="*/ 647291 h 6472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47290" h="647291">
                  <a:moveTo>
                    <a:pt x="647290" y="0"/>
                  </a:moveTo>
                  <a:lnTo>
                    <a:pt x="110612" y="647291"/>
                  </a:lnTo>
                  <a:lnTo>
                    <a:pt x="0" y="647291"/>
                  </a:lnTo>
                </a:path>
              </a:pathLst>
            </a:custGeom>
            <a:ln w="12700" cmpd="sng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7" name="Straight Connector 26"/>
            <p:cNvCxnSpPr>
              <a:endCxn id="25" idx="1"/>
            </p:cNvCxnSpPr>
            <p:nvPr/>
          </p:nvCxnSpPr>
          <p:spPr>
            <a:xfrm flipH="1">
              <a:off x="3039806" y="4277032"/>
              <a:ext cx="98323" cy="1716549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Freeform 29"/>
          <p:cNvSpPr/>
          <p:nvPr/>
        </p:nvSpPr>
        <p:spPr>
          <a:xfrm>
            <a:off x="2453968" y="3953661"/>
            <a:ext cx="385097" cy="1646903"/>
          </a:xfrm>
          <a:custGeom>
            <a:avLst/>
            <a:gdLst>
              <a:gd name="connsiteX0" fmla="*/ 385097 w 385097"/>
              <a:gd name="connsiteY0" fmla="*/ 0 h 1646903"/>
              <a:gd name="connsiteX1" fmla="*/ 110613 w 385097"/>
              <a:gd name="connsiteY1" fmla="*/ 1646903 h 1646903"/>
              <a:gd name="connsiteX2" fmla="*/ 0 w 385097"/>
              <a:gd name="connsiteY2" fmla="*/ 1642806 h 16469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85097" h="1646903">
                <a:moveTo>
                  <a:pt x="385097" y="0"/>
                </a:moveTo>
                <a:lnTo>
                  <a:pt x="110613" y="1646903"/>
                </a:lnTo>
                <a:lnTo>
                  <a:pt x="0" y="1642806"/>
                </a:lnTo>
              </a:path>
            </a:pathLst>
          </a:custGeom>
          <a:ln w="12700" cmpd="sng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32" name="Group 1031"/>
          <p:cNvGrpSpPr/>
          <p:nvPr/>
        </p:nvGrpSpPr>
        <p:grpSpPr>
          <a:xfrm>
            <a:off x="901290" y="5055693"/>
            <a:ext cx="1004529" cy="1324077"/>
            <a:chOff x="901290" y="5047226"/>
            <a:chExt cx="1004529" cy="1324077"/>
          </a:xfrm>
        </p:grpSpPr>
        <p:cxnSp>
          <p:nvCxnSpPr>
            <p:cNvPr id="1024" name="Straight Connector 1023"/>
            <p:cNvCxnSpPr/>
            <p:nvPr/>
          </p:nvCxnSpPr>
          <p:spPr>
            <a:xfrm flipH="1">
              <a:off x="905387" y="5047226"/>
              <a:ext cx="49161" cy="40968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flipH="1">
              <a:off x="1856658" y="6330335"/>
              <a:ext cx="49161" cy="40968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8" name="Straight Connector 1027"/>
            <p:cNvCxnSpPr/>
            <p:nvPr/>
          </p:nvCxnSpPr>
          <p:spPr>
            <a:xfrm>
              <a:off x="901290" y="5084097"/>
              <a:ext cx="962742" cy="1286387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1" name="Straight Connector 1030"/>
            <p:cNvCxnSpPr/>
            <p:nvPr/>
          </p:nvCxnSpPr>
          <p:spPr>
            <a:xfrm flipH="1">
              <a:off x="1437968" y="5940323"/>
              <a:ext cx="98322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33" name="Freeform 1032"/>
          <p:cNvSpPr/>
          <p:nvPr/>
        </p:nvSpPr>
        <p:spPr>
          <a:xfrm>
            <a:off x="4244258" y="5522725"/>
            <a:ext cx="1585452" cy="430161"/>
          </a:xfrm>
          <a:custGeom>
            <a:avLst/>
            <a:gdLst>
              <a:gd name="connsiteX0" fmla="*/ 1585452 w 1585452"/>
              <a:gd name="connsiteY0" fmla="*/ 426065 h 430161"/>
              <a:gd name="connsiteX1" fmla="*/ 589936 w 1585452"/>
              <a:gd name="connsiteY1" fmla="*/ 430161 h 430161"/>
              <a:gd name="connsiteX2" fmla="*/ 0 w 1585452"/>
              <a:gd name="connsiteY2" fmla="*/ 0 h 4301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85452" h="430161">
                <a:moveTo>
                  <a:pt x="1585452" y="426065"/>
                </a:moveTo>
                <a:lnTo>
                  <a:pt x="589936" y="430161"/>
                </a:lnTo>
                <a:lnTo>
                  <a:pt x="0" y="0"/>
                </a:lnTo>
              </a:path>
            </a:pathLst>
          </a:custGeom>
          <a:ln w="12700" cmpd="sng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Freeform 44"/>
          <p:cNvSpPr/>
          <p:nvPr/>
        </p:nvSpPr>
        <p:spPr>
          <a:xfrm>
            <a:off x="5960804" y="3888931"/>
            <a:ext cx="1110227" cy="544870"/>
          </a:xfrm>
          <a:custGeom>
            <a:avLst/>
            <a:gdLst>
              <a:gd name="connsiteX0" fmla="*/ 1585452 w 1585452"/>
              <a:gd name="connsiteY0" fmla="*/ 426065 h 430161"/>
              <a:gd name="connsiteX1" fmla="*/ 589936 w 1585452"/>
              <a:gd name="connsiteY1" fmla="*/ 430161 h 430161"/>
              <a:gd name="connsiteX2" fmla="*/ 0 w 1585452"/>
              <a:gd name="connsiteY2" fmla="*/ 0 h 430161"/>
              <a:gd name="connsiteX0" fmla="*/ 782485 w 782485"/>
              <a:gd name="connsiteY0" fmla="*/ 430162 h 430162"/>
              <a:gd name="connsiteX1" fmla="*/ 589936 w 782485"/>
              <a:gd name="connsiteY1" fmla="*/ 430161 h 430162"/>
              <a:gd name="connsiteX2" fmla="*/ 0 w 782485"/>
              <a:gd name="connsiteY2" fmla="*/ 0 h 430162"/>
              <a:gd name="connsiteX0" fmla="*/ 970937 w 970937"/>
              <a:gd name="connsiteY0" fmla="*/ 335936 h 335936"/>
              <a:gd name="connsiteX1" fmla="*/ 778388 w 970937"/>
              <a:gd name="connsiteY1" fmla="*/ 335935 h 335936"/>
              <a:gd name="connsiteX2" fmla="*/ 0 w 970937"/>
              <a:gd name="connsiteY2" fmla="*/ 0 h 335936"/>
              <a:gd name="connsiteX0" fmla="*/ 925872 w 925872"/>
              <a:gd name="connsiteY0" fmla="*/ 331839 h 335935"/>
              <a:gd name="connsiteX1" fmla="*/ 778388 w 925872"/>
              <a:gd name="connsiteY1" fmla="*/ 335935 h 335935"/>
              <a:gd name="connsiteX2" fmla="*/ 0 w 925872"/>
              <a:gd name="connsiteY2" fmla="*/ 0 h 335935"/>
              <a:gd name="connsiteX0" fmla="*/ 1118421 w 1118421"/>
              <a:gd name="connsiteY0" fmla="*/ 540774 h 544870"/>
              <a:gd name="connsiteX1" fmla="*/ 970937 w 1118421"/>
              <a:gd name="connsiteY1" fmla="*/ 544870 h 544870"/>
              <a:gd name="connsiteX2" fmla="*/ 0 w 1118421"/>
              <a:gd name="connsiteY2" fmla="*/ 0 h 544870"/>
              <a:gd name="connsiteX0" fmla="*/ 1069259 w 1069259"/>
              <a:gd name="connsiteY0" fmla="*/ 606322 h 610418"/>
              <a:gd name="connsiteX1" fmla="*/ 921775 w 1069259"/>
              <a:gd name="connsiteY1" fmla="*/ 610418 h 610418"/>
              <a:gd name="connsiteX2" fmla="*/ 0 w 1069259"/>
              <a:gd name="connsiteY2" fmla="*/ 0 h 610418"/>
              <a:gd name="connsiteX0" fmla="*/ 1110227 w 1110227"/>
              <a:gd name="connsiteY0" fmla="*/ 540774 h 544870"/>
              <a:gd name="connsiteX1" fmla="*/ 962743 w 1110227"/>
              <a:gd name="connsiteY1" fmla="*/ 544870 h 544870"/>
              <a:gd name="connsiteX2" fmla="*/ 0 w 1110227"/>
              <a:gd name="connsiteY2" fmla="*/ 0 h 5448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10227" h="544870">
                <a:moveTo>
                  <a:pt x="1110227" y="540774"/>
                </a:moveTo>
                <a:lnTo>
                  <a:pt x="962743" y="544870"/>
                </a:lnTo>
                <a:lnTo>
                  <a:pt x="0" y="0"/>
                </a:lnTo>
              </a:path>
            </a:pathLst>
          </a:custGeom>
          <a:ln w="12700" cmpd="sng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35" name="Straight Connector 1034"/>
          <p:cNvCxnSpPr/>
          <p:nvPr/>
        </p:nvCxnSpPr>
        <p:spPr>
          <a:xfrm>
            <a:off x="6161548" y="4904112"/>
            <a:ext cx="520291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40" name="Group 1039"/>
          <p:cNvGrpSpPr/>
          <p:nvPr/>
        </p:nvGrpSpPr>
        <p:grpSpPr>
          <a:xfrm>
            <a:off x="6444226" y="3265402"/>
            <a:ext cx="913580" cy="732505"/>
            <a:chOff x="6444226" y="3256935"/>
            <a:chExt cx="913580" cy="732505"/>
          </a:xfrm>
        </p:grpSpPr>
        <p:sp>
          <p:nvSpPr>
            <p:cNvPr id="48" name="Freeform 47"/>
            <p:cNvSpPr/>
            <p:nvPr/>
          </p:nvSpPr>
          <p:spPr>
            <a:xfrm>
              <a:off x="6448321" y="3510118"/>
              <a:ext cx="909485" cy="479322"/>
            </a:xfrm>
            <a:custGeom>
              <a:avLst/>
              <a:gdLst>
                <a:gd name="connsiteX0" fmla="*/ 1585452 w 1585452"/>
                <a:gd name="connsiteY0" fmla="*/ 426065 h 430161"/>
                <a:gd name="connsiteX1" fmla="*/ 589936 w 1585452"/>
                <a:gd name="connsiteY1" fmla="*/ 430161 h 430161"/>
                <a:gd name="connsiteX2" fmla="*/ 0 w 1585452"/>
                <a:gd name="connsiteY2" fmla="*/ 0 h 430161"/>
                <a:gd name="connsiteX0" fmla="*/ 782485 w 782485"/>
                <a:gd name="connsiteY0" fmla="*/ 430162 h 430162"/>
                <a:gd name="connsiteX1" fmla="*/ 589936 w 782485"/>
                <a:gd name="connsiteY1" fmla="*/ 430161 h 430162"/>
                <a:gd name="connsiteX2" fmla="*/ 0 w 782485"/>
                <a:gd name="connsiteY2" fmla="*/ 0 h 430162"/>
                <a:gd name="connsiteX0" fmla="*/ 970937 w 970937"/>
                <a:gd name="connsiteY0" fmla="*/ 335936 h 335936"/>
                <a:gd name="connsiteX1" fmla="*/ 778388 w 970937"/>
                <a:gd name="connsiteY1" fmla="*/ 335935 h 335936"/>
                <a:gd name="connsiteX2" fmla="*/ 0 w 970937"/>
                <a:gd name="connsiteY2" fmla="*/ 0 h 335936"/>
                <a:gd name="connsiteX0" fmla="*/ 925872 w 925872"/>
                <a:gd name="connsiteY0" fmla="*/ 331839 h 335935"/>
                <a:gd name="connsiteX1" fmla="*/ 778388 w 925872"/>
                <a:gd name="connsiteY1" fmla="*/ 335935 h 335935"/>
                <a:gd name="connsiteX2" fmla="*/ 0 w 925872"/>
                <a:gd name="connsiteY2" fmla="*/ 0 h 335935"/>
                <a:gd name="connsiteX0" fmla="*/ 1118421 w 1118421"/>
                <a:gd name="connsiteY0" fmla="*/ 540774 h 544870"/>
                <a:gd name="connsiteX1" fmla="*/ 970937 w 1118421"/>
                <a:gd name="connsiteY1" fmla="*/ 544870 h 544870"/>
                <a:gd name="connsiteX2" fmla="*/ 0 w 1118421"/>
                <a:gd name="connsiteY2" fmla="*/ 0 h 544870"/>
                <a:gd name="connsiteX0" fmla="*/ 1069259 w 1069259"/>
                <a:gd name="connsiteY0" fmla="*/ 606322 h 610418"/>
                <a:gd name="connsiteX1" fmla="*/ 921775 w 1069259"/>
                <a:gd name="connsiteY1" fmla="*/ 610418 h 610418"/>
                <a:gd name="connsiteX2" fmla="*/ 0 w 1069259"/>
                <a:gd name="connsiteY2" fmla="*/ 0 h 610418"/>
                <a:gd name="connsiteX0" fmla="*/ 1110227 w 1110227"/>
                <a:gd name="connsiteY0" fmla="*/ 540774 h 544870"/>
                <a:gd name="connsiteX1" fmla="*/ 962743 w 1110227"/>
                <a:gd name="connsiteY1" fmla="*/ 544870 h 544870"/>
                <a:gd name="connsiteX2" fmla="*/ 0 w 1110227"/>
                <a:gd name="connsiteY2" fmla="*/ 0 h 544870"/>
                <a:gd name="connsiteX0" fmla="*/ 1401098 w 1401098"/>
                <a:gd name="connsiteY0" fmla="*/ 544871 h 544871"/>
                <a:gd name="connsiteX1" fmla="*/ 962743 w 1401098"/>
                <a:gd name="connsiteY1" fmla="*/ 544870 h 544871"/>
                <a:gd name="connsiteX2" fmla="*/ 0 w 1401098"/>
                <a:gd name="connsiteY2" fmla="*/ 0 h 544871"/>
                <a:gd name="connsiteX0" fmla="*/ 909485 w 909485"/>
                <a:gd name="connsiteY0" fmla="*/ 479322 h 479322"/>
                <a:gd name="connsiteX1" fmla="*/ 471130 w 909485"/>
                <a:gd name="connsiteY1" fmla="*/ 479321 h 479322"/>
                <a:gd name="connsiteX2" fmla="*/ 0 w 909485"/>
                <a:gd name="connsiteY2" fmla="*/ 0 h 4793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09485" h="479322">
                  <a:moveTo>
                    <a:pt x="909485" y="479322"/>
                  </a:moveTo>
                  <a:lnTo>
                    <a:pt x="471130" y="479321"/>
                  </a:lnTo>
                  <a:lnTo>
                    <a:pt x="0" y="0"/>
                  </a:lnTo>
                </a:path>
              </a:pathLst>
            </a:custGeom>
            <a:ln w="12700" cmpd="sng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37" name="Straight Connector 1036"/>
            <p:cNvCxnSpPr>
              <a:endCxn id="48" idx="1"/>
            </p:cNvCxnSpPr>
            <p:nvPr/>
          </p:nvCxnSpPr>
          <p:spPr>
            <a:xfrm>
              <a:off x="6444226" y="3256935"/>
              <a:ext cx="475225" cy="73250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3" name="Freeform 52"/>
          <p:cNvSpPr/>
          <p:nvPr/>
        </p:nvSpPr>
        <p:spPr>
          <a:xfrm>
            <a:off x="6485192" y="2674238"/>
            <a:ext cx="872614" cy="512097"/>
          </a:xfrm>
          <a:custGeom>
            <a:avLst/>
            <a:gdLst>
              <a:gd name="connsiteX0" fmla="*/ 1585452 w 1585452"/>
              <a:gd name="connsiteY0" fmla="*/ 426065 h 430161"/>
              <a:gd name="connsiteX1" fmla="*/ 589936 w 1585452"/>
              <a:gd name="connsiteY1" fmla="*/ 430161 h 430161"/>
              <a:gd name="connsiteX2" fmla="*/ 0 w 1585452"/>
              <a:gd name="connsiteY2" fmla="*/ 0 h 430161"/>
              <a:gd name="connsiteX0" fmla="*/ 782485 w 782485"/>
              <a:gd name="connsiteY0" fmla="*/ 430162 h 430162"/>
              <a:gd name="connsiteX1" fmla="*/ 589936 w 782485"/>
              <a:gd name="connsiteY1" fmla="*/ 430161 h 430162"/>
              <a:gd name="connsiteX2" fmla="*/ 0 w 782485"/>
              <a:gd name="connsiteY2" fmla="*/ 0 h 430162"/>
              <a:gd name="connsiteX0" fmla="*/ 970937 w 970937"/>
              <a:gd name="connsiteY0" fmla="*/ 335936 h 335936"/>
              <a:gd name="connsiteX1" fmla="*/ 778388 w 970937"/>
              <a:gd name="connsiteY1" fmla="*/ 335935 h 335936"/>
              <a:gd name="connsiteX2" fmla="*/ 0 w 970937"/>
              <a:gd name="connsiteY2" fmla="*/ 0 h 335936"/>
              <a:gd name="connsiteX0" fmla="*/ 925872 w 925872"/>
              <a:gd name="connsiteY0" fmla="*/ 331839 h 335935"/>
              <a:gd name="connsiteX1" fmla="*/ 778388 w 925872"/>
              <a:gd name="connsiteY1" fmla="*/ 335935 h 335935"/>
              <a:gd name="connsiteX2" fmla="*/ 0 w 925872"/>
              <a:gd name="connsiteY2" fmla="*/ 0 h 335935"/>
              <a:gd name="connsiteX0" fmla="*/ 1118421 w 1118421"/>
              <a:gd name="connsiteY0" fmla="*/ 540774 h 544870"/>
              <a:gd name="connsiteX1" fmla="*/ 970937 w 1118421"/>
              <a:gd name="connsiteY1" fmla="*/ 544870 h 544870"/>
              <a:gd name="connsiteX2" fmla="*/ 0 w 1118421"/>
              <a:gd name="connsiteY2" fmla="*/ 0 h 544870"/>
              <a:gd name="connsiteX0" fmla="*/ 1069259 w 1069259"/>
              <a:gd name="connsiteY0" fmla="*/ 606322 h 610418"/>
              <a:gd name="connsiteX1" fmla="*/ 921775 w 1069259"/>
              <a:gd name="connsiteY1" fmla="*/ 610418 h 610418"/>
              <a:gd name="connsiteX2" fmla="*/ 0 w 1069259"/>
              <a:gd name="connsiteY2" fmla="*/ 0 h 610418"/>
              <a:gd name="connsiteX0" fmla="*/ 1110227 w 1110227"/>
              <a:gd name="connsiteY0" fmla="*/ 540774 h 544870"/>
              <a:gd name="connsiteX1" fmla="*/ 962743 w 1110227"/>
              <a:gd name="connsiteY1" fmla="*/ 544870 h 544870"/>
              <a:gd name="connsiteX2" fmla="*/ 0 w 1110227"/>
              <a:gd name="connsiteY2" fmla="*/ 0 h 544870"/>
              <a:gd name="connsiteX0" fmla="*/ 1401098 w 1401098"/>
              <a:gd name="connsiteY0" fmla="*/ 544871 h 544871"/>
              <a:gd name="connsiteX1" fmla="*/ 962743 w 1401098"/>
              <a:gd name="connsiteY1" fmla="*/ 544870 h 544871"/>
              <a:gd name="connsiteX2" fmla="*/ 0 w 1401098"/>
              <a:gd name="connsiteY2" fmla="*/ 0 h 544871"/>
              <a:gd name="connsiteX0" fmla="*/ 872614 w 872614"/>
              <a:gd name="connsiteY0" fmla="*/ 512097 h 512097"/>
              <a:gd name="connsiteX1" fmla="*/ 434259 w 872614"/>
              <a:gd name="connsiteY1" fmla="*/ 512096 h 512097"/>
              <a:gd name="connsiteX2" fmla="*/ 0 w 872614"/>
              <a:gd name="connsiteY2" fmla="*/ 0 h 5120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72614" h="512097">
                <a:moveTo>
                  <a:pt x="872614" y="512097"/>
                </a:moveTo>
                <a:lnTo>
                  <a:pt x="434259" y="512096"/>
                </a:lnTo>
                <a:lnTo>
                  <a:pt x="0" y="0"/>
                </a:lnTo>
              </a:path>
            </a:pathLst>
          </a:custGeom>
          <a:ln w="12700" cmpd="sng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42" name="Straight Connector 1041"/>
          <p:cNvCxnSpPr/>
          <p:nvPr/>
        </p:nvCxnSpPr>
        <p:spPr>
          <a:xfrm>
            <a:off x="7103806" y="1401370"/>
            <a:ext cx="335936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4" name="Freeform 1043"/>
          <p:cNvSpPr/>
          <p:nvPr/>
        </p:nvSpPr>
        <p:spPr>
          <a:xfrm>
            <a:off x="6153355" y="1003983"/>
            <a:ext cx="1089742" cy="721032"/>
          </a:xfrm>
          <a:custGeom>
            <a:avLst/>
            <a:gdLst>
              <a:gd name="connsiteX0" fmla="*/ 0 w 1089742"/>
              <a:gd name="connsiteY0" fmla="*/ 721032 h 721032"/>
              <a:gd name="connsiteX1" fmla="*/ 762000 w 1089742"/>
              <a:gd name="connsiteY1" fmla="*/ 4097 h 721032"/>
              <a:gd name="connsiteX2" fmla="*/ 1089742 w 1089742"/>
              <a:gd name="connsiteY2" fmla="*/ 0 h 7210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89742" h="721032">
                <a:moveTo>
                  <a:pt x="0" y="721032"/>
                </a:moveTo>
                <a:lnTo>
                  <a:pt x="762000" y="4097"/>
                </a:lnTo>
                <a:lnTo>
                  <a:pt x="1089742" y="0"/>
                </a:lnTo>
              </a:path>
            </a:pathLst>
          </a:custGeom>
          <a:ln w="12700" cmpd="sng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Freeform 57"/>
          <p:cNvSpPr/>
          <p:nvPr/>
        </p:nvSpPr>
        <p:spPr>
          <a:xfrm>
            <a:off x="5829709" y="532547"/>
            <a:ext cx="1061474" cy="662346"/>
          </a:xfrm>
          <a:custGeom>
            <a:avLst/>
            <a:gdLst>
              <a:gd name="connsiteX0" fmla="*/ 0 w 1089742"/>
              <a:gd name="connsiteY0" fmla="*/ 721032 h 721032"/>
              <a:gd name="connsiteX1" fmla="*/ 762000 w 1089742"/>
              <a:gd name="connsiteY1" fmla="*/ 4097 h 721032"/>
              <a:gd name="connsiteX2" fmla="*/ 1089742 w 1089742"/>
              <a:gd name="connsiteY2" fmla="*/ 0 h 721032"/>
              <a:gd name="connsiteX0" fmla="*/ 0 w 884903"/>
              <a:gd name="connsiteY0" fmla="*/ 721032 h 721032"/>
              <a:gd name="connsiteX1" fmla="*/ 762000 w 884903"/>
              <a:gd name="connsiteY1" fmla="*/ 4097 h 721032"/>
              <a:gd name="connsiteX2" fmla="*/ 884903 w 884903"/>
              <a:gd name="connsiteY2" fmla="*/ 0 h 721032"/>
              <a:gd name="connsiteX0" fmla="*/ 0 w 1081548"/>
              <a:gd name="connsiteY0" fmla="*/ 663677 h 663677"/>
              <a:gd name="connsiteX1" fmla="*/ 958645 w 1081548"/>
              <a:gd name="connsiteY1" fmla="*/ 4097 h 663677"/>
              <a:gd name="connsiteX2" fmla="*/ 1081548 w 1081548"/>
              <a:gd name="connsiteY2" fmla="*/ 0 h 663677"/>
              <a:gd name="connsiteX0" fmla="*/ 0 w 1073354"/>
              <a:gd name="connsiteY0" fmla="*/ 696451 h 696451"/>
              <a:gd name="connsiteX1" fmla="*/ 958645 w 1073354"/>
              <a:gd name="connsiteY1" fmla="*/ 36871 h 696451"/>
              <a:gd name="connsiteX2" fmla="*/ 1073354 w 1073354"/>
              <a:gd name="connsiteY2" fmla="*/ 0 h 696451"/>
              <a:gd name="connsiteX0" fmla="*/ 0 w 1048774"/>
              <a:gd name="connsiteY0" fmla="*/ 671871 h 671871"/>
              <a:gd name="connsiteX1" fmla="*/ 958645 w 1048774"/>
              <a:gd name="connsiteY1" fmla="*/ 12291 h 671871"/>
              <a:gd name="connsiteX2" fmla="*/ 1048774 w 1048774"/>
              <a:gd name="connsiteY2" fmla="*/ 0 h 671871"/>
              <a:gd name="connsiteX0" fmla="*/ 0 w 1067824"/>
              <a:gd name="connsiteY0" fmla="*/ 659580 h 659580"/>
              <a:gd name="connsiteX1" fmla="*/ 958645 w 1067824"/>
              <a:gd name="connsiteY1" fmla="*/ 0 h 659580"/>
              <a:gd name="connsiteX2" fmla="*/ 1067824 w 1067824"/>
              <a:gd name="connsiteY2" fmla="*/ 409 h 659580"/>
              <a:gd name="connsiteX0" fmla="*/ 0 w 1067824"/>
              <a:gd name="connsiteY0" fmla="*/ 665521 h 665521"/>
              <a:gd name="connsiteX1" fmla="*/ 958645 w 1067824"/>
              <a:gd name="connsiteY1" fmla="*/ 5941 h 665521"/>
              <a:gd name="connsiteX2" fmla="*/ 1067824 w 1067824"/>
              <a:gd name="connsiteY2" fmla="*/ 0 h 665521"/>
              <a:gd name="connsiteX0" fmla="*/ 0 w 1055124"/>
              <a:gd name="connsiteY0" fmla="*/ 719496 h 719496"/>
              <a:gd name="connsiteX1" fmla="*/ 958645 w 1055124"/>
              <a:gd name="connsiteY1" fmla="*/ 59916 h 719496"/>
              <a:gd name="connsiteX2" fmla="*/ 1055124 w 1055124"/>
              <a:gd name="connsiteY2" fmla="*/ 0 h 719496"/>
              <a:gd name="connsiteX0" fmla="*/ 0 w 1070999"/>
              <a:gd name="connsiteY0" fmla="*/ 665521 h 665521"/>
              <a:gd name="connsiteX1" fmla="*/ 958645 w 1070999"/>
              <a:gd name="connsiteY1" fmla="*/ 5941 h 665521"/>
              <a:gd name="connsiteX2" fmla="*/ 1070999 w 1070999"/>
              <a:gd name="connsiteY2" fmla="*/ 0 h 665521"/>
              <a:gd name="connsiteX0" fmla="*/ 0 w 1061474"/>
              <a:gd name="connsiteY0" fmla="*/ 662346 h 662346"/>
              <a:gd name="connsiteX1" fmla="*/ 958645 w 1061474"/>
              <a:gd name="connsiteY1" fmla="*/ 2766 h 662346"/>
              <a:gd name="connsiteX2" fmla="*/ 1061474 w 1061474"/>
              <a:gd name="connsiteY2" fmla="*/ 0 h 6623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61474" h="662346">
                <a:moveTo>
                  <a:pt x="0" y="662346"/>
                </a:moveTo>
                <a:lnTo>
                  <a:pt x="958645" y="2766"/>
                </a:lnTo>
                <a:lnTo>
                  <a:pt x="1061474" y="0"/>
                </a:lnTo>
              </a:path>
            </a:pathLst>
          </a:custGeom>
          <a:ln w="12700" cmpd="sng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2" name="Group 31"/>
          <p:cNvGrpSpPr/>
          <p:nvPr/>
        </p:nvGrpSpPr>
        <p:grpSpPr>
          <a:xfrm>
            <a:off x="4809406" y="503767"/>
            <a:ext cx="1339593" cy="479425"/>
            <a:chOff x="4809406" y="495300"/>
            <a:chExt cx="1339593" cy="479425"/>
          </a:xfrm>
        </p:grpSpPr>
        <p:sp>
          <p:nvSpPr>
            <p:cNvPr id="1045" name="Arc 1044"/>
            <p:cNvSpPr/>
            <p:nvPr/>
          </p:nvSpPr>
          <p:spPr>
            <a:xfrm>
              <a:off x="4809406" y="609600"/>
              <a:ext cx="1339593" cy="365125"/>
            </a:xfrm>
            <a:custGeom>
              <a:avLst/>
              <a:gdLst>
                <a:gd name="connsiteX0" fmla="*/ 23093 w 1411287"/>
                <a:gd name="connsiteY0" fmla="*/ 272480 h 730250"/>
                <a:gd name="connsiteX1" fmla="*/ 693765 w 1411287"/>
                <a:gd name="connsiteY1" fmla="*/ 52 h 730250"/>
                <a:gd name="connsiteX2" fmla="*/ 1362686 w 1411287"/>
                <a:gd name="connsiteY2" fmla="*/ 231963 h 730250"/>
                <a:gd name="connsiteX3" fmla="*/ 705644 w 1411287"/>
                <a:gd name="connsiteY3" fmla="*/ 365125 h 730250"/>
                <a:gd name="connsiteX4" fmla="*/ 23093 w 1411287"/>
                <a:gd name="connsiteY4" fmla="*/ 272480 h 730250"/>
                <a:gd name="connsiteX0" fmla="*/ 23093 w 1411287"/>
                <a:gd name="connsiteY0" fmla="*/ 272480 h 730250"/>
                <a:gd name="connsiteX1" fmla="*/ 693765 w 1411287"/>
                <a:gd name="connsiteY1" fmla="*/ 52 h 730250"/>
                <a:gd name="connsiteX2" fmla="*/ 1362686 w 1411287"/>
                <a:gd name="connsiteY2" fmla="*/ 231963 h 730250"/>
                <a:gd name="connsiteX0" fmla="*/ 0 w 1339593"/>
                <a:gd name="connsiteY0" fmla="*/ 272480 h 365125"/>
                <a:gd name="connsiteX1" fmla="*/ 670672 w 1339593"/>
                <a:gd name="connsiteY1" fmla="*/ 52 h 365125"/>
                <a:gd name="connsiteX2" fmla="*/ 1339593 w 1339593"/>
                <a:gd name="connsiteY2" fmla="*/ 231963 h 365125"/>
                <a:gd name="connsiteX3" fmla="*/ 682551 w 1339593"/>
                <a:gd name="connsiteY3" fmla="*/ 365125 h 365125"/>
                <a:gd name="connsiteX4" fmla="*/ 0 w 1339593"/>
                <a:gd name="connsiteY4" fmla="*/ 272480 h 365125"/>
                <a:gd name="connsiteX0" fmla="*/ 0 w 1339593"/>
                <a:gd name="connsiteY0" fmla="*/ 272480 h 365125"/>
                <a:gd name="connsiteX1" fmla="*/ 670672 w 1339593"/>
                <a:gd name="connsiteY1" fmla="*/ 52 h 365125"/>
                <a:gd name="connsiteX2" fmla="*/ 1330068 w 1339593"/>
                <a:gd name="connsiteY2" fmla="*/ 266888 h 365125"/>
                <a:gd name="connsiteX0" fmla="*/ 0 w 1339593"/>
                <a:gd name="connsiteY0" fmla="*/ 272480 h 365125"/>
                <a:gd name="connsiteX1" fmla="*/ 670672 w 1339593"/>
                <a:gd name="connsiteY1" fmla="*/ 52 h 365125"/>
                <a:gd name="connsiteX2" fmla="*/ 1339593 w 1339593"/>
                <a:gd name="connsiteY2" fmla="*/ 231963 h 365125"/>
                <a:gd name="connsiteX3" fmla="*/ 682551 w 1339593"/>
                <a:gd name="connsiteY3" fmla="*/ 365125 h 365125"/>
                <a:gd name="connsiteX4" fmla="*/ 0 w 1339593"/>
                <a:gd name="connsiteY4" fmla="*/ 272480 h 365125"/>
                <a:gd name="connsiteX0" fmla="*/ 0 w 1339593"/>
                <a:gd name="connsiteY0" fmla="*/ 272480 h 365125"/>
                <a:gd name="connsiteX1" fmla="*/ 670672 w 1339593"/>
                <a:gd name="connsiteY1" fmla="*/ 52 h 365125"/>
                <a:gd name="connsiteX2" fmla="*/ 1330068 w 1339593"/>
                <a:gd name="connsiteY2" fmla="*/ 266888 h 365125"/>
                <a:gd name="connsiteX0" fmla="*/ 0 w 1339593"/>
                <a:gd name="connsiteY0" fmla="*/ 272480 h 365125"/>
                <a:gd name="connsiteX1" fmla="*/ 670672 w 1339593"/>
                <a:gd name="connsiteY1" fmla="*/ 52 h 365125"/>
                <a:gd name="connsiteX2" fmla="*/ 1339593 w 1339593"/>
                <a:gd name="connsiteY2" fmla="*/ 231963 h 365125"/>
                <a:gd name="connsiteX3" fmla="*/ 682551 w 1339593"/>
                <a:gd name="connsiteY3" fmla="*/ 365125 h 365125"/>
                <a:gd name="connsiteX4" fmla="*/ 0 w 1339593"/>
                <a:gd name="connsiteY4" fmla="*/ 272480 h 365125"/>
                <a:gd name="connsiteX0" fmla="*/ 15875 w 1339593"/>
                <a:gd name="connsiteY0" fmla="*/ 323280 h 365125"/>
                <a:gd name="connsiteX1" fmla="*/ 670672 w 1339593"/>
                <a:gd name="connsiteY1" fmla="*/ 52 h 365125"/>
                <a:gd name="connsiteX2" fmla="*/ 1330068 w 1339593"/>
                <a:gd name="connsiteY2" fmla="*/ 266888 h 365125"/>
                <a:gd name="connsiteX0" fmla="*/ 0 w 1339593"/>
                <a:gd name="connsiteY0" fmla="*/ 272480 h 365125"/>
                <a:gd name="connsiteX1" fmla="*/ 670672 w 1339593"/>
                <a:gd name="connsiteY1" fmla="*/ 52 h 365125"/>
                <a:gd name="connsiteX2" fmla="*/ 1339593 w 1339593"/>
                <a:gd name="connsiteY2" fmla="*/ 231963 h 365125"/>
                <a:gd name="connsiteX3" fmla="*/ 682551 w 1339593"/>
                <a:gd name="connsiteY3" fmla="*/ 365125 h 365125"/>
                <a:gd name="connsiteX4" fmla="*/ 0 w 1339593"/>
                <a:gd name="connsiteY4" fmla="*/ 272480 h 365125"/>
                <a:gd name="connsiteX0" fmla="*/ 15875 w 1339593"/>
                <a:gd name="connsiteY0" fmla="*/ 323280 h 365125"/>
                <a:gd name="connsiteX1" fmla="*/ 654797 w 1339593"/>
                <a:gd name="connsiteY1" fmla="*/ 3227 h 365125"/>
                <a:gd name="connsiteX2" fmla="*/ 1330068 w 1339593"/>
                <a:gd name="connsiteY2" fmla="*/ 266888 h 3651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339593" h="365125" stroke="0" extrusionOk="0">
                  <a:moveTo>
                    <a:pt x="0" y="272480"/>
                  </a:moveTo>
                  <a:cubicBezTo>
                    <a:pt x="80268" y="114149"/>
                    <a:pt x="354372" y="2807"/>
                    <a:pt x="670672" y="52"/>
                  </a:cubicBezTo>
                  <a:cubicBezTo>
                    <a:pt x="965366" y="-2515"/>
                    <a:pt x="1232102" y="89961"/>
                    <a:pt x="1339593" y="231963"/>
                  </a:cubicBezTo>
                  <a:lnTo>
                    <a:pt x="682551" y="365125"/>
                  </a:lnTo>
                  <a:lnTo>
                    <a:pt x="0" y="272480"/>
                  </a:lnTo>
                  <a:close/>
                </a:path>
                <a:path w="1339593" h="365125" fill="none">
                  <a:moveTo>
                    <a:pt x="15875" y="323280"/>
                  </a:moveTo>
                  <a:cubicBezTo>
                    <a:pt x="96143" y="164949"/>
                    <a:pt x="338497" y="5982"/>
                    <a:pt x="654797" y="3227"/>
                  </a:cubicBezTo>
                  <a:cubicBezTo>
                    <a:pt x="949491" y="660"/>
                    <a:pt x="1200352" y="140761"/>
                    <a:pt x="1330068" y="266888"/>
                  </a:cubicBezTo>
                </a:path>
              </a:pathLst>
            </a:cu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47" name="Straight Connector 1046"/>
            <p:cNvCxnSpPr/>
            <p:nvPr/>
          </p:nvCxnSpPr>
          <p:spPr>
            <a:xfrm flipV="1">
              <a:off x="5346700" y="495300"/>
              <a:ext cx="0" cy="12382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9" name="Straight Connector 1048"/>
            <p:cNvCxnSpPr/>
            <p:nvPr/>
          </p:nvCxnSpPr>
          <p:spPr>
            <a:xfrm flipV="1">
              <a:off x="6099175" y="873125"/>
              <a:ext cx="41275" cy="4127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>
              <a:off x="4822825" y="930276"/>
              <a:ext cx="41275" cy="3492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2" name="Rectangle 71"/>
          <p:cNvSpPr>
            <a:spLocks noChangeArrowheads="1"/>
          </p:cNvSpPr>
          <p:nvPr/>
        </p:nvSpPr>
        <p:spPr bwMode="auto">
          <a:xfrm>
            <a:off x="2496394" y="865717"/>
            <a:ext cx="857970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Nucleolus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3" name="Rectangle 72"/>
          <p:cNvSpPr>
            <a:spLocks noChangeArrowheads="1"/>
          </p:cNvSpPr>
          <p:nvPr/>
        </p:nvSpPr>
        <p:spPr bwMode="auto">
          <a:xfrm>
            <a:off x="4999567" y="294216"/>
            <a:ext cx="698421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Nucleus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4" name="Rectangle 73"/>
          <p:cNvSpPr>
            <a:spLocks noChangeArrowheads="1"/>
          </p:cNvSpPr>
          <p:nvPr/>
        </p:nvSpPr>
        <p:spPr bwMode="auto">
          <a:xfrm>
            <a:off x="771527" y="1908173"/>
            <a:ext cx="658358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Cytosol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5" name="Rectangle 74"/>
          <p:cNvSpPr>
            <a:spLocks noChangeArrowheads="1"/>
          </p:cNvSpPr>
          <p:nvPr/>
        </p:nvSpPr>
        <p:spPr bwMode="auto">
          <a:xfrm>
            <a:off x="771527" y="2321381"/>
            <a:ext cx="1246498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Mitochondrion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6" name="Rectangle 75"/>
          <p:cNvSpPr>
            <a:spLocks noChangeArrowheads="1"/>
          </p:cNvSpPr>
          <p:nvPr/>
        </p:nvSpPr>
        <p:spPr bwMode="auto">
          <a:xfrm>
            <a:off x="771527" y="2671233"/>
            <a:ext cx="884858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Lysosome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7" name="Rectangle 76"/>
          <p:cNvSpPr>
            <a:spLocks noChangeArrowheads="1"/>
          </p:cNvSpPr>
          <p:nvPr/>
        </p:nvSpPr>
        <p:spPr bwMode="auto">
          <a:xfrm>
            <a:off x="776819" y="3022599"/>
            <a:ext cx="877957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Centrioles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8" name="Rectangle 77"/>
          <p:cNvSpPr>
            <a:spLocks noChangeArrowheads="1"/>
          </p:cNvSpPr>
          <p:nvPr/>
        </p:nvSpPr>
        <p:spPr bwMode="auto">
          <a:xfrm>
            <a:off x="776819" y="3379258"/>
            <a:ext cx="105157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Centrosome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matrix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9" name="Rectangle 78"/>
          <p:cNvSpPr>
            <a:spLocks noChangeArrowheads="1"/>
          </p:cNvSpPr>
          <p:nvPr/>
        </p:nvSpPr>
        <p:spPr bwMode="auto">
          <a:xfrm>
            <a:off x="776819" y="1393826"/>
            <a:ext cx="1815526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Smooth endoplasmic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reticulum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0" name="Rectangle 79"/>
          <p:cNvSpPr>
            <a:spLocks noChangeArrowheads="1"/>
          </p:cNvSpPr>
          <p:nvPr/>
        </p:nvSpPr>
        <p:spPr bwMode="auto">
          <a:xfrm>
            <a:off x="1152529" y="4496858"/>
            <a:ext cx="77819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Microvilli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1" name="Rectangle 80"/>
          <p:cNvSpPr>
            <a:spLocks noChangeArrowheads="1"/>
          </p:cNvSpPr>
          <p:nvPr/>
        </p:nvSpPr>
        <p:spPr bwMode="auto">
          <a:xfrm>
            <a:off x="1067863" y="5004859"/>
            <a:ext cx="1167161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Microfilament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2" name="Rectangle 81"/>
          <p:cNvSpPr>
            <a:spLocks noChangeArrowheads="1"/>
          </p:cNvSpPr>
          <p:nvPr/>
        </p:nvSpPr>
        <p:spPr bwMode="auto">
          <a:xfrm>
            <a:off x="1406531" y="5465235"/>
            <a:ext cx="1025922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Microtubule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3" name="Rectangle 82"/>
          <p:cNvSpPr>
            <a:spLocks noChangeArrowheads="1"/>
          </p:cNvSpPr>
          <p:nvPr/>
        </p:nvSpPr>
        <p:spPr bwMode="auto">
          <a:xfrm>
            <a:off x="1826681" y="5862110"/>
            <a:ext cx="1067575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Intermediate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filaments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4" name="Rectangle 83"/>
          <p:cNvSpPr>
            <a:spLocks noChangeArrowheads="1"/>
          </p:cNvSpPr>
          <p:nvPr/>
        </p:nvSpPr>
        <p:spPr bwMode="auto">
          <a:xfrm>
            <a:off x="339726" y="5830359"/>
            <a:ext cx="1057757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Cytoskeletal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elements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5" name="Rectangle 84"/>
          <p:cNvSpPr>
            <a:spLocks noChangeArrowheads="1"/>
          </p:cNvSpPr>
          <p:nvPr/>
        </p:nvSpPr>
        <p:spPr bwMode="auto">
          <a:xfrm>
            <a:off x="5865284" y="5825069"/>
            <a:ext cx="1025922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Peroxisome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6" name="Rectangle 85"/>
          <p:cNvSpPr>
            <a:spLocks noChangeArrowheads="1"/>
          </p:cNvSpPr>
          <p:nvPr/>
        </p:nvSpPr>
        <p:spPr bwMode="auto">
          <a:xfrm>
            <a:off x="6717243" y="4776261"/>
            <a:ext cx="2125331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Secretion being released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from</a:t>
            </a:r>
            <a:r>
              <a:rPr kumimoji="0" lang="en-US" sz="1400" b="1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cell by exocytosis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7" name="Rectangle 86"/>
          <p:cNvSpPr>
            <a:spLocks noChangeArrowheads="1"/>
          </p:cNvSpPr>
          <p:nvPr/>
        </p:nvSpPr>
        <p:spPr bwMode="auto">
          <a:xfrm>
            <a:off x="7118350" y="4311652"/>
            <a:ext cx="136668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Golgi apparatus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8" name="Rectangle 87"/>
          <p:cNvSpPr>
            <a:spLocks noChangeArrowheads="1"/>
          </p:cNvSpPr>
          <p:nvPr/>
        </p:nvSpPr>
        <p:spPr bwMode="auto">
          <a:xfrm>
            <a:off x="7393515" y="3877733"/>
            <a:ext cx="96772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Ribosomes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9" name="Rectangle 88"/>
          <p:cNvSpPr>
            <a:spLocks noChangeArrowheads="1"/>
          </p:cNvSpPr>
          <p:nvPr/>
        </p:nvSpPr>
        <p:spPr bwMode="auto">
          <a:xfrm>
            <a:off x="7389284" y="3061756"/>
            <a:ext cx="1117368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Rough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endoplasmic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reticulum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0" name="Rectangle 89"/>
          <p:cNvSpPr>
            <a:spLocks noChangeArrowheads="1"/>
          </p:cNvSpPr>
          <p:nvPr/>
        </p:nvSpPr>
        <p:spPr bwMode="auto">
          <a:xfrm>
            <a:off x="7472730" y="1270652"/>
            <a:ext cx="910506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Plasma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membrane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1" name="Rectangle 90"/>
          <p:cNvSpPr>
            <a:spLocks noChangeArrowheads="1"/>
          </p:cNvSpPr>
          <p:nvPr/>
        </p:nvSpPr>
        <p:spPr bwMode="auto">
          <a:xfrm>
            <a:off x="6933548" y="411447"/>
            <a:ext cx="1487587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Nuclear envelope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2" name="Rectangle 91"/>
          <p:cNvSpPr>
            <a:spLocks noChangeArrowheads="1"/>
          </p:cNvSpPr>
          <p:nvPr/>
        </p:nvSpPr>
        <p:spPr bwMode="auto">
          <a:xfrm>
            <a:off x="7272215" y="881836"/>
            <a:ext cx="1102866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Nuclear pore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55643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review_fig_04_01_unlabeled.jp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428"/>
          <a:stretch/>
        </p:blipFill>
        <p:spPr>
          <a:xfrm>
            <a:off x="414528" y="137160"/>
            <a:ext cx="8314944" cy="6357983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6934" y="16934"/>
            <a:ext cx="3703332" cy="630766"/>
          </a:xfrm>
        </p:spPr>
        <p:txBody>
          <a:bodyPr>
            <a:normAutofit fontScale="90000"/>
          </a:bodyPr>
          <a:lstStyle/>
          <a:p>
            <a:r>
              <a:rPr lang="en-IN" dirty="0" smtClean="0">
                <a:latin typeface="Arial" pitchFamily="34" charset="0"/>
                <a:cs typeface="Arial" pitchFamily="34" charset="0"/>
              </a:rPr>
              <a:t>For practice: 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2016 Pearson Education, Inc.</a:t>
            </a:r>
            <a:endParaRPr lang="en-US" dirty="0"/>
          </a:p>
        </p:txBody>
      </p:sp>
      <p:grpSp>
        <p:nvGrpSpPr>
          <p:cNvPr id="59" name="Group 58"/>
          <p:cNvGrpSpPr/>
          <p:nvPr/>
        </p:nvGrpSpPr>
        <p:grpSpPr>
          <a:xfrm>
            <a:off x="1485476" y="4606925"/>
            <a:ext cx="2234790" cy="1677245"/>
            <a:chOff x="1485476" y="4606925"/>
            <a:chExt cx="2234790" cy="1677245"/>
          </a:xfrm>
        </p:grpSpPr>
        <p:sp>
          <p:nvSpPr>
            <p:cNvPr id="21" name="Freeform 20"/>
            <p:cNvSpPr/>
            <p:nvPr/>
          </p:nvSpPr>
          <p:spPr>
            <a:xfrm>
              <a:off x="1485476" y="5871829"/>
              <a:ext cx="2234790" cy="412341"/>
            </a:xfrm>
            <a:custGeom>
              <a:avLst/>
              <a:gdLst>
                <a:gd name="connsiteX0" fmla="*/ 647290 w 647290"/>
                <a:gd name="connsiteY0" fmla="*/ 0 h 647291"/>
                <a:gd name="connsiteX1" fmla="*/ 110612 w 647290"/>
                <a:gd name="connsiteY1" fmla="*/ 647291 h 647291"/>
                <a:gd name="connsiteX2" fmla="*/ 0 w 647290"/>
                <a:gd name="connsiteY2" fmla="*/ 647291 h 647291"/>
                <a:gd name="connsiteX0" fmla="*/ 1453740 w 1453740"/>
                <a:gd name="connsiteY0" fmla="*/ 0 h 412341"/>
                <a:gd name="connsiteX1" fmla="*/ 110612 w 1453740"/>
                <a:gd name="connsiteY1" fmla="*/ 412341 h 412341"/>
                <a:gd name="connsiteX2" fmla="*/ 0 w 1453740"/>
                <a:gd name="connsiteY2" fmla="*/ 412341 h 412341"/>
                <a:gd name="connsiteX0" fmla="*/ 2234790 w 2234790"/>
                <a:gd name="connsiteY0" fmla="*/ 0 h 412341"/>
                <a:gd name="connsiteX1" fmla="*/ 891662 w 2234790"/>
                <a:gd name="connsiteY1" fmla="*/ 412341 h 412341"/>
                <a:gd name="connsiteX2" fmla="*/ 0 w 2234790"/>
                <a:gd name="connsiteY2" fmla="*/ 412341 h 412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234790" h="412341">
                  <a:moveTo>
                    <a:pt x="2234790" y="0"/>
                  </a:moveTo>
                  <a:lnTo>
                    <a:pt x="891662" y="412341"/>
                  </a:lnTo>
                  <a:lnTo>
                    <a:pt x="0" y="412341"/>
                  </a:lnTo>
                </a:path>
              </a:pathLst>
            </a:custGeom>
            <a:ln w="12700" cmpd="sng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2" name="Straight Connector 21"/>
            <p:cNvCxnSpPr>
              <a:endCxn id="21" idx="1"/>
            </p:cNvCxnSpPr>
            <p:nvPr/>
          </p:nvCxnSpPr>
          <p:spPr>
            <a:xfrm flipH="1">
              <a:off x="2377138" y="4606925"/>
              <a:ext cx="604187" cy="167724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" name="Freeform 22"/>
          <p:cNvSpPr/>
          <p:nvPr/>
        </p:nvSpPr>
        <p:spPr>
          <a:xfrm>
            <a:off x="931782" y="4177272"/>
            <a:ext cx="1731297" cy="1456403"/>
          </a:xfrm>
          <a:custGeom>
            <a:avLst/>
            <a:gdLst>
              <a:gd name="connsiteX0" fmla="*/ 385097 w 385097"/>
              <a:gd name="connsiteY0" fmla="*/ 0 h 1646903"/>
              <a:gd name="connsiteX1" fmla="*/ 110613 w 385097"/>
              <a:gd name="connsiteY1" fmla="*/ 1646903 h 1646903"/>
              <a:gd name="connsiteX2" fmla="*/ 0 w 385097"/>
              <a:gd name="connsiteY2" fmla="*/ 1642806 h 1646903"/>
              <a:gd name="connsiteX0" fmla="*/ 1001047 w 1001047"/>
              <a:gd name="connsiteY0" fmla="*/ 0 h 1161128"/>
              <a:gd name="connsiteX1" fmla="*/ 110613 w 1001047"/>
              <a:gd name="connsiteY1" fmla="*/ 1161128 h 1161128"/>
              <a:gd name="connsiteX2" fmla="*/ 0 w 1001047"/>
              <a:gd name="connsiteY2" fmla="*/ 1157031 h 1161128"/>
              <a:gd name="connsiteX0" fmla="*/ 1759872 w 1759872"/>
              <a:gd name="connsiteY0" fmla="*/ 0 h 1161128"/>
              <a:gd name="connsiteX1" fmla="*/ 869438 w 1759872"/>
              <a:gd name="connsiteY1" fmla="*/ 1161128 h 1161128"/>
              <a:gd name="connsiteX2" fmla="*/ 0 w 1759872"/>
              <a:gd name="connsiteY2" fmla="*/ 1153856 h 1161128"/>
              <a:gd name="connsiteX0" fmla="*/ 1756697 w 1756697"/>
              <a:gd name="connsiteY0" fmla="*/ 0 h 1161128"/>
              <a:gd name="connsiteX1" fmla="*/ 866263 w 1756697"/>
              <a:gd name="connsiteY1" fmla="*/ 1161128 h 1161128"/>
              <a:gd name="connsiteX2" fmla="*/ 0 w 1756697"/>
              <a:gd name="connsiteY2" fmla="*/ 1084006 h 1161128"/>
              <a:gd name="connsiteX0" fmla="*/ 1759872 w 1759872"/>
              <a:gd name="connsiteY0" fmla="*/ 0 h 1161128"/>
              <a:gd name="connsiteX1" fmla="*/ 869438 w 1759872"/>
              <a:gd name="connsiteY1" fmla="*/ 1161128 h 1161128"/>
              <a:gd name="connsiteX2" fmla="*/ 0 w 1759872"/>
              <a:gd name="connsiteY2" fmla="*/ 1160206 h 1161128"/>
              <a:gd name="connsiteX0" fmla="*/ 1734472 w 1734472"/>
              <a:gd name="connsiteY0" fmla="*/ 0 h 1475453"/>
              <a:gd name="connsiteX1" fmla="*/ 869438 w 1734472"/>
              <a:gd name="connsiteY1" fmla="*/ 1475453 h 1475453"/>
              <a:gd name="connsiteX2" fmla="*/ 0 w 1734472"/>
              <a:gd name="connsiteY2" fmla="*/ 1474531 h 1475453"/>
              <a:gd name="connsiteX0" fmla="*/ 1715422 w 1715422"/>
              <a:gd name="connsiteY0" fmla="*/ 0 h 1519903"/>
              <a:gd name="connsiteX1" fmla="*/ 869438 w 1715422"/>
              <a:gd name="connsiteY1" fmla="*/ 1519903 h 1519903"/>
              <a:gd name="connsiteX2" fmla="*/ 0 w 1715422"/>
              <a:gd name="connsiteY2" fmla="*/ 1518981 h 1519903"/>
              <a:gd name="connsiteX0" fmla="*/ 1731297 w 1731297"/>
              <a:gd name="connsiteY0" fmla="*/ 0 h 1456403"/>
              <a:gd name="connsiteX1" fmla="*/ 869438 w 1731297"/>
              <a:gd name="connsiteY1" fmla="*/ 1456403 h 1456403"/>
              <a:gd name="connsiteX2" fmla="*/ 0 w 1731297"/>
              <a:gd name="connsiteY2" fmla="*/ 1455481 h 14564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731297" h="1456403">
                <a:moveTo>
                  <a:pt x="1731297" y="0"/>
                </a:moveTo>
                <a:lnTo>
                  <a:pt x="869438" y="1456403"/>
                </a:lnTo>
                <a:lnTo>
                  <a:pt x="0" y="1455481"/>
                </a:lnTo>
              </a:path>
            </a:pathLst>
          </a:custGeom>
          <a:ln w="12700" cmpd="sng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 29"/>
          <p:cNvSpPr/>
          <p:nvPr/>
        </p:nvSpPr>
        <p:spPr>
          <a:xfrm>
            <a:off x="4493049" y="4776571"/>
            <a:ext cx="2739002" cy="1033820"/>
          </a:xfrm>
          <a:custGeom>
            <a:avLst/>
            <a:gdLst>
              <a:gd name="connsiteX0" fmla="*/ 1585452 w 1585452"/>
              <a:gd name="connsiteY0" fmla="*/ 426065 h 430161"/>
              <a:gd name="connsiteX1" fmla="*/ 589936 w 1585452"/>
              <a:gd name="connsiteY1" fmla="*/ 430161 h 430161"/>
              <a:gd name="connsiteX2" fmla="*/ 0 w 1585452"/>
              <a:gd name="connsiteY2" fmla="*/ 0 h 430161"/>
              <a:gd name="connsiteX0" fmla="*/ 782485 w 782485"/>
              <a:gd name="connsiteY0" fmla="*/ 430162 h 430162"/>
              <a:gd name="connsiteX1" fmla="*/ 589936 w 782485"/>
              <a:gd name="connsiteY1" fmla="*/ 430161 h 430162"/>
              <a:gd name="connsiteX2" fmla="*/ 0 w 782485"/>
              <a:gd name="connsiteY2" fmla="*/ 0 h 430162"/>
              <a:gd name="connsiteX0" fmla="*/ 970937 w 970937"/>
              <a:gd name="connsiteY0" fmla="*/ 335936 h 335936"/>
              <a:gd name="connsiteX1" fmla="*/ 778388 w 970937"/>
              <a:gd name="connsiteY1" fmla="*/ 335935 h 335936"/>
              <a:gd name="connsiteX2" fmla="*/ 0 w 970937"/>
              <a:gd name="connsiteY2" fmla="*/ 0 h 335936"/>
              <a:gd name="connsiteX0" fmla="*/ 925872 w 925872"/>
              <a:gd name="connsiteY0" fmla="*/ 331839 h 335935"/>
              <a:gd name="connsiteX1" fmla="*/ 778388 w 925872"/>
              <a:gd name="connsiteY1" fmla="*/ 335935 h 335935"/>
              <a:gd name="connsiteX2" fmla="*/ 0 w 925872"/>
              <a:gd name="connsiteY2" fmla="*/ 0 h 335935"/>
              <a:gd name="connsiteX0" fmla="*/ 1118421 w 1118421"/>
              <a:gd name="connsiteY0" fmla="*/ 540774 h 544870"/>
              <a:gd name="connsiteX1" fmla="*/ 970937 w 1118421"/>
              <a:gd name="connsiteY1" fmla="*/ 544870 h 544870"/>
              <a:gd name="connsiteX2" fmla="*/ 0 w 1118421"/>
              <a:gd name="connsiteY2" fmla="*/ 0 h 544870"/>
              <a:gd name="connsiteX0" fmla="*/ 1069259 w 1069259"/>
              <a:gd name="connsiteY0" fmla="*/ 606322 h 610418"/>
              <a:gd name="connsiteX1" fmla="*/ 921775 w 1069259"/>
              <a:gd name="connsiteY1" fmla="*/ 610418 h 610418"/>
              <a:gd name="connsiteX2" fmla="*/ 0 w 1069259"/>
              <a:gd name="connsiteY2" fmla="*/ 0 h 610418"/>
              <a:gd name="connsiteX0" fmla="*/ 1110227 w 1110227"/>
              <a:gd name="connsiteY0" fmla="*/ 540774 h 544870"/>
              <a:gd name="connsiteX1" fmla="*/ 962743 w 1110227"/>
              <a:gd name="connsiteY1" fmla="*/ 544870 h 544870"/>
              <a:gd name="connsiteX2" fmla="*/ 0 w 1110227"/>
              <a:gd name="connsiteY2" fmla="*/ 0 h 544870"/>
              <a:gd name="connsiteX0" fmla="*/ 1957952 w 1957952"/>
              <a:gd name="connsiteY0" fmla="*/ 543949 h 544870"/>
              <a:gd name="connsiteX1" fmla="*/ 962743 w 1957952"/>
              <a:gd name="connsiteY1" fmla="*/ 544870 h 544870"/>
              <a:gd name="connsiteX2" fmla="*/ 0 w 1957952"/>
              <a:gd name="connsiteY2" fmla="*/ 0 h 544870"/>
              <a:gd name="connsiteX0" fmla="*/ 2739002 w 2739002"/>
              <a:gd name="connsiteY0" fmla="*/ 1032899 h 1033820"/>
              <a:gd name="connsiteX1" fmla="*/ 1743793 w 2739002"/>
              <a:gd name="connsiteY1" fmla="*/ 1033820 h 1033820"/>
              <a:gd name="connsiteX2" fmla="*/ 0 w 2739002"/>
              <a:gd name="connsiteY2" fmla="*/ 0 h 10338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739002" h="1033820">
                <a:moveTo>
                  <a:pt x="2739002" y="1032899"/>
                </a:moveTo>
                <a:lnTo>
                  <a:pt x="1743793" y="1033820"/>
                </a:lnTo>
                <a:lnTo>
                  <a:pt x="0" y="0"/>
                </a:lnTo>
              </a:path>
            </a:pathLst>
          </a:custGeom>
          <a:ln w="12700" cmpd="sng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6985234" y="2332816"/>
            <a:ext cx="1580916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6" name="Group 55"/>
          <p:cNvGrpSpPr/>
          <p:nvPr/>
        </p:nvGrpSpPr>
        <p:grpSpPr>
          <a:xfrm>
            <a:off x="5355667" y="3563942"/>
            <a:ext cx="2871635" cy="647596"/>
            <a:chOff x="5355667" y="3563942"/>
            <a:chExt cx="2871635" cy="647596"/>
          </a:xfrm>
        </p:grpSpPr>
        <p:sp>
          <p:nvSpPr>
            <p:cNvPr id="33" name="Freeform 32"/>
            <p:cNvSpPr/>
            <p:nvPr/>
          </p:nvSpPr>
          <p:spPr>
            <a:xfrm>
              <a:off x="5355667" y="3563942"/>
              <a:ext cx="2871635" cy="647596"/>
            </a:xfrm>
            <a:custGeom>
              <a:avLst/>
              <a:gdLst>
                <a:gd name="connsiteX0" fmla="*/ 1585452 w 1585452"/>
                <a:gd name="connsiteY0" fmla="*/ 426065 h 430161"/>
                <a:gd name="connsiteX1" fmla="*/ 589936 w 1585452"/>
                <a:gd name="connsiteY1" fmla="*/ 430161 h 430161"/>
                <a:gd name="connsiteX2" fmla="*/ 0 w 1585452"/>
                <a:gd name="connsiteY2" fmla="*/ 0 h 430161"/>
                <a:gd name="connsiteX0" fmla="*/ 782485 w 782485"/>
                <a:gd name="connsiteY0" fmla="*/ 430162 h 430162"/>
                <a:gd name="connsiteX1" fmla="*/ 589936 w 782485"/>
                <a:gd name="connsiteY1" fmla="*/ 430161 h 430162"/>
                <a:gd name="connsiteX2" fmla="*/ 0 w 782485"/>
                <a:gd name="connsiteY2" fmla="*/ 0 h 430162"/>
                <a:gd name="connsiteX0" fmla="*/ 970937 w 970937"/>
                <a:gd name="connsiteY0" fmla="*/ 335936 h 335936"/>
                <a:gd name="connsiteX1" fmla="*/ 778388 w 970937"/>
                <a:gd name="connsiteY1" fmla="*/ 335935 h 335936"/>
                <a:gd name="connsiteX2" fmla="*/ 0 w 970937"/>
                <a:gd name="connsiteY2" fmla="*/ 0 h 335936"/>
                <a:gd name="connsiteX0" fmla="*/ 925872 w 925872"/>
                <a:gd name="connsiteY0" fmla="*/ 331839 h 335935"/>
                <a:gd name="connsiteX1" fmla="*/ 778388 w 925872"/>
                <a:gd name="connsiteY1" fmla="*/ 335935 h 335935"/>
                <a:gd name="connsiteX2" fmla="*/ 0 w 925872"/>
                <a:gd name="connsiteY2" fmla="*/ 0 h 335935"/>
                <a:gd name="connsiteX0" fmla="*/ 1118421 w 1118421"/>
                <a:gd name="connsiteY0" fmla="*/ 540774 h 544870"/>
                <a:gd name="connsiteX1" fmla="*/ 970937 w 1118421"/>
                <a:gd name="connsiteY1" fmla="*/ 544870 h 544870"/>
                <a:gd name="connsiteX2" fmla="*/ 0 w 1118421"/>
                <a:gd name="connsiteY2" fmla="*/ 0 h 544870"/>
                <a:gd name="connsiteX0" fmla="*/ 1069259 w 1069259"/>
                <a:gd name="connsiteY0" fmla="*/ 606322 h 610418"/>
                <a:gd name="connsiteX1" fmla="*/ 921775 w 1069259"/>
                <a:gd name="connsiteY1" fmla="*/ 610418 h 610418"/>
                <a:gd name="connsiteX2" fmla="*/ 0 w 1069259"/>
                <a:gd name="connsiteY2" fmla="*/ 0 h 610418"/>
                <a:gd name="connsiteX0" fmla="*/ 1110227 w 1110227"/>
                <a:gd name="connsiteY0" fmla="*/ 540774 h 544870"/>
                <a:gd name="connsiteX1" fmla="*/ 962743 w 1110227"/>
                <a:gd name="connsiteY1" fmla="*/ 544870 h 544870"/>
                <a:gd name="connsiteX2" fmla="*/ 0 w 1110227"/>
                <a:gd name="connsiteY2" fmla="*/ 0 h 544870"/>
                <a:gd name="connsiteX0" fmla="*/ 1401098 w 1401098"/>
                <a:gd name="connsiteY0" fmla="*/ 544871 h 544871"/>
                <a:gd name="connsiteX1" fmla="*/ 962743 w 1401098"/>
                <a:gd name="connsiteY1" fmla="*/ 544870 h 544871"/>
                <a:gd name="connsiteX2" fmla="*/ 0 w 1401098"/>
                <a:gd name="connsiteY2" fmla="*/ 0 h 544871"/>
                <a:gd name="connsiteX0" fmla="*/ 909485 w 909485"/>
                <a:gd name="connsiteY0" fmla="*/ 479322 h 479322"/>
                <a:gd name="connsiteX1" fmla="*/ 471130 w 909485"/>
                <a:gd name="connsiteY1" fmla="*/ 479321 h 479322"/>
                <a:gd name="connsiteX2" fmla="*/ 0 w 909485"/>
                <a:gd name="connsiteY2" fmla="*/ 0 h 479322"/>
                <a:gd name="connsiteX0" fmla="*/ 1347635 w 1347635"/>
                <a:gd name="connsiteY0" fmla="*/ 476147 h 479321"/>
                <a:gd name="connsiteX1" fmla="*/ 471130 w 1347635"/>
                <a:gd name="connsiteY1" fmla="*/ 479321 h 479321"/>
                <a:gd name="connsiteX2" fmla="*/ 0 w 1347635"/>
                <a:gd name="connsiteY2" fmla="*/ 0 h 479321"/>
                <a:gd name="connsiteX0" fmla="*/ 2871635 w 2871635"/>
                <a:gd name="connsiteY0" fmla="*/ 644422 h 647596"/>
                <a:gd name="connsiteX1" fmla="*/ 1995130 w 2871635"/>
                <a:gd name="connsiteY1" fmla="*/ 647596 h 647596"/>
                <a:gd name="connsiteX2" fmla="*/ 0 w 2871635"/>
                <a:gd name="connsiteY2" fmla="*/ 0 h 6475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871635" h="647596">
                  <a:moveTo>
                    <a:pt x="2871635" y="644422"/>
                  </a:moveTo>
                  <a:lnTo>
                    <a:pt x="1995130" y="647596"/>
                  </a:lnTo>
                  <a:lnTo>
                    <a:pt x="0" y="0"/>
                  </a:lnTo>
                </a:path>
              </a:pathLst>
            </a:custGeom>
            <a:ln w="12700" cmpd="sng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4" name="Straight Connector 33"/>
            <p:cNvCxnSpPr>
              <a:endCxn id="33" idx="1"/>
            </p:cNvCxnSpPr>
            <p:nvPr/>
          </p:nvCxnSpPr>
          <p:spPr>
            <a:xfrm>
              <a:off x="6496050" y="3762375"/>
              <a:ext cx="854747" cy="449163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6" name="Straight Connector 35"/>
          <p:cNvCxnSpPr/>
          <p:nvPr/>
        </p:nvCxnSpPr>
        <p:spPr>
          <a:xfrm>
            <a:off x="6470957" y="1606839"/>
            <a:ext cx="1542743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Freeform 37"/>
          <p:cNvSpPr/>
          <p:nvPr/>
        </p:nvSpPr>
        <p:spPr>
          <a:xfrm>
            <a:off x="6201638" y="739375"/>
            <a:ext cx="1839349" cy="430571"/>
          </a:xfrm>
          <a:custGeom>
            <a:avLst/>
            <a:gdLst>
              <a:gd name="connsiteX0" fmla="*/ 0 w 1089742"/>
              <a:gd name="connsiteY0" fmla="*/ 721032 h 721032"/>
              <a:gd name="connsiteX1" fmla="*/ 762000 w 1089742"/>
              <a:gd name="connsiteY1" fmla="*/ 4097 h 721032"/>
              <a:gd name="connsiteX2" fmla="*/ 1089742 w 1089742"/>
              <a:gd name="connsiteY2" fmla="*/ 0 h 721032"/>
              <a:gd name="connsiteX0" fmla="*/ 0 w 884903"/>
              <a:gd name="connsiteY0" fmla="*/ 721032 h 721032"/>
              <a:gd name="connsiteX1" fmla="*/ 762000 w 884903"/>
              <a:gd name="connsiteY1" fmla="*/ 4097 h 721032"/>
              <a:gd name="connsiteX2" fmla="*/ 884903 w 884903"/>
              <a:gd name="connsiteY2" fmla="*/ 0 h 721032"/>
              <a:gd name="connsiteX0" fmla="*/ 0 w 1081548"/>
              <a:gd name="connsiteY0" fmla="*/ 663677 h 663677"/>
              <a:gd name="connsiteX1" fmla="*/ 958645 w 1081548"/>
              <a:gd name="connsiteY1" fmla="*/ 4097 h 663677"/>
              <a:gd name="connsiteX2" fmla="*/ 1081548 w 1081548"/>
              <a:gd name="connsiteY2" fmla="*/ 0 h 663677"/>
              <a:gd name="connsiteX0" fmla="*/ 0 w 1073354"/>
              <a:gd name="connsiteY0" fmla="*/ 696451 h 696451"/>
              <a:gd name="connsiteX1" fmla="*/ 958645 w 1073354"/>
              <a:gd name="connsiteY1" fmla="*/ 36871 h 696451"/>
              <a:gd name="connsiteX2" fmla="*/ 1073354 w 1073354"/>
              <a:gd name="connsiteY2" fmla="*/ 0 h 696451"/>
              <a:gd name="connsiteX0" fmla="*/ 0 w 1048774"/>
              <a:gd name="connsiteY0" fmla="*/ 671871 h 671871"/>
              <a:gd name="connsiteX1" fmla="*/ 958645 w 1048774"/>
              <a:gd name="connsiteY1" fmla="*/ 12291 h 671871"/>
              <a:gd name="connsiteX2" fmla="*/ 1048774 w 1048774"/>
              <a:gd name="connsiteY2" fmla="*/ 0 h 671871"/>
              <a:gd name="connsiteX0" fmla="*/ 0 w 1067824"/>
              <a:gd name="connsiteY0" fmla="*/ 659580 h 659580"/>
              <a:gd name="connsiteX1" fmla="*/ 958645 w 1067824"/>
              <a:gd name="connsiteY1" fmla="*/ 0 h 659580"/>
              <a:gd name="connsiteX2" fmla="*/ 1067824 w 1067824"/>
              <a:gd name="connsiteY2" fmla="*/ 409 h 659580"/>
              <a:gd name="connsiteX0" fmla="*/ 0 w 1067824"/>
              <a:gd name="connsiteY0" fmla="*/ 665521 h 665521"/>
              <a:gd name="connsiteX1" fmla="*/ 958645 w 1067824"/>
              <a:gd name="connsiteY1" fmla="*/ 5941 h 665521"/>
              <a:gd name="connsiteX2" fmla="*/ 1067824 w 1067824"/>
              <a:gd name="connsiteY2" fmla="*/ 0 h 665521"/>
              <a:gd name="connsiteX0" fmla="*/ 0 w 1055124"/>
              <a:gd name="connsiteY0" fmla="*/ 719496 h 719496"/>
              <a:gd name="connsiteX1" fmla="*/ 958645 w 1055124"/>
              <a:gd name="connsiteY1" fmla="*/ 59916 h 719496"/>
              <a:gd name="connsiteX2" fmla="*/ 1055124 w 1055124"/>
              <a:gd name="connsiteY2" fmla="*/ 0 h 719496"/>
              <a:gd name="connsiteX0" fmla="*/ 0 w 1070999"/>
              <a:gd name="connsiteY0" fmla="*/ 665521 h 665521"/>
              <a:gd name="connsiteX1" fmla="*/ 958645 w 1070999"/>
              <a:gd name="connsiteY1" fmla="*/ 5941 h 665521"/>
              <a:gd name="connsiteX2" fmla="*/ 1070999 w 1070999"/>
              <a:gd name="connsiteY2" fmla="*/ 0 h 665521"/>
              <a:gd name="connsiteX0" fmla="*/ 0 w 1061474"/>
              <a:gd name="connsiteY0" fmla="*/ 662346 h 662346"/>
              <a:gd name="connsiteX1" fmla="*/ 958645 w 1061474"/>
              <a:gd name="connsiteY1" fmla="*/ 2766 h 662346"/>
              <a:gd name="connsiteX2" fmla="*/ 1061474 w 1061474"/>
              <a:gd name="connsiteY2" fmla="*/ 0 h 662346"/>
              <a:gd name="connsiteX0" fmla="*/ 0 w 975749"/>
              <a:gd name="connsiteY0" fmla="*/ 430571 h 430571"/>
              <a:gd name="connsiteX1" fmla="*/ 872920 w 975749"/>
              <a:gd name="connsiteY1" fmla="*/ 2766 h 430571"/>
              <a:gd name="connsiteX2" fmla="*/ 975749 w 975749"/>
              <a:gd name="connsiteY2" fmla="*/ 0 h 430571"/>
              <a:gd name="connsiteX0" fmla="*/ 0 w 1839349"/>
              <a:gd name="connsiteY0" fmla="*/ 430571 h 430571"/>
              <a:gd name="connsiteX1" fmla="*/ 872920 w 1839349"/>
              <a:gd name="connsiteY1" fmla="*/ 2766 h 430571"/>
              <a:gd name="connsiteX2" fmla="*/ 1839349 w 1839349"/>
              <a:gd name="connsiteY2" fmla="*/ 0 h 4305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39349" h="430571">
                <a:moveTo>
                  <a:pt x="0" y="430571"/>
                </a:moveTo>
                <a:lnTo>
                  <a:pt x="872920" y="2766"/>
                </a:lnTo>
                <a:lnTo>
                  <a:pt x="1839349" y="0"/>
                </a:lnTo>
              </a:path>
            </a:pathLst>
          </a:custGeom>
          <a:ln w="12700" cmpd="sng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0" name="Group 49"/>
          <p:cNvGrpSpPr/>
          <p:nvPr/>
        </p:nvGrpSpPr>
        <p:grpSpPr>
          <a:xfrm>
            <a:off x="4781550" y="165100"/>
            <a:ext cx="1708149" cy="612776"/>
            <a:chOff x="4781550" y="165100"/>
            <a:chExt cx="1708149" cy="612776"/>
          </a:xfrm>
        </p:grpSpPr>
        <p:sp>
          <p:nvSpPr>
            <p:cNvPr id="40" name="Arc 1044"/>
            <p:cNvSpPr/>
            <p:nvPr/>
          </p:nvSpPr>
          <p:spPr>
            <a:xfrm>
              <a:off x="4781550" y="314326"/>
              <a:ext cx="1708149" cy="463550"/>
            </a:xfrm>
            <a:custGeom>
              <a:avLst/>
              <a:gdLst>
                <a:gd name="connsiteX0" fmla="*/ 23093 w 1411287"/>
                <a:gd name="connsiteY0" fmla="*/ 272480 h 730250"/>
                <a:gd name="connsiteX1" fmla="*/ 693765 w 1411287"/>
                <a:gd name="connsiteY1" fmla="*/ 52 h 730250"/>
                <a:gd name="connsiteX2" fmla="*/ 1362686 w 1411287"/>
                <a:gd name="connsiteY2" fmla="*/ 231963 h 730250"/>
                <a:gd name="connsiteX3" fmla="*/ 705644 w 1411287"/>
                <a:gd name="connsiteY3" fmla="*/ 365125 h 730250"/>
                <a:gd name="connsiteX4" fmla="*/ 23093 w 1411287"/>
                <a:gd name="connsiteY4" fmla="*/ 272480 h 730250"/>
                <a:gd name="connsiteX0" fmla="*/ 23093 w 1411287"/>
                <a:gd name="connsiteY0" fmla="*/ 272480 h 730250"/>
                <a:gd name="connsiteX1" fmla="*/ 693765 w 1411287"/>
                <a:gd name="connsiteY1" fmla="*/ 52 h 730250"/>
                <a:gd name="connsiteX2" fmla="*/ 1362686 w 1411287"/>
                <a:gd name="connsiteY2" fmla="*/ 231963 h 730250"/>
                <a:gd name="connsiteX0" fmla="*/ 0 w 1339593"/>
                <a:gd name="connsiteY0" fmla="*/ 272480 h 365125"/>
                <a:gd name="connsiteX1" fmla="*/ 670672 w 1339593"/>
                <a:gd name="connsiteY1" fmla="*/ 52 h 365125"/>
                <a:gd name="connsiteX2" fmla="*/ 1339593 w 1339593"/>
                <a:gd name="connsiteY2" fmla="*/ 231963 h 365125"/>
                <a:gd name="connsiteX3" fmla="*/ 682551 w 1339593"/>
                <a:gd name="connsiteY3" fmla="*/ 365125 h 365125"/>
                <a:gd name="connsiteX4" fmla="*/ 0 w 1339593"/>
                <a:gd name="connsiteY4" fmla="*/ 272480 h 365125"/>
                <a:gd name="connsiteX0" fmla="*/ 0 w 1339593"/>
                <a:gd name="connsiteY0" fmla="*/ 272480 h 365125"/>
                <a:gd name="connsiteX1" fmla="*/ 670672 w 1339593"/>
                <a:gd name="connsiteY1" fmla="*/ 52 h 365125"/>
                <a:gd name="connsiteX2" fmla="*/ 1330068 w 1339593"/>
                <a:gd name="connsiteY2" fmla="*/ 266888 h 365125"/>
                <a:gd name="connsiteX0" fmla="*/ 0 w 1339593"/>
                <a:gd name="connsiteY0" fmla="*/ 272480 h 365125"/>
                <a:gd name="connsiteX1" fmla="*/ 670672 w 1339593"/>
                <a:gd name="connsiteY1" fmla="*/ 52 h 365125"/>
                <a:gd name="connsiteX2" fmla="*/ 1339593 w 1339593"/>
                <a:gd name="connsiteY2" fmla="*/ 231963 h 365125"/>
                <a:gd name="connsiteX3" fmla="*/ 682551 w 1339593"/>
                <a:gd name="connsiteY3" fmla="*/ 365125 h 365125"/>
                <a:gd name="connsiteX4" fmla="*/ 0 w 1339593"/>
                <a:gd name="connsiteY4" fmla="*/ 272480 h 365125"/>
                <a:gd name="connsiteX0" fmla="*/ 0 w 1339593"/>
                <a:gd name="connsiteY0" fmla="*/ 272480 h 365125"/>
                <a:gd name="connsiteX1" fmla="*/ 670672 w 1339593"/>
                <a:gd name="connsiteY1" fmla="*/ 52 h 365125"/>
                <a:gd name="connsiteX2" fmla="*/ 1330068 w 1339593"/>
                <a:gd name="connsiteY2" fmla="*/ 266888 h 365125"/>
                <a:gd name="connsiteX0" fmla="*/ 0 w 1339593"/>
                <a:gd name="connsiteY0" fmla="*/ 272480 h 365125"/>
                <a:gd name="connsiteX1" fmla="*/ 670672 w 1339593"/>
                <a:gd name="connsiteY1" fmla="*/ 52 h 365125"/>
                <a:gd name="connsiteX2" fmla="*/ 1339593 w 1339593"/>
                <a:gd name="connsiteY2" fmla="*/ 231963 h 365125"/>
                <a:gd name="connsiteX3" fmla="*/ 682551 w 1339593"/>
                <a:gd name="connsiteY3" fmla="*/ 365125 h 365125"/>
                <a:gd name="connsiteX4" fmla="*/ 0 w 1339593"/>
                <a:gd name="connsiteY4" fmla="*/ 272480 h 365125"/>
                <a:gd name="connsiteX0" fmla="*/ 15875 w 1339593"/>
                <a:gd name="connsiteY0" fmla="*/ 323280 h 365125"/>
                <a:gd name="connsiteX1" fmla="*/ 670672 w 1339593"/>
                <a:gd name="connsiteY1" fmla="*/ 52 h 365125"/>
                <a:gd name="connsiteX2" fmla="*/ 1330068 w 1339593"/>
                <a:gd name="connsiteY2" fmla="*/ 266888 h 365125"/>
                <a:gd name="connsiteX0" fmla="*/ 0 w 1339593"/>
                <a:gd name="connsiteY0" fmla="*/ 272480 h 365125"/>
                <a:gd name="connsiteX1" fmla="*/ 670672 w 1339593"/>
                <a:gd name="connsiteY1" fmla="*/ 52 h 365125"/>
                <a:gd name="connsiteX2" fmla="*/ 1339593 w 1339593"/>
                <a:gd name="connsiteY2" fmla="*/ 231963 h 365125"/>
                <a:gd name="connsiteX3" fmla="*/ 682551 w 1339593"/>
                <a:gd name="connsiteY3" fmla="*/ 365125 h 365125"/>
                <a:gd name="connsiteX4" fmla="*/ 0 w 1339593"/>
                <a:gd name="connsiteY4" fmla="*/ 272480 h 365125"/>
                <a:gd name="connsiteX0" fmla="*/ 15875 w 1339593"/>
                <a:gd name="connsiteY0" fmla="*/ 323280 h 365125"/>
                <a:gd name="connsiteX1" fmla="*/ 654797 w 1339593"/>
                <a:gd name="connsiteY1" fmla="*/ 3227 h 365125"/>
                <a:gd name="connsiteX2" fmla="*/ 1330068 w 1339593"/>
                <a:gd name="connsiteY2" fmla="*/ 266888 h 3651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339593" h="365125" stroke="0" extrusionOk="0">
                  <a:moveTo>
                    <a:pt x="0" y="272480"/>
                  </a:moveTo>
                  <a:cubicBezTo>
                    <a:pt x="80268" y="114149"/>
                    <a:pt x="354372" y="2807"/>
                    <a:pt x="670672" y="52"/>
                  </a:cubicBezTo>
                  <a:cubicBezTo>
                    <a:pt x="965366" y="-2515"/>
                    <a:pt x="1232102" y="89961"/>
                    <a:pt x="1339593" y="231963"/>
                  </a:cubicBezTo>
                  <a:lnTo>
                    <a:pt x="682551" y="365125"/>
                  </a:lnTo>
                  <a:lnTo>
                    <a:pt x="0" y="272480"/>
                  </a:lnTo>
                  <a:close/>
                </a:path>
                <a:path w="1339593" h="365125" fill="none">
                  <a:moveTo>
                    <a:pt x="15875" y="323280"/>
                  </a:moveTo>
                  <a:cubicBezTo>
                    <a:pt x="96143" y="164949"/>
                    <a:pt x="338497" y="5982"/>
                    <a:pt x="654797" y="3227"/>
                  </a:cubicBezTo>
                  <a:cubicBezTo>
                    <a:pt x="949491" y="660"/>
                    <a:pt x="1200352" y="140761"/>
                    <a:pt x="1330068" y="266888"/>
                  </a:cubicBezTo>
                </a:path>
              </a:pathLst>
            </a:cu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1" name="Straight Connector 40"/>
            <p:cNvCxnSpPr/>
            <p:nvPr/>
          </p:nvCxnSpPr>
          <p:spPr>
            <a:xfrm flipV="1">
              <a:off x="5470979" y="165100"/>
              <a:ext cx="0" cy="159508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flipV="1">
              <a:off x="6417129" y="647700"/>
              <a:ext cx="63046" cy="61083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>
              <a:off x="4797879" y="718308"/>
              <a:ext cx="56696" cy="50042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4" name="Group 53"/>
          <p:cNvGrpSpPr/>
          <p:nvPr/>
        </p:nvGrpSpPr>
        <p:grpSpPr>
          <a:xfrm>
            <a:off x="7076063" y="3089275"/>
            <a:ext cx="1617510" cy="351505"/>
            <a:chOff x="7076063" y="3089275"/>
            <a:chExt cx="1617510" cy="351505"/>
          </a:xfrm>
        </p:grpSpPr>
        <p:sp>
          <p:nvSpPr>
            <p:cNvPr id="45" name="Freeform 44"/>
            <p:cNvSpPr/>
            <p:nvPr/>
          </p:nvSpPr>
          <p:spPr>
            <a:xfrm>
              <a:off x="7076063" y="3224983"/>
              <a:ext cx="1617510" cy="215797"/>
            </a:xfrm>
            <a:custGeom>
              <a:avLst/>
              <a:gdLst>
                <a:gd name="connsiteX0" fmla="*/ 1585452 w 1585452"/>
                <a:gd name="connsiteY0" fmla="*/ 426065 h 430161"/>
                <a:gd name="connsiteX1" fmla="*/ 589936 w 1585452"/>
                <a:gd name="connsiteY1" fmla="*/ 430161 h 430161"/>
                <a:gd name="connsiteX2" fmla="*/ 0 w 1585452"/>
                <a:gd name="connsiteY2" fmla="*/ 0 h 430161"/>
                <a:gd name="connsiteX0" fmla="*/ 782485 w 782485"/>
                <a:gd name="connsiteY0" fmla="*/ 430162 h 430162"/>
                <a:gd name="connsiteX1" fmla="*/ 589936 w 782485"/>
                <a:gd name="connsiteY1" fmla="*/ 430161 h 430162"/>
                <a:gd name="connsiteX2" fmla="*/ 0 w 782485"/>
                <a:gd name="connsiteY2" fmla="*/ 0 h 430162"/>
                <a:gd name="connsiteX0" fmla="*/ 970937 w 970937"/>
                <a:gd name="connsiteY0" fmla="*/ 335936 h 335936"/>
                <a:gd name="connsiteX1" fmla="*/ 778388 w 970937"/>
                <a:gd name="connsiteY1" fmla="*/ 335935 h 335936"/>
                <a:gd name="connsiteX2" fmla="*/ 0 w 970937"/>
                <a:gd name="connsiteY2" fmla="*/ 0 h 335936"/>
                <a:gd name="connsiteX0" fmla="*/ 925872 w 925872"/>
                <a:gd name="connsiteY0" fmla="*/ 331839 h 335935"/>
                <a:gd name="connsiteX1" fmla="*/ 778388 w 925872"/>
                <a:gd name="connsiteY1" fmla="*/ 335935 h 335935"/>
                <a:gd name="connsiteX2" fmla="*/ 0 w 925872"/>
                <a:gd name="connsiteY2" fmla="*/ 0 h 335935"/>
                <a:gd name="connsiteX0" fmla="*/ 1118421 w 1118421"/>
                <a:gd name="connsiteY0" fmla="*/ 540774 h 544870"/>
                <a:gd name="connsiteX1" fmla="*/ 970937 w 1118421"/>
                <a:gd name="connsiteY1" fmla="*/ 544870 h 544870"/>
                <a:gd name="connsiteX2" fmla="*/ 0 w 1118421"/>
                <a:gd name="connsiteY2" fmla="*/ 0 h 544870"/>
                <a:gd name="connsiteX0" fmla="*/ 1069259 w 1069259"/>
                <a:gd name="connsiteY0" fmla="*/ 606322 h 610418"/>
                <a:gd name="connsiteX1" fmla="*/ 921775 w 1069259"/>
                <a:gd name="connsiteY1" fmla="*/ 610418 h 610418"/>
                <a:gd name="connsiteX2" fmla="*/ 0 w 1069259"/>
                <a:gd name="connsiteY2" fmla="*/ 0 h 610418"/>
                <a:gd name="connsiteX0" fmla="*/ 1110227 w 1110227"/>
                <a:gd name="connsiteY0" fmla="*/ 540774 h 544870"/>
                <a:gd name="connsiteX1" fmla="*/ 962743 w 1110227"/>
                <a:gd name="connsiteY1" fmla="*/ 544870 h 544870"/>
                <a:gd name="connsiteX2" fmla="*/ 0 w 1110227"/>
                <a:gd name="connsiteY2" fmla="*/ 0 h 544870"/>
                <a:gd name="connsiteX0" fmla="*/ 1401098 w 1401098"/>
                <a:gd name="connsiteY0" fmla="*/ 544871 h 544871"/>
                <a:gd name="connsiteX1" fmla="*/ 962743 w 1401098"/>
                <a:gd name="connsiteY1" fmla="*/ 544870 h 544871"/>
                <a:gd name="connsiteX2" fmla="*/ 0 w 1401098"/>
                <a:gd name="connsiteY2" fmla="*/ 0 h 544871"/>
                <a:gd name="connsiteX0" fmla="*/ 909485 w 909485"/>
                <a:gd name="connsiteY0" fmla="*/ 479322 h 479322"/>
                <a:gd name="connsiteX1" fmla="*/ 471130 w 909485"/>
                <a:gd name="connsiteY1" fmla="*/ 479321 h 479322"/>
                <a:gd name="connsiteX2" fmla="*/ 0 w 909485"/>
                <a:gd name="connsiteY2" fmla="*/ 0 h 479322"/>
                <a:gd name="connsiteX0" fmla="*/ 1347635 w 1347635"/>
                <a:gd name="connsiteY0" fmla="*/ 482497 h 482497"/>
                <a:gd name="connsiteX1" fmla="*/ 471130 w 1347635"/>
                <a:gd name="connsiteY1" fmla="*/ 479321 h 482497"/>
                <a:gd name="connsiteX2" fmla="*/ 0 w 1347635"/>
                <a:gd name="connsiteY2" fmla="*/ 0 h 482497"/>
                <a:gd name="connsiteX0" fmla="*/ 1617510 w 1617510"/>
                <a:gd name="connsiteY0" fmla="*/ 215797 h 215797"/>
                <a:gd name="connsiteX1" fmla="*/ 741005 w 1617510"/>
                <a:gd name="connsiteY1" fmla="*/ 212621 h 215797"/>
                <a:gd name="connsiteX2" fmla="*/ 0 w 1617510"/>
                <a:gd name="connsiteY2" fmla="*/ 0 h 2157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617510" h="215797">
                  <a:moveTo>
                    <a:pt x="1617510" y="215797"/>
                  </a:moveTo>
                  <a:lnTo>
                    <a:pt x="741005" y="212621"/>
                  </a:lnTo>
                  <a:lnTo>
                    <a:pt x="0" y="0"/>
                  </a:lnTo>
                </a:path>
              </a:pathLst>
            </a:custGeom>
            <a:ln w="12700" cmpd="sng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6" name="Straight Connector 45"/>
            <p:cNvCxnSpPr>
              <a:endCxn id="45" idx="1"/>
            </p:cNvCxnSpPr>
            <p:nvPr/>
          </p:nvCxnSpPr>
          <p:spPr>
            <a:xfrm>
              <a:off x="7115175" y="3089275"/>
              <a:ext cx="701893" cy="348329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7" name="Freeform 56"/>
          <p:cNvSpPr/>
          <p:nvPr/>
        </p:nvSpPr>
        <p:spPr>
          <a:xfrm>
            <a:off x="4146974" y="5962650"/>
            <a:ext cx="2973952" cy="563920"/>
          </a:xfrm>
          <a:custGeom>
            <a:avLst/>
            <a:gdLst>
              <a:gd name="connsiteX0" fmla="*/ 1585452 w 1585452"/>
              <a:gd name="connsiteY0" fmla="*/ 426065 h 430161"/>
              <a:gd name="connsiteX1" fmla="*/ 589936 w 1585452"/>
              <a:gd name="connsiteY1" fmla="*/ 430161 h 430161"/>
              <a:gd name="connsiteX2" fmla="*/ 0 w 1585452"/>
              <a:gd name="connsiteY2" fmla="*/ 0 h 430161"/>
              <a:gd name="connsiteX0" fmla="*/ 782485 w 782485"/>
              <a:gd name="connsiteY0" fmla="*/ 430162 h 430162"/>
              <a:gd name="connsiteX1" fmla="*/ 589936 w 782485"/>
              <a:gd name="connsiteY1" fmla="*/ 430161 h 430162"/>
              <a:gd name="connsiteX2" fmla="*/ 0 w 782485"/>
              <a:gd name="connsiteY2" fmla="*/ 0 h 430162"/>
              <a:gd name="connsiteX0" fmla="*/ 970937 w 970937"/>
              <a:gd name="connsiteY0" fmla="*/ 335936 h 335936"/>
              <a:gd name="connsiteX1" fmla="*/ 778388 w 970937"/>
              <a:gd name="connsiteY1" fmla="*/ 335935 h 335936"/>
              <a:gd name="connsiteX2" fmla="*/ 0 w 970937"/>
              <a:gd name="connsiteY2" fmla="*/ 0 h 335936"/>
              <a:gd name="connsiteX0" fmla="*/ 925872 w 925872"/>
              <a:gd name="connsiteY0" fmla="*/ 331839 h 335935"/>
              <a:gd name="connsiteX1" fmla="*/ 778388 w 925872"/>
              <a:gd name="connsiteY1" fmla="*/ 335935 h 335935"/>
              <a:gd name="connsiteX2" fmla="*/ 0 w 925872"/>
              <a:gd name="connsiteY2" fmla="*/ 0 h 335935"/>
              <a:gd name="connsiteX0" fmla="*/ 1118421 w 1118421"/>
              <a:gd name="connsiteY0" fmla="*/ 540774 h 544870"/>
              <a:gd name="connsiteX1" fmla="*/ 970937 w 1118421"/>
              <a:gd name="connsiteY1" fmla="*/ 544870 h 544870"/>
              <a:gd name="connsiteX2" fmla="*/ 0 w 1118421"/>
              <a:gd name="connsiteY2" fmla="*/ 0 h 544870"/>
              <a:gd name="connsiteX0" fmla="*/ 1069259 w 1069259"/>
              <a:gd name="connsiteY0" fmla="*/ 606322 h 610418"/>
              <a:gd name="connsiteX1" fmla="*/ 921775 w 1069259"/>
              <a:gd name="connsiteY1" fmla="*/ 610418 h 610418"/>
              <a:gd name="connsiteX2" fmla="*/ 0 w 1069259"/>
              <a:gd name="connsiteY2" fmla="*/ 0 h 610418"/>
              <a:gd name="connsiteX0" fmla="*/ 1110227 w 1110227"/>
              <a:gd name="connsiteY0" fmla="*/ 540774 h 544870"/>
              <a:gd name="connsiteX1" fmla="*/ 962743 w 1110227"/>
              <a:gd name="connsiteY1" fmla="*/ 544870 h 544870"/>
              <a:gd name="connsiteX2" fmla="*/ 0 w 1110227"/>
              <a:gd name="connsiteY2" fmla="*/ 0 h 544870"/>
              <a:gd name="connsiteX0" fmla="*/ 1957952 w 1957952"/>
              <a:gd name="connsiteY0" fmla="*/ 543949 h 544870"/>
              <a:gd name="connsiteX1" fmla="*/ 962743 w 1957952"/>
              <a:gd name="connsiteY1" fmla="*/ 544870 h 544870"/>
              <a:gd name="connsiteX2" fmla="*/ 0 w 1957952"/>
              <a:gd name="connsiteY2" fmla="*/ 0 h 544870"/>
              <a:gd name="connsiteX0" fmla="*/ 2739002 w 2739002"/>
              <a:gd name="connsiteY0" fmla="*/ 1032899 h 1033820"/>
              <a:gd name="connsiteX1" fmla="*/ 1743793 w 2739002"/>
              <a:gd name="connsiteY1" fmla="*/ 1033820 h 1033820"/>
              <a:gd name="connsiteX2" fmla="*/ 0 w 2739002"/>
              <a:gd name="connsiteY2" fmla="*/ 0 h 1033820"/>
              <a:gd name="connsiteX0" fmla="*/ 2973952 w 2973952"/>
              <a:gd name="connsiteY0" fmla="*/ 562999 h 563920"/>
              <a:gd name="connsiteX1" fmla="*/ 1978743 w 2973952"/>
              <a:gd name="connsiteY1" fmla="*/ 563920 h 563920"/>
              <a:gd name="connsiteX2" fmla="*/ 0 w 2973952"/>
              <a:gd name="connsiteY2" fmla="*/ 0 h 5639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973952" h="563920">
                <a:moveTo>
                  <a:pt x="2973952" y="562999"/>
                </a:moveTo>
                <a:lnTo>
                  <a:pt x="1978743" y="563920"/>
                </a:lnTo>
                <a:lnTo>
                  <a:pt x="0" y="0"/>
                </a:lnTo>
              </a:path>
            </a:pathLst>
          </a:custGeom>
          <a:ln w="12700" cmpd="sng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Freeform 59"/>
          <p:cNvSpPr/>
          <p:nvPr/>
        </p:nvSpPr>
        <p:spPr>
          <a:xfrm>
            <a:off x="730250" y="2886075"/>
            <a:ext cx="1660525" cy="234950"/>
          </a:xfrm>
          <a:custGeom>
            <a:avLst/>
            <a:gdLst>
              <a:gd name="connsiteX0" fmla="*/ 0 w 1660525"/>
              <a:gd name="connsiteY0" fmla="*/ 0 h 234950"/>
              <a:gd name="connsiteX1" fmla="*/ 838200 w 1660525"/>
              <a:gd name="connsiteY1" fmla="*/ 0 h 234950"/>
              <a:gd name="connsiteX2" fmla="*/ 1660525 w 1660525"/>
              <a:gd name="connsiteY2" fmla="*/ 234950 h 234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60525" h="234950">
                <a:moveTo>
                  <a:pt x="0" y="0"/>
                </a:moveTo>
                <a:lnTo>
                  <a:pt x="838200" y="0"/>
                </a:lnTo>
                <a:lnTo>
                  <a:pt x="1660525" y="234950"/>
                </a:lnTo>
              </a:path>
            </a:pathLst>
          </a:custGeom>
          <a:ln w="12700" cmpd="sng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rgbClr val="000000"/>
                </a:solidFill>
              </a:ln>
            </a:endParaRPr>
          </a:p>
        </p:txBody>
      </p:sp>
      <p:cxnSp>
        <p:nvCxnSpPr>
          <p:cNvPr id="62" name="Straight Connector 61"/>
          <p:cNvCxnSpPr/>
          <p:nvPr/>
        </p:nvCxnSpPr>
        <p:spPr>
          <a:xfrm>
            <a:off x="730250" y="3800475"/>
            <a:ext cx="258445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7" name="Group 66"/>
          <p:cNvGrpSpPr/>
          <p:nvPr/>
        </p:nvGrpSpPr>
        <p:grpSpPr>
          <a:xfrm>
            <a:off x="447675" y="4105275"/>
            <a:ext cx="990600" cy="358775"/>
            <a:chOff x="447675" y="4105275"/>
            <a:chExt cx="990600" cy="358775"/>
          </a:xfrm>
        </p:grpSpPr>
        <p:cxnSp>
          <p:nvCxnSpPr>
            <p:cNvPr id="64" name="Straight Connector 63"/>
            <p:cNvCxnSpPr/>
            <p:nvPr/>
          </p:nvCxnSpPr>
          <p:spPr>
            <a:xfrm>
              <a:off x="447675" y="4105275"/>
              <a:ext cx="84455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>
              <a:off x="990600" y="4105275"/>
              <a:ext cx="447675" cy="35877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8" name="Freeform 67"/>
          <p:cNvSpPr/>
          <p:nvPr/>
        </p:nvSpPr>
        <p:spPr>
          <a:xfrm>
            <a:off x="1082675" y="2222500"/>
            <a:ext cx="1365250" cy="222250"/>
          </a:xfrm>
          <a:custGeom>
            <a:avLst/>
            <a:gdLst>
              <a:gd name="connsiteX0" fmla="*/ 0 w 1365250"/>
              <a:gd name="connsiteY0" fmla="*/ 0 h 222250"/>
              <a:gd name="connsiteX1" fmla="*/ 844550 w 1365250"/>
              <a:gd name="connsiteY1" fmla="*/ 0 h 222250"/>
              <a:gd name="connsiteX2" fmla="*/ 1365250 w 1365250"/>
              <a:gd name="connsiteY2" fmla="*/ 222250 h 222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65250" h="222250">
                <a:moveTo>
                  <a:pt x="0" y="0"/>
                </a:moveTo>
                <a:lnTo>
                  <a:pt x="844550" y="0"/>
                </a:lnTo>
                <a:lnTo>
                  <a:pt x="1365250" y="222250"/>
                </a:lnTo>
              </a:path>
            </a:pathLst>
          </a:custGeom>
          <a:ln w="12700" cmpd="sng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Freeform 68"/>
          <p:cNvSpPr/>
          <p:nvPr/>
        </p:nvSpPr>
        <p:spPr>
          <a:xfrm>
            <a:off x="1577975" y="1628775"/>
            <a:ext cx="1304925" cy="247650"/>
          </a:xfrm>
          <a:custGeom>
            <a:avLst/>
            <a:gdLst>
              <a:gd name="connsiteX0" fmla="*/ 0 w 1304925"/>
              <a:gd name="connsiteY0" fmla="*/ 0 h 247650"/>
              <a:gd name="connsiteX1" fmla="*/ 841375 w 1304925"/>
              <a:gd name="connsiteY1" fmla="*/ 0 h 247650"/>
              <a:gd name="connsiteX2" fmla="*/ 1304925 w 1304925"/>
              <a:gd name="connsiteY2" fmla="*/ 247650 h 247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04925" h="247650">
                <a:moveTo>
                  <a:pt x="0" y="0"/>
                </a:moveTo>
                <a:lnTo>
                  <a:pt x="841375" y="0"/>
                </a:lnTo>
                <a:lnTo>
                  <a:pt x="1304925" y="247650"/>
                </a:lnTo>
              </a:path>
            </a:pathLst>
          </a:custGeom>
          <a:ln w="12700" cmpd="sng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Freeform 69"/>
          <p:cNvSpPr/>
          <p:nvPr/>
        </p:nvSpPr>
        <p:spPr>
          <a:xfrm>
            <a:off x="2930525" y="936625"/>
            <a:ext cx="2486025" cy="869950"/>
          </a:xfrm>
          <a:custGeom>
            <a:avLst/>
            <a:gdLst>
              <a:gd name="connsiteX0" fmla="*/ 0 w 2486025"/>
              <a:gd name="connsiteY0" fmla="*/ 0 h 869950"/>
              <a:gd name="connsiteX1" fmla="*/ 844550 w 2486025"/>
              <a:gd name="connsiteY1" fmla="*/ 3175 h 869950"/>
              <a:gd name="connsiteX2" fmla="*/ 2486025 w 2486025"/>
              <a:gd name="connsiteY2" fmla="*/ 869950 h 869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486025" h="869950">
                <a:moveTo>
                  <a:pt x="0" y="0"/>
                </a:moveTo>
                <a:lnTo>
                  <a:pt x="844550" y="3175"/>
                </a:lnTo>
                <a:lnTo>
                  <a:pt x="2486025" y="869950"/>
                </a:lnTo>
              </a:path>
            </a:pathLst>
          </a:custGeom>
          <a:ln w="12700" cmpd="sng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38470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figure_04_00_labeled.jp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792"/>
          <a:stretch/>
        </p:blipFill>
        <p:spPr>
          <a:xfrm>
            <a:off x="1269721" y="202533"/>
            <a:ext cx="7363968" cy="6399827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58499"/>
            <a:ext cx="2980174" cy="871178"/>
          </a:xfrm>
        </p:spPr>
        <p:txBody>
          <a:bodyPr>
            <a:normAutofit/>
          </a:bodyPr>
          <a:lstStyle/>
          <a:p>
            <a:r>
              <a:rPr lang="en-US" sz="3600" dirty="0" smtClean="0">
                <a:latin typeface="Arial" pitchFamily="34" charset="0"/>
                <a:cs typeface="Arial" pitchFamily="34" charset="0"/>
              </a:rPr>
              <a:t>For Practice:</a:t>
            </a:r>
            <a:endParaRPr lang="en-US" sz="36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2016 Pearson Education, Inc.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46841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113</Words>
  <Application>Microsoft Macintosh PowerPoint</Application>
  <PresentationFormat>On-screen Show (4:3)</PresentationFormat>
  <Paragraphs>41</Paragraphs>
  <Slides>4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Cell Diagrams</vt:lpstr>
      <vt:lpstr>Cell diagram w/labels.</vt:lpstr>
      <vt:lpstr>For practice: </vt:lpstr>
      <vt:lpstr>For Practice: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Cell Diagrams</dc:title>
  <dc:creator>Shelley Montgomery</dc:creator>
  <cp:lastModifiedBy>Shelley Montgomery</cp:lastModifiedBy>
  <cp:revision>1</cp:revision>
  <dcterms:created xsi:type="dcterms:W3CDTF">2016-01-10T14:52:53Z</dcterms:created>
  <dcterms:modified xsi:type="dcterms:W3CDTF">2016-01-10T14:59:24Z</dcterms:modified>
</cp:coreProperties>
</file>