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329" r:id="rId4"/>
    <p:sldId id="321" r:id="rId5"/>
    <p:sldId id="322" r:id="rId6"/>
    <p:sldId id="259" r:id="rId7"/>
    <p:sldId id="260" r:id="rId8"/>
    <p:sldId id="324" r:id="rId9"/>
    <p:sldId id="261" r:id="rId10"/>
    <p:sldId id="323" r:id="rId11"/>
    <p:sldId id="262" r:id="rId12"/>
    <p:sldId id="263" r:id="rId13"/>
    <p:sldId id="314" r:id="rId14"/>
    <p:sldId id="315" r:id="rId15"/>
    <p:sldId id="264" r:id="rId16"/>
    <p:sldId id="265" r:id="rId17"/>
    <p:sldId id="316" r:id="rId18"/>
    <p:sldId id="317" r:id="rId19"/>
    <p:sldId id="318" r:id="rId20"/>
    <p:sldId id="267" r:id="rId21"/>
    <p:sldId id="266" r:id="rId22"/>
    <p:sldId id="320" r:id="rId23"/>
    <p:sldId id="268" r:id="rId24"/>
    <p:sldId id="269" r:id="rId25"/>
    <p:sldId id="270" r:id="rId26"/>
    <p:sldId id="271" r:id="rId27"/>
    <p:sldId id="272" r:id="rId28"/>
    <p:sldId id="273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27" r:id="rId65"/>
    <p:sldId id="313" r:id="rId66"/>
    <p:sldId id="328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7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D978-D88D-1E43-AA79-B1D1DDDA2175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79FFD-F9A9-D145-A7C5-D047F9F1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5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68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21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7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10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1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63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30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37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14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7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73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66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59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4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78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66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946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773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320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9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738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8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0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3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3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2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5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2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3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0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1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FFD2-0A78-194F-8264-82522BE5C2A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BFB3-3D19-E840-A0EC-4B81258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Brain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Midbrain</a:t>
            </a:r>
            <a:endParaRPr lang="en-US"/>
          </a:p>
        </p:txBody>
      </p:sp>
      <p:sp>
        <p:nvSpPr>
          <p:cNvPr id="542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between diencephalon and pons</a:t>
            </a:r>
          </a:p>
          <a:p>
            <a:r>
              <a:rPr lang="en-US" b="1" dirty="0" smtClean="0"/>
              <a:t>Cerebral peduncles</a:t>
            </a:r>
            <a:r>
              <a:rPr lang="en-US" dirty="0" smtClean="0"/>
              <a:t>: two ventral bulges that contain pyramidal motor tracts</a:t>
            </a:r>
          </a:p>
          <a:p>
            <a:pPr lvl="1"/>
            <a:r>
              <a:rPr lang="en-US" dirty="0" smtClean="0"/>
              <a:t>Form pillars that hold up cerebrum</a:t>
            </a:r>
          </a:p>
          <a:p>
            <a:r>
              <a:rPr lang="en-US" i="1" dirty="0" smtClean="0"/>
              <a:t>Cerebral aqueduct</a:t>
            </a:r>
            <a:r>
              <a:rPr lang="en-US" dirty="0" smtClean="0"/>
              <a:t>: channel running through midbrain that connects third and fourth ventricles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9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Midbrain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u="sng" dirty="0" smtClean="0"/>
              <a:t>Midbrain</a:t>
            </a:r>
            <a:r>
              <a:rPr lang="en-US" u="sng" dirty="0"/>
              <a:t>- </a:t>
            </a:r>
            <a:r>
              <a:rPr lang="en-US" dirty="0"/>
              <a:t>highest part of brain stem</a:t>
            </a:r>
          </a:p>
          <a:p>
            <a:pPr lvl="2"/>
            <a:r>
              <a:rPr lang="en-US" dirty="0"/>
              <a:t>responsible for:</a:t>
            </a:r>
          </a:p>
          <a:p>
            <a:pPr lvl="2"/>
            <a:r>
              <a:rPr lang="en-US" dirty="0"/>
              <a:t>a.  Movement of head to respond to light/ sound</a:t>
            </a:r>
          </a:p>
          <a:p>
            <a:pPr lvl="2"/>
            <a:r>
              <a:rPr lang="en-US" dirty="0"/>
              <a:t>b.  Change shape of lens in eye</a:t>
            </a:r>
          </a:p>
          <a:p>
            <a:r>
              <a:rPr lang="en-US" dirty="0"/>
              <a:t>Cranial nerves </a:t>
            </a:r>
            <a:r>
              <a:rPr lang="en-US" dirty="0" smtClean="0"/>
              <a:t>III, IV</a:t>
            </a: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u="sng" dirty="0" smtClean="0"/>
              <a:t>Reticular </a:t>
            </a:r>
            <a:r>
              <a:rPr lang="en-US" u="sng" dirty="0"/>
              <a:t>Formation-  </a:t>
            </a:r>
            <a:r>
              <a:rPr lang="en-US" dirty="0" smtClean="0"/>
              <a:t>extends through central core of pons, medulla, and midbrain</a:t>
            </a:r>
          </a:p>
          <a:p>
            <a:pPr marL="514350" indent="-457200"/>
            <a:r>
              <a:rPr lang="en-US" sz="2800" dirty="0" smtClean="0"/>
              <a:t>responsible </a:t>
            </a:r>
            <a:r>
              <a:rPr lang="en-US" sz="2800" dirty="0"/>
              <a:t>for keeping brain </a:t>
            </a:r>
            <a:r>
              <a:rPr lang="en-US" sz="2800" dirty="0" smtClean="0"/>
              <a:t>alert by sending continuous stream of impulses to cerebral cortex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8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Diencephalon (Interbrain)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/>
              <a:t>Interbrain composed of primarily gray matter</a:t>
            </a:r>
          </a:p>
          <a:p>
            <a:pPr algn="ctr"/>
            <a:r>
              <a:rPr lang="en-US" sz="2800" dirty="0"/>
              <a:t>Source of only 2 cranial nerves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Diencephalon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Consists of three paired gray-matter structures:</a:t>
            </a:r>
          </a:p>
          <a:p>
            <a:pPr marL="914400" lvl="1" indent="-457200">
              <a:buFont typeface="Arial"/>
              <a:buChar char="•"/>
            </a:pPr>
            <a:r>
              <a:rPr lang="en-US" b="1" dirty="0" smtClean="0"/>
              <a:t>Thalamus</a:t>
            </a:r>
          </a:p>
          <a:p>
            <a:pPr marL="914400" lvl="1" indent="-457200">
              <a:buFont typeface="Arial"/>
              <a:buChar char="•"/>
            </a:pPr>
            <a:r>
              <a:rPr lang="en-US" b="1" dirty="0" smtClean="0"/>
              <a:t>Hypothalamus</a:t>
            </a:r>
          </a:p>
          <a:p>
            <a:pPr marL="914400" lvl="1" indent="-457200">
              <a:buFont typeface="Arial"/>
              <a:buChar char="•"/>
            </a:pPr>
            <a:r>
              <a:rPr lang="en-US" b="1" dirty="0" err="1" smtClean="0"/>
              <a:t>Epithalamus</a:t>
            </a:r>
            <a:endParaRPr lang="en-US" b="1" dirty="0" smtClean="0"/>
          </a:p>
          <a:p>
            <a:r>
              <a:rPr lang="en-US" dirty="0" smtClean="0"/>
              <a:t>All three enclose third ventricle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10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52144"/>
            <a:ext cx="8546592" cy="4553712"/>
          </a:xfrm>
          <a:prstGeom prst="rect">
            <a:avLst/>
          </a:prstGeom>
        </p:spPr>
      </p:pic>
      <p:sp>
        <p:nvSpPr>
          <p:cNvPr id="92" name="Freeform 91"/>
          <p:cNvSpPr>
            <a:spLocks/>
          </p:cNvSpPr>
          <p:nvPr/>
        </p:nvSpPr>
        <p:spPr bwMode="auto">
          <a:xfrm>
            <a:off x="7653338" y="3479800"/>
            <a:ext cx="82550" cy="666750"/>
          </a:xfrm>
          <a:custGeom>
            <a:avLst/>
            <a:gdLst>
              <a:gd name="T0" fmla="*/ 0 w 52"/>
              <a:gd name="T1" fmla="*/ 420 h 420"/>
              <a:gd name="T2" fmla="*/ 52 w 52"/>
              <a:gd name="T3" fmla="*/ 420 h 420"/>
              <a:gd name="T4" fmla="*/ 52 w 52"/>
              <a:gd name="T5" fmla="*/ 0 h 420"/>
              <a:gd name="T6" fmla="*/ 0 w 52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20">
                <a:moveTo>
                  <a:pt x="0" y="420"/>
                </a:moveTo>
                <a:lnTo>
                  <a:pt x="52" y="420"/>
                </a:lnTo>
                <a:lnTo>
                  <a:pt x="52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3" name="Line 7"/>
          <p:cNvSpPr>
            <a:spLocks noChangeShapeType="1"/>
          </p:cNvSpPr>
          <p:nvPr/>
        </p:nvSpPr>
        <p:spPr bwMode="auto">
          <a:xfrm flipH="1">
            <a:off x="7735888" y="3819525"/>
            <a:ext cx="825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7583488" y="2843213"/>
            <a:ext cx="82550" cy="519112"/>
          </a:xfrm>
          <a:custGeom>
            <a:avLst/>
            <a:gdLst>
              <a:gd name="T0" fmla="*/ 0 w 52"/>
              <a:gd name="T1" fmla="*/ 327 h 327"/>
              <a:gd name="T2" fmla="*/ 52 w 52"/>
              <a:gd name="T3" fmla="*/ 327 h 327"/>
              <a:gd name="T4" fmla="*/ 52 w 52"/>
              <a:gd name="T5" fmla="*/ 0 h 327"/>
              <a:gd name="T6" fmla="*/ 0 w 52"/>
              <a:gd name="T7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327">
                <a:moveTo>
                  <a:pt x="0" y="327"/>
                </a:moveTo>
                <a:lnTo>
                  <a:pt x="52" y="327"/>
                </a:lnTo>
                <a:lnTo>
                  <a:pt x="52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5" name="Line 9"/>
          <p:cNvSpPr>
            <a:spLocks noChangeShapeType="1"/>
          </p:cNvSpPr>
          <p:nvPr/>
        </p:nvSpPr>
        <p:spPr bwMode="auto">
          <a:xfrm flipH="1">
            <a:off x="7666038" y="3101975"/>
            <a:ext cx="825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160838" y="1817688"/>
            <a:ext cx="2498725" cy="873125"/>
          </a:xfrm>
          <a:custGeom>
            <a:avLst/>
            <a:gdLst>
              <a:gd name="T0" fmla="*/ 1574 w 1574"/>
              <a:gd name="T1" fmla="*/ 0 h 550"/>
              <a:gd name="T2" fmla="*/ 828 w 1574"/>
              <a:gd name="T3" fmla="*/ 0 h 550"/>
              <a:gd name="T4" fmla="*/ 0 w 1574"/>
              <a:gd name="T5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4" h="550">
                <a:moveTo>
                  <a:pt x="1574" y="0"/>
                </a:moveTo>
                <a:lnTo>
                  <a:pt x="828" y="0"/>
                </a:lnTo>
                <a:lnTo>
                  <a:pt x="0" y="55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4144963" y="2049463"/>
            <a:ext cx="2517775" cy="900112"/>
          </a:xfrm>
          <a:custGeom>
            <a:avLst/>
            <a:gdLst>
              <a:gd name="T0" fmla="*/ 1586 w 1586"/>
              <a:gd name="T1" fmla="*/ 0 h 567"/>
              <a:gd name="T2" fmla="*/ 836 w 1586"/>
              <a:gd name="T3" fmla="*/ 0 h 567"/>
              <a:gd name="T4" fmla="*/ 0 w 1586"/>
              <a:gd name="T5" fmla="*/ 567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6" h="567">
                <a:moveTo>
                  <a:pt x="1586" y="0"/>
                </a:moveTo>
                <a:lnTo>
                  <a:pt x="836" y="0"/>
                </a:lnTo>
                <a:lnTo>
                  <a:pt x="0" y="56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4383088" y="2281238"/>
            <a:ext cx="2276475" cy="757237"/>
          </a:xfrm>
          <a:custGeom>
            <a:avLst/>
            <a:gdLst>
              <a:gd name="T0" fmla="*/ 1434 w 1434"/>
              <a:gd name="T1" fmla="*/ 0 h 477"/>
              <a:gd name="T2" fmla="*/ 690 w 1434"/>
              <a:gd name="T3" fmla="*/ 0 h 477"/>
              <a:gd name="T4" fmla="*/ 0 w 1434"/>
              <a:gd name="T5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4" h="477">
                <a:moveTo>
                  <a:pt x="1434" y="0"/>
                </a:moveTo>
                <a:lnTo>
                  <a:pt x="690" y="0"/>
                </a:lnTo>
                <a:lnTo>
                  <a:pt x="0" y="47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1901825" y="1341438"/>
            <a:ext cx="1117600" cy="307975"/>
          </a:xfrm>
          <a:custGeom>
            <a:avLst/>
            <a:gdLst>
              <a:gd name="T0" fmla="*/ 0 w 704"/>
              <a:gd name="T1" fmla="*/ 0 h 194"/>
              <a:gd name="T2" fmla="*/ 150 w 704"/>
              <a:gd name="T3" fmla="*/ 0 h 194"/>
              <a:gd name="T4" fmla="*/ 704 w 704"/>
              <a:gd name="T5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194">
                <a:moveTo>
                  <a:pt x="0" y="0"/>
                </a:moveTo>
                <a:lnTo>
                  <a:pt x="150" y="0"/>
                </a:lnTo>
                <a:lnTo>
                  <a:pt x="704" y="19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1806575" y="1576388"/>
            <a:ext cx="1871663" cy="1311275"/>
          </a:xfrm>
          <a:custGeom>
            <a:avLst/>
            <a:gdLst>
              <a:gd name="T0" fmla="*/ 0 w 1179"/>
              <a:gd name="T1" fmla="*/ 0 h 826"/>
              <a:gd name="T2" fmla="*/ 214 w 1179"/>
              <a:gd name="T3" fmla="*/ 0 h 826"/>
              <a:gd name="T4" fmla="*/ 1179 w 1179"/>
              <a:gd name="T5" fmla="*/ 82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9" h="826">
                <a:moveTo>
                  <a:pt x="0" y="0"/>
                </a:moveTo>
                <a:lnTo>
                  <a:pt x="214" y="0"/>
                </a:lnTo>
                <a:lnTo>
                  <a:pt x="1179" y="82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346200" y="1827213"/>
            <a:ext cx="2490788" cy="1455737"/>
          </a:xfrm>
          <a:custGeom>
            <a:avLst/>
            <a:gdLst>
              <a:gd name="T0" fmla="*/ 0 w 1569"/>
              <a:gd name="T1" fmla="*/ 0 h 917"/>
              <a:gd name="T2" fmla="*/ 504 w 1569"/>
              <a:gd name="T3" fmla="*/ 0 h 917"/>
              <a:gd name="T4" fmla="*/ 1569 w 1569"/>
              <a:gd name="T5" fmla="*/ 917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9" h="917">
                <a:moveTo>
                  <a:pt x="0" y="0"/>
                </a:moveTo>
                <a:lnTo>
                  <a:pt x="504" y="0"/>
                </a:lnTo>
                <a:lnTo>
                  <a:pt x="1569" y="91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1485900" y="2830513"/>
            <a:ext cx="2143125" cy="420687"/>
          </a:xfrm>
          <a:custGeom>
            <a:avLst/>
            <a:gdLst>
              <a:gd name="T0" fmla="*/ 0 w 1350"/>
              <a:gd name="T1" fmla="*/ 0 h 265"/>
              <a:gd name="T2" fmla="*/ 462 w 1350"/>
              <a:gd name="T3" fmla="*/ 0 h 265"/>
              <a:gd name="T4" fmla="*/ 1350 w 1350"/>
              <a:gd name="T5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0" h="265">
                <a:moveTo>
                  <a:pt x="0" y="0"/>
                </a:moveTo>
                <a:lnTo>
                  <a:pt x="462" y="0"/>
                </a:lnTo>
                <a:lnTo>
                  <a:pt x="1350" y="265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977900" y="3276600"/>
            <a:ext cx="2482850" cy="209550"/>
          </a:xfrm>
          <a:custGeom>
            <a:avLst/>
            <a:gdLst>
              <a:gd name="T0" fmla="*/ 0 w 1564"/>
              <a:gd name="T1" fmla="*/ 0 h 132"/>
              <a:gd name="T2" fmla="*/ 782 w 1564"/>
              <a:gd name="T3" fmla="*/ 0 h 132"/>
              <a:gd name="T4" fmla="*/ 1564 w 1564"/>
              <a:gd name="T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4" h="132">
                <a:moveTo>
                  <a:pt x="0" y="0"/>
                </a:moveTo>
                <a:lnTo>
                  <a:pt x="782" y="0"/>
                </a:lnTo>
                <a:lnTo>
                  <a:pt x="1564" y="13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 flipV="1">
            <a:off x="1587500" y="3705225"/>
            <a:ext cx="1993900" cy="31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>
            <a:off x="1431925" y="3930650"/>
            <a:ext cx="18510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>
            <a:off x="1447800" y="4225925"/>
            <a:ext cx="18224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3063875" y="3873500"/>
            <a:ext cx="649288" cy="622300"/>
          </a:xfrm>
          <a:custGeom>
            <a:avLst/>
            <a:gdLst>
              <a:gd name="T0" fmla="*/ 0 w 409"/>
              <a:gd name="T1" fmla="*/ 392 h 392"/>
              <a:gd name="T2" fmla="*/ 232 w 409"/>
              <a:gd name="T3" fmla="*/ 392 h 392"/>
              <a:gd name="T4" fmla="*/ 409 w 409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" h="392">
                <a:moveTo>
                  <a:pt x="0" y="392"/>
                </a:moveTo>
                <a:lnTo>
                  <a:pt x="232" y="392"/>
                </a:lnTo>
                <a:lnTo>
                  <a:pt x="409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2247900" y="4597400"/>
            <a:ext cx="1662113" cy="133350"/>
          </a:xfrm>
          <a:custGeom>
            <a:avLst/>
            <a:gdLst>
              <a:gd name="T0" fmla="*/ 0 w 1047"/>
              <a:gd name="T1" fmla="*/ 84 h 84"/>
              <a:gd name="T2" fmla="*/ 746 w 1047"/>
              <a:gd name="T3" fmla="*/ 84 h 84"/>
              <a:gd name="T4" fmla="*/ 1047 w 1047"/>
              <a:gd name="T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7" h="84">
                <a:moveTo>
                  <a:pt x="0" y="84"/>
                </a:moveTo>
                <a:lnTo>
                  <a:pt x="746" y="84"/>
                </a:lnTo>
                <a:lnTo>
                  <a:pt x="1047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>
            <a:off x="3368675" y="4984750"/>
            <a:ext cx="8080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2660650" y="5289550"/>
            <a:ext cx="1928813" cy="88900"/>
          </a:xfrm>
          <a:custGeom>
            <a:avLst/>
            <a:gdLst>
              <a:gd name="T0" fmla="*/ 0 w 1215"/>
              <a:gd name="T1" fmla="*/ 0 h 56"/>
              <a:gd name="T2" fmla="*/ 468 w 1215"/>
              <a:gd name="T3" fmla="*/ 0 h 56"/>
              <a:gd name="T4" fmla="*/ 1215 w 1215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56">
                <a:moveTo>
                  <a:pt x="0" y="0"/>
                </a:moveTo>
                <a:lnTo>
                  <a:pt x="468" y="0"/>
                </a:lnTo>
                <a:lnTo>
                  <a:pt x="1215" y="5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4252913" y="2516188"/>
            <a:ext cx="2406650" cy="804862"/>
          </a:xfrm>
          <a:custGeom>
            <a:avLst/>
            <a:gdLst>
              <a:gd name="T0" fmla="*/ 1516 w 1516"/>
              <a:gd name="T1" fmla="*/ 0 h 507"/>
              <a:gd name="T2" fmla="*/ 772 w 1516"/>
              <a:gd name="T3" fmla="*/ 0 h 507"/>
              <a:gd name="T4" fmla="*/ 0 w 1516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6" h="507">
                <a:moveTo>
                  <a:pt x="1516" y="0"/>
                </a:moveTo>
                <a:lnTo>
                  <a:pt x="772" y="0"/>
                </a:lnTo>
                <a:lnTo>
                  <a:pt x="0" y="50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4287838" y="2921000"/>
            <a:ext cx="2371725" cy="647700"/>
          </a:xfrm>
          <a:custGeom>
            <a:avLst/>
            <a:gdLst>
              <a:gd name="T0" fmla="*/ 1494 w 1494"/>
              <a:gd name="T1" fmla="*/ 0 h 408"/>
              <a:gd name="T2" fmla="*/ 750 w 1494"/>
              <a:gd name="T3" fmla="*/ 0 h 408"/>
              <a:gd name="T4" fmla="*/ 0 w 1494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4" h="408">
                <a:moveTo>
                  <a:pt x="1494" y="0"/>
                </a:moveTo>
                <a:lnTo>
                  <a:pt x="750" y="0"/>
                </a:lnTo>
                <a:lnTo>
                  <a:pt x="0" y="40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4341813" y="3854450"/>
            <a:ext cx="2317750" cy="66675"/>
          </a:xfrm>
          <a:custGeom>
            <a:avLst/>
            <a:gdLst>
              <a:gd name="T0" fmla="*/ 1460 w 1460"/>
              <a:gd name="T1" fmla="*/ 42 h 42"/>
              <a:gd name="T2" fmla="*/ 704 w 1460"/>
              <a:gd name="T3" fmla="*/ 42 h 42"/>
              <a:gd name="T4" fmla="*/ 0 w 1460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" h="42">
                <a:moveTo>
                  <a:pt x="1460" y="42"/>
                </a:moveTo>
                <a:lnTo>
                  <a:pt x="704" y="42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4576763" y="3273425"/>
            <a:ext cx="2082800" cy="260350"/>
          </a:xfrm>
          <a:custGeom>
            <a:avLst/>
            <a:gdLst>
              <a:gd name="T0" fmla="*/ 1312 w 1312"/>
              <a:gd name="T1" fmla="*/ 0 h 164"/>
              <a:gd name="T2" fmla="*/ 566 w 1312"/>
              <a:gd name="T3" fmla="*/ 0 h 164"/>
              <a:gd name="T4" fmla="*/ 0 w 1312"/>
              <a:gd name="T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2" h="164">
                <a:moveTo>
                  <a:pt x="1312" y="0"/>
                </a:moveTo>
                <a:lnTo>
                  <a:pt x="566" y="0"/>
                </a:lnTo>
                <a:lnTo>
                  <a:pt x="0" y="16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4503738" y="3552825"/>
            <a:ext cx="2155825" cy="247650"/>
          </a:xfrm>
          <a:custGeom>
            <a:avLst/>
            <a:gdLst>
              <a:gd name="T0" fmla="*/ 1358 w 1358"/>
              <a:gd name="T1" fmla="*/ 0 h 156"/>
              <a:gd name="T2" fmla="*/ 264 w 1358"/>
              <a:gd name="T3" fmla="*/ 0 h 156"/>
              <a:gd name="T4" fmla="*/ 0 w 1358"/>
              <a:gd name="T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8" h="156">
                <a:moveTo>
                  <a:pt x="1358" y="0"/>
                </a:moveTo>
                <a:lnTo>
                  <a:pt x="264" y="0"/>
                </a:lnTo>
                <a:lnTo>
                  <a:pt x="0" y="15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6" name="Line 30"/>
          <p:cNvSpPr>
            <a:spLocks noChangeShapeType="1"/>
          </p:cNvSpPr>
          <p:nvPr/>
        </p:nvSpPr>
        <p:spPr bwMode="auto">
          <a:xfrm flipH="1">
            <a:off x="4906963" y="4330700"/>
            <a:ext cx="17526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>
            <a:off x="4516438" y="4371975"/>
            <a:ext cx="2143125" cy="149225"/>
          </a:xfrm>
          <a:custGeom>
            <a:avLst/>
            <a:gdLst>
              <a:gd name="T0" fmla="*/ 1350 w 1350"/>
              <a:gd name="T1" fmla="*/ 94 h 94"/>
              <a:gd name="T2" fmla="*/ 266 w 1350"/>
              <a:gd name="T3" fmla="*/ 94 h 94"/>
              <a:gd name="T4" fmla="*/ 0 w 1350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0" h="94">
                <a:moveTo>
                  <a:pt x="1350" y="94"/>
                </a:moveTo>
                <a:lnTo>
                  <a:pt x="266" y="94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8" name="Freeform 32"/>
          <p:cNvSpPr>
            <a:spLocks/>
          </p:cNvSpPr>
          <p:nvPr/>
        </p:nvSpPr>
        <p:spPr bwMode="auto">
          <a:xfrm>
            <a:off x="4510088" y="4556125"/>
            <a:ext cx="2149475" cy="158750"/>
          </a:xfrm>
          <a:custGeom>
            <a:avLst/>
            <a:gdLst>
              <a:gd name="T0" fmla="*/ 1354 w 1354"/>
              <a:gd name="T1" fmla="*/ 100 h 100"/>
              <a:gd name="T2" fmla="*/ 268 w 1354"/>
              <a:gd name="T3" fmla="*/ 100 h 100"/>
              <a:gd name="T4" fmla="*/ 0 w 1354"/>
              <a:gd name="T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4" h="100">
                <a:moveTo>
                  <a:pt x="1354" y="100"/>
                </a:moveTo>
                <a:lnTo>
                  <a:pt x="268" y="10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9" name="Line 33"/>
          <p:cNvSpPr>
            <a:spLocks noChangeShapeType="1"/>
          </p:cNvSpPr>
          <p:nvPr/>
        </p:nvSpPr>
        <p:spPr bwMode="auto">
          <a:xfrm flipH="1">
            <a:off x="5434013" y="4911725"/>
            <a:ext cx="12255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0" name="Line 34"/>
          <p:cNvSpPr>
            <a:spLocks noChangeShapeType="1"/>
          </p:cNvSpPr>
          <p:nvPr/>
        </p:nvSpPr>
        <p:spPr bwMode="auto">
          <a:xfrm flipH="1">
            <a:off x="4427538" y="3552825"/>
            <a:ext cx="495300" cy="1016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1" name="Line 35"/>
          <p:cNvSpPr>
            <a:spLocks noChangeShapeType="1"/>
          </p:cNvSpPr>
          <p:nvPr/>
        </p:nvSpPr>
        <p:spPr bwMode="auto">
          <a:xfrm flipH="1" flipV="1">
            <a:off x="3403600" y="5289550"/>
            <a:ext cx="973138" cy="1873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Autofit/>
          </a:bodyPr>
          <a:lstStyle/>
          <a:p>
            <a:r>
              <a:rPr lang="en-IN" sz="2400" dirty="0"/>
              <a:t>Figure </a:t>
            </a:r>
            <a:r>
              <a:rPr lang="en-IN" sz="2400" dirty="0" smtClean="0"/>
              <a:t>12.11a  </a:t>
            </a:r>
            <a:r>
              <a:rPr lang="en-IN" sz="2400" dirty="0" err="1"/>
              <a:t>Midsagittal</a:t>
            </a:r>
            <a:r>
              <a:rPr lang="en-IN" sz="2400" dirty="0"/>
              <a:t> section of the brain.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653338" y="3479800"/>
            <a:ext cx="82550" cy="666750"/>
          </a:xfrm>
          <a:custGeom>
            <a:avLst/>
            <a:gdLst>
              <a:gd name="T0" fmla="*/ 0 w 52"/>
              <a:gd name="T1" fmla="*/ 420 h 420"/>
              <a:gd name="T2" fmla="*/ 52 w 52"/>
              <a:gd name="T3" fmla="*/ 420 h 420"/>
              <a:gd name="T4" fmla="*/ 52 w 52"/>
              <a:gd name="T5" fmla="*/ 0 h 420"/>
              <a:gd name="T6" fmla="*/ 0 w 52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20">
                <a:moveTo>
                  <a:pt x="0" y="420"/>
                </a:moveTo>
                <a:lnTo>
                  <a:pt x="52" y="420"/>
                </a:lnTo>
                <a:lnTo>
                  <a:pt x="52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7735888" y="3819525"/>
            <a:ext cx="825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583488" y="2843213"/>
            <a:ext cx="82550" cy="519112"/>
          </a:xfrm>
          <a:custGeom>
            <a:avLst/>
            <a:gdLst>
              <a:gd name="T0" fmla="*/ 0 w 52"/>
              <a:gd name="T1" fmla="*/ 327 h 327"/>
              <a:gd name="T2" fmla="*/ 52 w 52"/>
              <a:gd name="T3" fmla="*/ 327 h 327"/>
              <a:gd name="T4" fmla="*/ 52 w 52"/>
              <a:gd name="T5" fmla="*/ 0 h 327"/>
              <a:gd name="T6" fmla="*/ 0 w 52"/>
              <a:gd name="T7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327">
                <a:moveTo>
                  <a:pt x="0" y="327"/>
                </a:moveTo>
                <a:lnTo>
                  <a:pt x="52" y="327"/>
                </a:lnTo>
                <a:lnTo>
                  <a:pt x="52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7666038" y="3101975"/>
            <a:ext cx="825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160838" y="1817688"/>
            <a:ext cx="2498725" cy="873125"/>
          </a:xfrm>
          <a:custGeom>
            <a:avLst/>
            <a:gdLst>
              <a:gd name="T0" fmla="*/ 1574 w 1574"/>
              <a:gd name="T1" fmla="*/ 0 h 550"/>
              <a:gd name="T2" fmla="*/ 828 w 1574"/>
              <a:gd name="T3" fmla="*/ 0 h 550"/>
              <a:gd name="T4" fmla="*/ 0 w 1574"/>
              <a:gd name="T5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4" h="550">
                <a:moveTo>
                  <a:pt x="1574" y="0"/>
                </a:moveTo>
                <a:lnTo>
                  <a:pt x="828" y="0"/>
                </a:lnTo>
                <a:lnTo>
                  <a:pt x="0" y="55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144963" y="2049463"/>
            <a:ext cx="2517775" cy="900112"/>
          </a:xfrm>
          <a:custGeom>
            <a:avLst/>
            <a:gdLst>
              <a:gd name="T0" fmla="*/ 1586 w 1586"/>
              <a:gd name="T1" fmla="*/ 0 h 567"/>
              <a:gd name="T2" fmla="*/ 836 w 1586"/>
              <a:gd name="T3" fmla="*/ 0 h 567"/>
              <a:gd name="T4" fmla="*/ 0 w 1586"/>
              <a:gd name="T5" fmla="*/ 567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6" h="567">
                <a:moveTo>
                  <a:pt x="1586" y="0"/>
                </a:moveTo>
                <a:lnTo>
                  <a:pt x="836" y="0"/>
                </a:lnTo>
                <a:lnTo>
                  <a:pt x="0" y="56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383088" y="2281238"/>
            <a:ext cx="2276475" cy="757237"/>
          </a:xfrm>
          <a:custGeom>
            <a:avLst/>
            <a:gdLst>
              <a:gd name="T0" fmla="*/ 1434 w 1434"/>
              <a:gd name="T1" fmla="*/ 0 h 477"/>
              <a:gd name="T2" fmla="*/ 690 w 1434"/>
              <a:gd name="T3" fmla="*/ 0 h 477"/>
              <a:gd name="T4" fmla="*/ 0 w 1434"/>
              <a:gd name="T5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4" h="477">
                <a:moveTo>
                  <a:pt x="1434" y="0"/>
                </a:moveTo>
                <a:lnTo>
                  <a:pt x="690" y="0"/>
                </a:lnTo>
                <a:lnTo>
                  <a:pt x="0" y="47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901825" y="1341438"/>
            <a:ext cx="1117600" cy="307975"/>
          </a:xfrm>
          <a:custGeom>
            <a:avLst/>
            <a:gdLst>
              <a:gd name="T0" fmla="*/ 0 w 704"/>
              <a:gd name="T1" fmla="*/ 0 h 194"/>
              <a:gd name="T2" fmla="*/ 150 w 704"/>
              <a:gd name="T3" fmla="*/ 0 h 194"/>
              <a:gd name="T4" fmla="*/ 704 w 704"/>
              <a:gd name="T5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194">
                <a:moveTo>
                  <a:pt x="0" y="0"/>
                </a:moveTo>
                <a:lnTo>
                  <a:pt x="150" y="0"/>
                </a:lnTo>
                <a:lnTo>
                  <a:pt x="704" y="19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806575" y="1576388"/>
            <a:ext cx="1871663" cy="1311275"/>
          </a:xfrm>
          <a:custGeom>
            <a:avLst/>
            <a:gdLst>
              <a:gd name="T0" fmla="*/ 0 w 1179"/>
              <a:gd name="T1" fmla="*/ 0 h 826"/>
              <a:gd name="T2" fmla="*/ 214 w 1179"/>
              <a:gd name="T3" fmla="*/ 0 h 826"/>
              <a:gd name="T4" fmla="*/ 1179 w 1179"/>
              <a:gd name="T5" fmla="*/ 82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9" h="826">
                <a:moveTo>
                  <a:pt x="0" y="0"/>
                </a:moveTo>
                <a:lnTo>
                  <a:pt x="214" y="0"/>
                </a:lnTo>
                <a:lnTo>
                  <a:pt x="1179" y="82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346200" y="1827213"/>
            <a:ext cx="2490788" cy="1455737"/>
          </a:xfrm>
          <a:custGeom>
            <a:avLst/>
            <a:gdLst>
              <a:gd name="T0" fmla="*/ 0 w 1569"/>
              <a:gd name="T1" fmla="*/ 0 h 917"/>
              <a:gd name="T2" fmla="*/ 504 w 1569"/>
              <a:gd name="T3" fmla="*/ 0 h 917"/>
              <a:gd name="T4" fmla="*/ 1569 w 1569"/>
              <a:gd name="T5" fmla="*/ 917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9" h="917">
                <a:moveTo>
                  <a:pt x="0" y="0"/>
                </a:moveTo>
                <a:lnTo>
                  <a:pt x="504" y="0"/>
                </a:lnTo>
                <a:lnTo>
                  <a:pt x="1569" y="91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485900" y="2830513"/>
            <a:ext cx="2143125" cy="420687"/>
          </a:xfrm>
          <a:custGeom>
            <a:avLst/>
            <a:gdLst>
              <a:gd name="T0" fmla="*/ 0 w 1350"/>
              <a:gd name="T1" fmla="*/ 0 h 265"/>
              <a:gd name="T2" fmla="*/ 462 w 1350"/>
              <a:gd name="T3" fmla="*/ 0 h 265"/>
              <a:gd name="T4" fmla="*/ 1350 w 1350"/>
              <a:gd name="T5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0" h="265">
                <a:moveTo>
                  <a:pt x="0" y="0"/>
                </a:moveTo>
                <a:lnTo>
                  <a:pt x="462" y="0"/>
                </a:lnTo>
                <a:lnTo>
                  <a:pt x="1350" y="26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977900" y="3276600"/>
            <a:ext cx="2482850" cy="209550"/>
          </a:xfrm>
          <a:custGeom>
            <a:avLst/>
            <a:gdLst>
              <a:gd name="T0" fmla="*/ 0 w 1564"/>
              <a:gd name="T1" fmla="*/ 0 h 132"/>
              <a:gd name="T2" fmla="*/ 782 w 1564"/>
              <a:gd name="T3" fmla="*/ 0 h 132"/>
              <a:gd name="T4" fmla="*/ 1564 w 1564"/>
              <a:gd name="T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4" h="132">
                <a:moveTo>
                  <a:pt x="0" y="0"/>
                </a:moveTo>
                <a:lnTo>
                  <a:pt x="782" y="0"/>
                </a:lnTo>
                <a:lnTo>
                  <a:pt x="1564" y="13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587500" y="3705225"/>
            <a:ext cx="1993900" cy="31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431925" y="3930650"/>
            <a:ext cx="18510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447800" y="4225925"/>
            <a:ext cx="18224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063875" y="3873500"/>
            <a:ext cx="649288" cy="622300"/>
          </a:xfrm>
          <a:custGeom>
            <a:avLst/>
            <a:gdLst>
              <a:gd name="T0" fmla="*/ 0 w 409"/>
              <a:gd name="T1" fmla="*/ 392 h 392"/>
              <a:gd name="T2" fmla="*/ 232 w 409"/>
              <a:gd name="T3" fmla="*/ 392 h 392"/>
              <a:gd name="T4" fmla="*/ 409 w 409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" h="392">
                <a:moveTo>
                  <a:pt x="0" y="392"/>
                </a:moveTo>
                <a:lnTo>
                  <a:pt x="232" y="392"/>
                </a:lnTo>
                <a:lnTo>
                  <a:pt x="409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2247900" y="4597400"/>
            <a:ext cx="1662113" cy="133350"/>
          </a:xfrm>
          <a:custGeom>
            <a:avLst/>
            <a:gdLst>
              <a:gd name="T0" fmla="*/ 0 w 1047"/>
              <a:gd name="T1" fmla="*/ 84 h 84"/>
              <a:gd name="T2" fmla="*/ 746 w 1047"/>
              <a:gd name="T3" fmla="*/ 84 h 84"/>
              <a:gd name="T4" fmla="*/ 1047 w 1047"/>
              <a:gd name="T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7" h="84">
                <a:moveTo>
                  <a:pt x="0" y="84"/>
                </a:moveTo>
                <a:lnTo>
                  <a:pt x="746" y="84"/>
                </a:lnTo>
                <a:lnTo>
                  <a:pt x="1047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368675" y="4984750"/>
            <a:ext cx="8080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660650" y="5289550"/>
            <a:ext cx="1928813" cy="88900"/>
          </a:xfrm>
          <a:custGeom>
            <a:avLst/>
            <a:gdLst>
              <a:gd name="T0" fmla="*/ 0 w 1215"/>
              <a:gd name="T1" fmla="*/ 0 h 56"/>
              <a:gd name="T2" fmla="*/ 468 w 1215"/>
              <a:gd name="T3" fmla="*/ 0 h 56"/>
              <a:gd name="T4" fmla="*/ 1215 w 1215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56">
                <a:moveTo>
                  <a:pt x="0" y="0"/>
                </a:moveTo>
                <a:lnTo>
                  <a:pt x="468" y="0"/>
                </a:lnTo>
                <a:lnTo>
                  <a:pt x="1215" y="5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252913" y="2516188"/>
            <a:ext cx="2406650" cy="804862"/>
          </a:xfrm>
          <a:custGeom>
            <a:avLst/>
            <a:gdLst>
              <a:gd name="T0" fmla="*/ 1516 w 1516"/>
              <a:gd name="T1" fmla="*/ 0 h 507"/>
              <a:gd name="T2" fmla="*/ 772 w 1516"/>
              <a:gd name="T3" fmla="*/ 0 h 507"/>
              <a:gd name="T4" fmla="*/ 0 w 1516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6" h="507">
                <a:moveTo>
                  <a:pt x="1516" y="0"/>
                </a:moveTo>
                <a:lnTo>
                  <a:pt x="772" y="0"/>
                </a:lnTo>
                <a:lnTo>
                  <a:pt x="0" y="50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287838" y="2921000"/>
            <a:ext cx="2371725" cy="647700"/>
          </a:xfrm>
          <a:custGeom>
            <a:avLst/>
            <a:gdLst>
              <a:gd name="T0" fmla="*/ 1494 w 1494"/>
              <a:gd name="T1" fmla="*/ 0 h 408"/>
              <a:gd name="T2" fmla="*/ 750 w 1494"/>
              <a:gd name="T3" fmla="*/ 0 h 408"/>
              <a:gd name="T4" fmla="*/ 0 w 1494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4" h="408">
                <a:moveTo>
                  <a:pt x="1494" y="0"/>
                </a:moveTo>
                <a:lnTo>
                  <a:pt x="750" y="0"/>
                </a:lnTo>
                <a:lnTo>
                  <a:pt x="0" y="40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341813" y="3854450"/>
            <a:ext cx="2317750" cy="66675"/>
          </a:xfrm>
          <a:custGeom>
            <a:avLst/>
            <a:gdLst>
              <a:gd name="T0" fmla="*/ 1460 w 1460"/>
              <a:gd name="T1" fmla="*/ 42 h 42"/>
              <a:gd name="T2" fmla="*/ 704 w 1460"/>
              <a:gd name="T3" fmla="*/ 42 h 42"/>
              <a:gd name="T4" fmla="*/ 0 w 1460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" h="42">
                <a:moveTo>
                  <a:pt x="1460" y="42"/>
                </a:moveTo>
                <a:lnTo>
                  <a:pt x="704" y="4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4576763" y="3273425"/>
            <a:ext cx="2082800" cy="260350"/>
          </a:xfrm>
          <a:custGeom>
            <a:avLst/>
            <a:gdLst>
              <a:gd name="T0" fmla="*/ 1312 w 1312"/>
              <a:gd name="T1" fmla="*/ 0 h 164"/>
              <a:gd name="T2" fmla="*/ 566 w 1312"/>
              <a:gd name="T3" fmla="*/ 0 h 164"/>
              <a:gd name="T4" fmla="*/ 0 w 1312"/>
              <a:gd name="T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2" h="164">
                <a:moveTo>
                  <a:pt x="1312" y="0"/>
                </a:moveTo>
                <a:lnTo>
                  <a:pt x="566" y="0"/>
                </a:lnTo>
                <a:lnTo>
                  <a:pt x="0" y="16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503738" y="3552825"/>
            <a:ext cx="2155825" cy="247650"/>
          </a:xfrm>
          <a:custGeom>
            <a:avLst/>
            <a:gdLst>
              <a:gd name="T0" fmla="*/ 1358 w 1358"/>
              <a:gd name="T1" fmla="*/ 0 h 156"/>
              <a:gd name="T2" fmla="*/ 264 w 1358"/>
              <a:gd name="T3" fmla="*/ 0 h 156"/>
              <a:gd name="T4" fmla="*/ 0 w 1358"/>
              <a:gd name="T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8" h="156">
                <a:moveTo>
                  <a:pt x="1358" y="0"/>
                </a:moveTo>
                <a:lnTo>
                  <a:pt x="264" y="0"/>
                </a:lnTo>
                <a:lnTo>
                  <a:pt x="0" y="15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4906963" y="4330700"/>
            <a:ext cx="17526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4" name="Freeform 31"/>
          <p:cNvSpPr>
            <a:spLocks/>
          </p:cNvSpPr>
          <p:nvPr/>
        </p:nvSpPr>
        <p:spPr bwMode="auto">
          <a:xfrm>
            <a:off x="4516438" y="4371975"/>
            <a:ext cx="2143125" cy="149225"/>
          </a:xfrm>
          <a:custGeom>
            <a:avLst/>
            <a:gdLst>
              <a:gd name="T0" fmla="*/ 1350 w 1350"/>
              <a:gd name="T1" fmla="*/ 94 h 94"/>
              <a:gd name="T2" fmla="*/ 266 w 1350"/>
              <a:gd name="T3" fmla="*/ 94 h 94"/>
              <a:gd name="T4" fmla="*/ 0 w 1350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0" h="94">
                <a:moveTo>
                  <a:pt x="1350" y="94"/>
                </a:moveTo>
                <a:lnTo>
                  <a:pt x="266" y="9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5" name="Freeform 32"/>
          <p:cNvSpPr>
            <a:spLocks/>
          </p:cNvSpPr>
          <p:nvPr/>
        </p:nvSpPr>
        <p:spPr bwMode="auto">
          <a:xfrm>
            <a:off x="4510088" y="4556125"/>
            <a:ext cx="2149475" cy="158750"/>
          </a:xfrm>
          <a:custGeom>
            <a:avLst/>
            <a:gdLst>
              <a:gd name="T0" fmla="*/ 1354 w 1354"/>
              <a:gd name="T1" fmla="*/ 100 h 100"/>
              <a:gd name="T2" fmla="*/ 268 w 1354"/>
              <a:gd name="T3" fmla="*/ 100 h 100"/>
              <a:gd name="T4" fmla="*/ 0 w 1354"/>
              <a:gd name="T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4" h="100">
                <a:moveTo>
                  <a:pt x="1354" y="100"/>
                </a:moveTo>
                <a:lnTo>
                  <a:pt x="268" y="10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7" name="Line 33"/>
          <p:cNvSpPr>
            <a:spLocks noChangeShapeType="1"/>
          </p:cNvSpPr>
          <p:nvPr/>
        </p:nvSpPr>
        <p:spPr bwMode="auto">
          <a:xfrm flipH="1">
            <a:off x="5434013" y="4911725"/>
            <a:ext cx="12255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8" name="Line 34"/>
          <p:cNvSpPr>
            <a:spLocks noChangeShapeType="1"/>
          </p:cNvSpPr>
          <p:nvPr/>
        </p:nvSpPr>
        <p:spPr bwMode="auto">
          <a:xfrm flipH="1">
            <a:off x="4427538" y="3552825"/>
            <a:ext cx="495300" cy="1016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9" name="Line 35"/>
          <p:cNvSpPr>
            <a:spLocks noChangeShapeType="1"/>
          </p:cNvSpPr>
          <p:nvPr/>
        </p:nvSpPr>
        <p:spPr bwMode="auto">
          <a:xfrm flipH="1" flipV="1">
            <a:off x="3403600" y="5289550"/>
            <a:ext cx="973138" cy="1873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6700838" y="1722437"/>
            <a:ext cx="1308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Corpus callosum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4" name="Rectangle 41"/>
          <p:cNvSpPr>
            <a:spLocks noChangeArrowheads="1"/>
          </p:cNvSpPr>
          <p:nvPr/>
        </p:nvSpPr>
        <p:spPr bwMode="auto">
          <a:xfrm>
            <a:off x="6700838" y="2190750"/>
            <a:ext cx="1184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Choroid plexus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5" name="Rectangle 42"/>
          <p:cNvSpPr>
            <a:spLocks noChangeArrowheads="1"/>
          </p:cNvSpPr>
          <p:nvPr/>
        </p:nvSpPr>
        <p:spPr bwMode="auto">
          <a:xfrm>
            <a:off x="6700838" y="3182937"/>
            <a:ext cx="971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Pineal gland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6" name="Rectangle 43"/>
          <p:cNvSpPr>
            <a:spLocks noChangeArrowheads="1"/>
          </p:cNvSpPr>
          <p:nvPr/>
        </p:nvSpPr>
        <p:spPr bwMode="auto">
          <a:xfrm>
            <a:off x="6697663" y="4232275"/>
            <a:ext cx="2006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Arbor vitae (of cerebellum)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7" name="Rectangle 44"/>
          <p:cNvSpPr>
            <a:spLocks noChangeArrowheads="1"/>
          </p:cNvSpPr>
          <p:nvPr/>
        </p:nvSpPr>
        <p:spPr bwMode="auto">
          <a:xfrm>
            <a:off x="6700838" y="4424363"/>
            <a:ext cx="1222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Fourth ventricle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8" name="Rectangle 45"/>
          <p:cNvSpPr>
            <a:spLocks noChangeArrowheads="1"/>
          </p:cNvSpPr>
          <p:nvPr/>
        </p:nvSpPr>
        <p:spPr bwMode="auto">
          <a:xfrm>
            <a:off x="6700838" y="4614863"/>
            <a:ext cx="1184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Choroid plexus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9" name="Rectangle 46"/>
          <p:cNvSpPr>
            <a:spLocks noChangeArrowheads="1"/>
          </p:cNvSpPr>
          <p:nvPr/>
        </p:nvSpPr>
        <p:spPr bwMode="auto">
          <a:xfrm>
            <a:off x="6697663" y="4811713"/>
            <a:ext cx="901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Cerebellum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0" name="Rectangle 47"/>
          <p:cNvSpPr>
            <a:spLocks noChangeArrowheads="1"/>
          </p:cNvSpPr>
          <p:nvPr/>
        </p:nvSpPr>
        <p:spPr bwMode="auto">
          <a:xfrm>
            <a:off x="341312" y="1484312"/>
            <a:ext cx="1479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Septum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pellucidum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1" name="Rectangle 48"/>
          <p:cNvSpPr>
            <a:spLocks noChangeArrowheads="1"/>
          </p:cNvSpPr>
          <p:nvPr/>
        </p:nvSpPr>
        <p:spPr bwMode="auto">
          <a:xfrm>
            <a:off x="349250" y="3606800"/>
            <a:ext cx="14063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Arial" pitchFamily="34" charset="0"/>
              </a:rPr>
              <a:t>Hypothalamus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2" name="Rectangle 49"/>
          <p:cNvSpPr>
            <a:spLocks noChangeArrowheads="1"/>
          </p:cNvSpPr>
          <p:nvPr/>
        </p:nvSpPr>
        <p:spPr bwMode="auto">
          <a:xfrm>
            <a:off x="346075" y="3835400"/>
            <a:ext cx="1114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Optic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chiasma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3" name="Rectangle 50"/>
          <p:cNvSpPr>
            <a:spLocks noChangeArrowheads="1"/>
          </p:cNvSpPr>
          <p:nvPr/>
        </p:nvSpPr>
        <p:spPr bwMode="auto">
          <a:xfrm>
            <a:off x="352425" y="4124325"/>
            <a:ext cx="11303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Pituitary gland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4" name="Rectangle 51"/>
          <p:cNvSpPr>
            <a:spLocks noChangeArrowheads="1"/>
          </p:cNvSpPr>
          <p:nvPr/>
        </p:nvSpPr>
        <p:spPr bwMode="auto">
          <a:xfrm>
            <a:off x="350838" y="1241425"/>
            <a:ext cx="158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Cerebral hemisphere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5" name="Rectangle 52"/>
          <p:cNvSpPr>
            <a:spLocks noChangeArrowheads="1"/>
          </p:cNvSpPr>
          <p:nvPr/>
        </p:nvSpPr>
        <p:spPr bwMode="auto">
          <a:xfrm>
            <a:off x="1800225" y="4387850"/>
            <a:ext cx="13096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Mammillary body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6" name="Rectangle 53"/>
          <p:cNvSpPr>
            <a:spLocks noChangeArrowheads="1"/>
          </p:cNvSpPr>
          <p:nvPr/>
        </p:nvSpPr>
        <p:spPr bwMode="auto">
          <a:xfrm>
            <a:off x="1797050" y="4635500"/>
            <a:ext cx="4063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Pons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8" name="Rectangle 55"/>
          <p:cNvSpPr>
            <a:spLocks noChangeArrowheads="1"/>
          </p:cNvSpPr>
          <p:nvPr/>
        </p:nvSpPr>
        <p:spPr bwMode="auto">
          <a:xfrm>
            <a:off x="1797050" y="4876800"/>
            <a:ext cx="15458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Medulla oblongata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1" name="Rectangle 58"/>
          <p:cNvSpPr>
            <a:spLocks noChangeArrowheads="1"/>
          </p:cNvSpPr>
          <p:nvPr/>
        </p:nvSpPr>
        <p:spPr bwMode="auto">
          <a:xfrm>
            <a:off x="1797050" y="5191125"/>
            <a:ext cx="9048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Spinal cord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2" name="Rectangle 59"/>
          <p:cNvSpPr>
            <a:spLocks noChangeArrowheads="1"/>
          </p:cNvSpPr>
          <p:nvPr/>
        </p:nvSpPr>
        <p:spPr bwMode="auto">
          <a:xfrm>
            <a:off x="7845425" y="3724275"/>
            <a:ext cx="7303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Midbrain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5" name="Rectangle 62"/>
          <p:cNvSpPr>
            <a:spLocks noChangeArrowheads="1"/>
          </p:cNvSpPr>
          <p:nvPr/>
        </p:nvSpPr>
        <p:spPr bwMode="auto">
          <a:xfrm>
            <a:off x="7783513" y="3011490"/>
            <a:ext cx="12168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  <a:ea typeface="+mn-ea"/>
                <a:cs typeface="Arial" pitchFamily="34" charset="0"/>
              </a:rPr>
              <a:t>Epithalamus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6" name="Rectangle 63"/>
          <p:cNvSpPr>
            <a:spLocks noChangeArrowheads="1"/>
          </p:cNvSpPr>
          <p:nvPr/>
        </p:nvSpPr>
        <p:spPr bwMode="auto">
          <a:xfrm>
            <a:off x="6700838" y="1958975"/>
            <a:ext cx="539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Fornix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6698457" y="2842420"/>
            <a:ext cx="90409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hangingPunct="1">
              <a:lnSpc>
                <a:spcPts val="1300"/>
              </a:lnSpc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commissure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Rectangle 42"/>
          <p:cNvSpPr>
            <a:spLocks noChangeArrowheads="1"/>
          </p:cNvSpPr>
          <p:nvPr/>
        </p:nvSpPr>
        <p:spPr bwMode="auto">
          <a:xfrm>
            <a:off x="6696076" y="2436007"/>
            <a:ext cx="182101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Arial" pitchFamily="34" charset="0"/>
              </a:rPr>
              <a:t>Thalamus</a:t>
            </a:r>
          </a:p>
          <a:p>
            <a:pPr eaLnBrk="1" hangingPunct="1">
              <a:lnSpc>
                <a:spcPts val="13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(encloses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third ventricle)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43"/>
          <p:cNvSpPr>
            <a:spLocks noChangeArrowheads="1"/>
          </p:cNvSpPr>
          <p:nvPr/>
        </p:nvSpPr>
        <p:spPr bwMode="auto">
          <a:xfrm>
            <a:off x="6697663" y="3841750"/>
            <a:ext cx="68448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Cerebral</a:t>
            </a:r>
          </a:p>
          <a:p>
            <a:pPr eaLnBrk="1" hangingPunct="1">
              <a:lnSpc>
                <a:spcPts val="1300"/>
              </a:lnSpc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aqueduct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6697663" y="3476625"/>
            <a:ext cx="100989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Corpora</a:t>
            </a:r>
          </a:p>
          <a:p>
            <a:pPr eaLnBrk="1" hangingPunct="1">
              <a:lnSpc>
                <a:spcPts val="130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quadrigemina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Rectangle 47"/>
          <p:cNvSpPr>
            <a:spLocks noChangeArrowheads="1"/>
          </p:cNvSpPr>
          <p:nvPr/>
        </p:nvSpPr>
        <p:spPr bwMode="auto">
          <a:xfrm>
            <a:off x="341312" y="1747841"/>
            <a:ext cx="1349728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IN" sz="12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Interthalamic</a:t>
            </a:r>
            <a:endParaRPr lang="en-IN" sz="1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300"/>
              </a:lnSpc>
            </a:pP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adhesion</a:t>
            </a:r>
          </a:p>
          <a:p>
            <a:pPr eaLnBrk="1" hangingPunct="1">
              <a:lnSpc>
                <a:spcPts val="1300"/>
              </a:lnSpc>
            </a:pP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(intermediate</a:t>
            </a:r>
          </a:p>
          <a:p>
            <a:pPr eaLnBrk="1" hangingPunct="1">
              <a:lnSpc>
                <a:spcPts val="1300"/>
              </a:lnSpc>
            </a:pP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mass of thalamus)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343693" y="2743992"/>
            <a:ext cx="1118896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IN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endParaRPr lang="en-IN" sz="1200" b="1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300"/>
              </a:lnSpc>
            </a:pPr>
            <a:r>
              <a:rPr lang="en-IN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foramen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Rectangle 47"/>
          <p:cNvSpPr>
            <a:spLocks noChangeArrowheads="1"/>
          </p:cNvSpPr>
          <p:nvPr/>
        </p:nvSpPr>
        <p:spPr bwMode="auto">
          <a:xfrm>
            <a:off x="346074" y="3193201"/>
            <a:ext cx="90409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IN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hangingPunct="1">
              <a:lnSpc>
                <a:spcPts val="1300"/>
              </a:lnSpc>
            </a:pPr>
            <a:r>
              <a:rPr lang="en-IN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commissure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Thalamus</a:t>
            </a:r>
            <a:r>
              <a:rPr lang="en-US" u="sng" dirty="0"/>
              <a:t>- </a:t>
            </a:r>
            <a:r>
              <a:rPr lang="en-US" dirty="0"/>
              <a:t>largest, 80% of diencephalon; held together by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intermediate mass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; called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gateway to cerebral cortex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(all impulses go through here)</a:t>
            </a:r>
          </a:p>
          <a:p>
            <a:pPr lvl="1"/>
            <a:r>
              <a:rPr lang="en-US" dirty="0"/>
              <a:t>a.  Influences mood</a:t>
            </a:r>
          </a:p>
          <a:p>
            <a:pPr lvl="1"/>
            <a:r>
              <a:rPr lang="en-US" dirty="0"/>
              <a:t>b.  Registers pain</a:t>
            </a:r>
          </a:p>
          <a:p>
            <a:pPr lvl="1"/>
            <a:r>
              <a:rPr lang="en-US" dirty="0"/>
              <a:t>c.  Relay center to cerebrum</a:t>
            </a:r>
          </a:p>
          <a:p>
            <a:pPr lvl="1"/>
            <a:r>
              <a:rPr lang="en-US" dirty="0"/>
              <a:t>d.  Memory processing/ learning</a:t>
            </a:r>
          </a:p>
          <a:p>
            <a:r>
              <a:rPr lang="en-US" dirty="0"/>
              <a:t>Cranial nerves </a:t>
            </a:r>
            <a:r>
              <a:rPr lang="en-US" dirty="0" smtClean="0"/>
              <a:t>I </a:t>
            </a:r>
            <a:r>
              <a:rPr lang="en-US" dirty="0"/>
              <a:t>and </a:t>
            </a:r>
            <a:r>
              <a:rPr lang="en-US" dirty="0" smtClean="0"/>
              <a:t>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Hypothalamus</a:t>
            </a:r>
            <a:r>
              <a:rPr lang="en-US" u="sng" dirty="0"/>
              <a:t>-</a:t>
            </a:r>
            <a:r>
              <a:rPr lang="en-US" dirty="0"/>
              <a:t>- </a:t>
            </a:r>
            <a:r>
              <a:rPr lang="en-US" dirty="0" smtClean="0"/>
              <a:t>small </a:t>
            </a:r>
          </a:p>
          <a:p>
            <a:r>
              <a:rPr lang="en-US" sz="2800" dirty="0" smtClean="0"/>
              <a:t>contains </a:t>
            </a:r>
            <a:r>
              <a:rPr lang="en-US" sz="2800" dirty="0"/>
              <a:t>Pituitary gland connected by a stalk (infundibulum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maintain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homeostasis</a:t>
            </a:r>
            <a:r>
              <a:rPr lang="ja-JP" altLang="en-US" sz="2800" dirty="0" smtClean="0">
                <a:latin typeface="Arial"/>
              </a:rPr>
              <a:t>”</a:t>
            </a:r>
            <a:endParaRPr lang="en-US" altLang="ja-JP" sz="2800" dirty="0"/>
          </a:p>
          <a:p>
            <a:r>
              <a:rPr lang="en-US" sz="2800" dirty="0" smtClean="0"/>
              <a:t>part </a:t>
            </a:r>
            <a:r>
              <a:rPr lang="en-US" sz="2800" dirty="0"/>
              <a:t>of limbic </a:t>
            </a:r>
            <a:r>
              <a:rPr lang="en-US" sz="2800" dirty="0" smtClean="0"/>
              <a:t>system</a:t>
            </a:r>
            <a:endParaRPr lang="en-US" sz="2800" dirty="0"/>
          </a:p>
          <a:p>
            <a:r>
              <a:rPr lang="en-US" sz="2800" dirty="0" smtClean="0"/>
              <a:t>main </a:t>
            </a:r>
            <a:r>
              <a:rPr lang="en-US" sz="2800" dirty="0"/>
              <a:t>visceral (organs) control center of body.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 </a:t>
            </a:r>
            <a:endParaRPr lang="en-US" dirty="0"/>
          </a:p>
        </p:txBody>
      </p:sp>
      <p:sp>
        <p:nvSpPr>
          <p:cNvPr id="39938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hypothalamus is the main visceral control and regulating center that is vital to homeostasis</a:t>
            </a:r>
          </a:p>
          <a:p>
            <a:r>
              <a:rPr lang="en-US" dirty="0" smtClean="0"/>
              <a:t> Chief homeostasis controls:</a:t>
            </a:r>
          </a:p>
          <a:p>
            <a:pPr lvl="1"/>
            <a:r>
              <a:rPr lang="en-US" dirty="0" smtClean="0"/>
              <a:t>Controls autonomic nervous system</a:t>
            </a:r>
          </a:p>
          <a:p>
            <a:pPr lvl="2"/>
            <a:r>
              <a:rPr lang="en-US" dirty="0" smtClean="0"/>
              <a:t>Examples: blood pressure, rate and force of heartbeat, digestive tract motility, pupil size</a:t>
            </a:r>
          </a:p>
          <a:p>
            <a:pPr lvl="1"/>
            <a:r>
              <a:rPr lang="en-US" dirty="0" smtClean="0"/>
              <a:t>Initiates physical responses to emotions</a:t>
            </a:r>
          </a:p>
          <a:p>
            <a:pPr lvl="2"/>
            <a:r>
              <a:rPr lang="en-US" dirty="0" smtClean="0"/>
              <a:t>Part of limbic system: perceives pleasure, fear, rage, biological rhythms, and drives (sex drive)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5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4198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hypothalamus also:</a:t>
            </a:r>
          </a:p>
          <a:p>
            <a:pPr lvl="1"/>
            <a:r>
              <a:rPr lang="en-US" dirty="0" smtClean="0"/>
              <a:t>Regulates body temperature: sweating or shivering</a:t>
            </a:r>
          </a:p>
          <a:p>
            <a:pPr lvl="1"/>
            <a:r>
              <a:rPr lang="en-US" dirty="0" smtClean="0"/>
              <a:t>Regulates hunger and satiety in response to nutrient blood levels or hormones</a:t>
            </a:r>
          </a:p>
          <a:p>
            <a:pPr lvl="1"/>
            <a:r>
              <a:rPr lang="en-US" dirty="0" smtClean="0"/>
              <a:t>Regulates water balance and thirst</a:t>
            </a:r>
          </a:p>
          <a:p>
            <a:pPr lvl="1"/>
            <a:r>
              <a:rPr lang="en-US" dirty="0" smtClean="0"/>
              <a:t>Regulates sleep-wake cycles</a:t>
            </a:r>
          </a:p>
          <a:p>
            <a:pPr lvl="2"/>
            <a:r>
              <a:rPr lang="en-US" i="1" dirty="0" err="1" smtClean="0"/>
              <a:t>Suprachiasmatic</a:t>
            </a:r>
            <a:r>
              <a:rPr lang="en-US" i="1" dirty="0" smtClean="0"/>
              <a:t> nucleus </a:t>
            </a:r>
            <a:r>
              <a:rPr lang="en-US" dirty="0" smtClean="0"/>
              <a:t>of thalamus sets our biological clock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2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4198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Controls endocrine system functions such as:</a:t>
            </a:r>
          </a:p>
          <a:p>
            <a:pPr lvl="2"/>
            <a:r>
              <a:rPr lang="en-US" dirty="0" smtClean="0"/>
              <a:t>Secretions of anterior pituitary gland</a:t>
            </a:r>
          </a:p>
          <a:p>
            <a:pPr lvl="2"/>
            <a:r>
              <a:rPr lang="en-US" dirty="0" smtClean="0"/>
              <a:t>Production of posterior pituitary hormones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58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Major Regions of the Brain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brain is composed of 4 regions:</a:t>
            </a:r>
          </a:p>
          <a:p>
            <a:pPr lvl="1"/>
            <a:r>
              <a:rPr lang="en-US"/>
              <a:t>1.  </a:t>
            </a:r>
            <a:r>
              <a:rPr lang="en-US" u="sng"/>
              <a:t>Brainstem-</a:t>
            </a:r>
            <a:r>
              <a:rPr lang="en-US"/>
              <a:t> connects brain to spinal cord</a:t>
            </a:r>
          </a:p>
          <a:p>
            <a:pPr lvl="1"/>
            <a:r>
              <a:rPr lang="en-US"/>
              <a:t>2.  </a:t>
            </a:r>
            <a:r>
              <a:rPr lang="en-US" u="sng"/>
              <a:t>Diencephalon-</a:t>
            </a:r>
            <a:r>
              <a:rPr lang="en-US"/>
              <a:t> the interbrain (inner part)</a:t>
            </a:r>
          </a:p>
          <a:p>
            <a:pPr lvl="1"/>
            <a:r>
              <a:rPr lang="en-US"/>
              <a:t>3.  </a:t>
            </a:r>
            <a:r>
              <a:rPr lang="en-US" u="sng"/>
              <a:t>Cerebrum-</a:t>
            </a:r>
            <a:r>
              <a:rPr lang="en-US"/>
              <a:t>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cerebral hemispheres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; makes up 3/4 of the brain</a:t>
            </a:r>
          </a:p>
          <a:p>
            <a:pPr lvl="1"/>
            <a:r>
              <a:rPr lang="en-US"/>
              <a:t>4.  </a:t>
            </a:r>
            <a:r>
              <a:rPr lang="en-US" u="sng"/>
              <a:t>Cerebellum-</a:t>
            </a:r>
            <a:r>
              <a:rPr lang="en-US"/>
              <a:t>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small brain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; 2nd largest area of brain</a:t>
            </a:r>
          </a:p>
        </p:txBody>
      </p:sp>
    </p:spTree>
    <p:extLst>
      <p:ext uri="{BB962C8B-B14F-4D97-AF65-F5344CB8AC3E}">
        <p14:creationId xmlns:p14="http://schemas.microsoft.com/office/powerpoint/2010/main" val="27502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Hypothalamus </a:t>
            </a:r>
            <a:r>
              <a:rPr lang="en-US" dirty="0" smtClean="0"/>
              <a:t>is responsible for: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1.  Temperature</a:t>
            </a:r>
          </a:p>
          <a:p>
            <a:r>
              <a:rPr lang="en-US" dirty="0"/>
              <a:t>2.  Hunger</a:t>
            </a:r>
          </a:p>
          <a:p>
            <a:r>
              <a:rPr lang="en-US" dirty="0"/>
              <a:t>3.  Thirst</a:t>
            </a:r>
          </a:p>
          <a:p>
            <a:r>
              <a:rPr lang="en-US" dirty="0"/>
              <a:t>4.  Pleasure/ displeasure</a:t>
            </a:r>
          </a:p>
          <a:p>
            <a:r>
              <a:rPr lang="en-US" dirty="0"/>
              <a:t>5.  growth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6.  Secrete and control hormones</a:t>
            </a:r>
          </a:p>
          <a:p>
            <a:r>
              <a:rPr lang="en-US"/>
              <a:t>7.  Odor (mamillary body)</a:t>
            </a:r>
          </a:p>
          <a:p>
            <a:r>
              <a:rPr lang="en-US"/>
              <a:t>8.  Appetite</a:t>
            </a:r>
          </a:p>
          <a:p>
            <a:r>
              <a:rPr lang="en-US"/>
              <a:t>9.  Rage/ anger</a:t>
            </a:r>
          </a:p>
        </p:txBody>
      </p:sp>
    </p:spTree>
    <p:extLst>
      <p:ext uri="{BB962C8B-B14F-4D97-AF65-F5344CB8AC3E}">
        <p14:creationId xmlns:p14="http://schemas.microsoft.com/office/powerpoint/2010/main" val="614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Epithalamus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Epithalamus</a:t>
            </a:r>
            <a:r>
              <a:rPr lang="en-US" dirty="0"/>
              <a:t>- </a:t>
            </a:r>
            <a:endParaRPr lang="en-US" dirty="0" smtClean="0"/>
          </a:p>
          <a:p>
            <a:r>
              <a:rPr lang="en-US" dirty="0" smtClean="0"/>
              <a:t>forms </a:t>
            </a:r>
            <a:r>
              <a:rPr lang="en-US" dirty="0"/>
              <a:t>the roof of the 3</a:t>
            </a:r>
            <a:r>
              <a:rPr lang="en-US" baseline="30000" dirty="0"/>
              <a:t>rd</a:t>
            </a:r>
            <a:r>
              <a:rPr lang="en-US" dirty="0"/>
              <a:t> ventricle; </a:t>
            </a:r>
            <a:endParaRPr lang="en-US" dirty="0" smtClean="0"/>
          </a:p>
          <a:p>
            <a:r>
              <a:rPr lang="en-US" dirty="0" smtClean="0"/>
              <a:t>contains </a:t>
            </a:r>
            <a:r>
              <a:rPr lang="en-US" dirty="0"/>
              <a:t>pineal body (endocrine gland responsible for sexual maturity)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s well as the choroid </a:t>
            </a:r>
            <a:r>
              <a:rPr lang="en-US" dirty="0"/>
              <a:t>plexus (forms CSF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ecretes </a:t>
            </a:r>
            <a:r>
              <a:rPr lang="en-US" b="1" dirty="0" smtClean="0"/>
              <a:t>melatonin</a:t>
            </a:r>
            <a:r>
              <a:rPr lang="en-US" dirty="0" smtClean="0"/>
              <a:t> that helps regulate sleep-wake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10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52144"/>
            <a:ext cx="8546592" cy="4553712"/>
          </a:xfrm>
          <a:prstGeom prst="rect">
            <a:avLst/>
          </a:prstGeom>
        </p:spPr>
      </p:pic>
      <p:sp>
        <p:nvSpPr>
          <p:cNvPr id="92" name="Freeform 91"/>
          <p:cNvSpPr>
            <a:spLocks/>
          </p:cNvSpPr>
          <p:nvPr/>
        </p:nvSpPr>
        <p:spPr bwMode="auto">
          <a:xfrm>
            <a:off x="7653338" y="3479800"/>
            <a:ext cx="82550" cy="666750"/>
          </a:xfrm>
          <a:custGeom>
            <a:avLst/>
            <a:gdLst>
              <a:gd name="T0" fmla="*/ 0 w 52"/>
              <a:gd name="T1" fmla="*/ 420 h 420"/>
              <a:gd name="T2" fmla="*/ 52 w 52"/>
              <a:gd name="T3" fmla="*/ 420 h 420"/>
              <a:gd name="T4" fmla="*/ 52 w 52"/>
              <a:gd name="T5" fmla="*/ 0 h 420"/>
              <a:gd name="T6" fmla="*/ 0 w 52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20">
                <a:moveTo>
                  <a:pt x="0" y="420"/>
                </a:moveTo>
                <a:lnTo>
                  <a:pt x="52" y="420"/>
                </a:lnTo>
                <a:lnTo>
                  <a:pt x="52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3" name="Line 7"/>
          <p:cNvSpPr>
            <a:spLocks noChangeShapeType="1"/>
          </p:cNvSpPr>
          <p:nvPr/>
        </p:nvSpPr>
        <p:spPr bwMode="auto">
          <a:xfrm flipH="1">
            <a:off x="7735888" y="3819525"/>
            <a:ext cx="825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7583488" y="2843213"/>
            <a:ext cx="82550" cy="519112"/>
          </a:xfrm>
          <a:custGeom>
            <a:avLst/>
            <a:gdLst>
              <a:gd name="T0" fmla="*/ 0 w 52"/>
              <a:gd name="T1" fmla="*/ 327 h 327"/>
              <a:gd name="T2" fmla="*/ 52 w 52"/>
              <a:gd name="T3" fmla="*/ 327 h 327"/>
              <a:gd name="T4" fmla="*/ 52 w 52"/>
              <a:gd name="T5" fmla="*/ 0 h 327"/>
              <a:gd name="T6" fmla="*/ 0 w 52"/>
              <a:gd name="T7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327">
                <a:moveTo>
                  <a:pt x="0" y="327"/>
                </a:moveTo>
                <a:lnTo>
                  <a:pt x="52" y="327"/>
                </a:lnTo>
                <a:lnTo>
                  <a:pt x="52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5" name="Line 9"/>
          <p:cNvSpPr>
            <a:spLocks noChangeShapeType="1"/>
          </p:cNvSpPr>
          <p:nvPr/>
        </p:nvSpPr>
        <p:spPr bwMode="auto">
          <a:xfrm flipH="1">
            <a:off x="7666038" y="3101975"/>
            <a:ext cx="825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160838" y="1817688"/>
            <a:ext cx="2498725" cy="873125"/>
          </a:xfrm>
          <a:custGeom>
            <a:avLst/>
            <a:gdLst>
              <a:gd name="T0" fmla="*/ 1574 w 1574"/>
              <a:gd name="T1" fmla="*/ 0 h 550"/>
              <a:gd name="T2" fmla="*/ 828 w 1574"/>
              <a:gd name="T3" fmla="*/ 0 h 550"/>
              <a:gd name="T4" fmla="*/ 0 w 1574"/>
              <a:gd name="T5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4" h="550">
                <a:moveTo>
                  <a:pt x="1574" y="0"/>
                </a:moveTo>
                <a:lnTo>
                  <a:pt x="828" y="0"/>
                </a:lnTo>
                <a:lnTo>
                  <a:pt x="0" y="55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4144963" y="2049463"/>
            <a:ext cx="2517775" cy="900112"/>
          </a:xfrm>
          <a:custGeom>
            <a:avLst/>
            <a:gdLst>
              <a:gd name="T0" fmla="*/ 1586 w 1586"/>
              <a:gd name="T1" fmla="*/ 0 h 567"/>
              <a:gd name="T2" fmla="*/ 836 w 1586"/>
              <a:gd name="T3" fmla="*/ 0 h 567"/>
              <a:gd name="T4" fmla="*/ 0 w 1586"/>
              <a:gd name="T5" fmla="*/ 567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6" h="567">
                <a:moveTo>
                  <a:pt x="1586" y="0"/>
                </a:moveTo>
                <a:lnTo>
                  <a:pt x="836" y="0"/>
                </a:lnTo>
                <a:lnTo>
                  <a:pt x="0" y="56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4383088" y="2281238"/>
            <a:ext cx="2276475" cy="757237"/>
          </a:xfrm>
          <a:custGeom>
            <a:avLst/>
            <a:gdLst>
              <a:gd name="T0" fmla="*/ 1434 w 1434"/>
              <a:gd name="T1" fmla="*/ 0 h 477"/>
              <a:gd name="T2" fmla="*/ 690 w 1434"/>
              <a:gd name="T3" fmla="*/ 0 h 477"/>
              <a:gd name="T4" fmla="*/ 0 w 1434"/>
              <a:gd name="T5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4" h="477">
                <a:moveTo>
                  <a:pt x="1434" y="0"/>
                </a:moveTo>
                <a:lnTo>
                  <a:pt x="690" y="0"/>
                </a:lnTo>
                <a:lnTo>
                  <a:pt x="0" y="47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1901825" y="1341438"/>
            <a:ext cx="1117600" cy="307975"/>
          </a:xfrm>
          <a:custGeom>
            <a:avLst/>
            <a:gdLst>
              <a:gd name="T0" fmla="*/ 0 w 704"/>
              <a:gd name="T1" fmla="*/ 0 h 194"/>
              <a:gd name="T2" fmla="*/ 150 w 704"/>
              <a:gd name="T3" fmla="*/ 0 h 194"/>
              <a:gd name="T4" fmla="*/ 704 w 704"/>
              <a:gd name="T5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194">
                <a:moveTo>
                  <a:pt x="0" y="0"/>
                </a:moveTo>
                <a:lnTo>
                  <a:pt x="150" y="0"/>
                </a:lnTo>
                <a:lnTo>
                  <a:pt x="704" y="19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1806575" y="1576388"/>
            <a:ext cx="1871663" cy="1311275"/>
          </a:xfrm>
          <a:custGeom>
            <a:avLst/>
            <a:gdLst>
              <a:gd name="T0" fmla="*/ 0 w 1179"/>
              <a:gd name="T1" fmla="*/ 0 h 826"/>
              <a:gd name="T2" fmla="*/ 214 w 1179"/>
              <a:gd name="T3" fmla="*/ 0 h 826"/>
              <a:gd name="T4" fmla="*/ 1179 w 1179"/>
              <a:gd name="T5" fmla="*/ 82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9" h="826">
                <a:moveTo>
                  <a:pt x="0" y="0"/>
                </a:moveTo>
                <a:lnTo>
                  <a:pt x="214" y="0"/>
                </a:lnTo>
                <a:lnTo>
                  <a:pt x="1179" y="82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346200" y="1827213"/>
            <a:ext cx="2490788" cy="1455737"/>
          </a:xfrm>
          <a:custGeom>
            <a:avLst/>
            <a:gdLst>
              <a:gd name="T0" fmla="*/ 0 w 1569"/>
              <a:gd name="T1" fmla="*/ 0 h 917"/>
              <a:gd name="T2" fmla="*/ 504 w 1569"/>
              <a:gd name="T3" fmla="*/ 0 h 917"/>
              <a:gd name="T4" fmla="*/ 1569 w 1569"/>
              <a:gd name="T5" fmla="*/ 917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9" h="917">
                <a:moveTo>
                  <a:pt x="0" y="0"/>
                </a:moveTo>
                <a:lnTo>
                  <a:pt x="504" y="0"/>
                </a:lnTo>
                <a:lnTo>
                  <a:pt x="1569" y="91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1485900" y="2830513"/>
            <a:ext cx="2143125" cy="420687"/>
          </a:xfrm>
          <a:custGeom>
            <a:avLst/>
            <a:gdLst>
              <a:gd name="T0" fmla="*/ 0 w 1350"/>
              <a:gd name="T1" fmla="*/ 0 h 265"/>
              <a:gd name="T2" fmla="*/ 462 w 1350"/>
              <a:gd name="T3" fmla="*/ 0 h 265"/>
              <a:gd name="T4" fmla="*/ 1350 w 1350"/>
              <a:gd name="T5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0" h="265">
                <a:moveTo>
                  <a:pt x="0" y="0"/>
                </a:moveTo>
                <a:lnTo>
                  <a:pt x="462" y="0"/>
                </a:lnTo>
                <a:lnTo>
                  <a:pt x="1350" y="265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977900" y="3276600"/>
            <a:ext cx="2482850" cy="209550"/>
          </a:xfrm>
          <a:custGeom>
            <a:avLst/>
            <a:gdLst>
              <a:gd name="T0" fmla="*/ 0 w 1564"/>
              <a:gd name="T1" fmla="*/ 0 h 132"/>
              <a:gd name="T2" fmla="*/ 782 w 1564"/>
              <a:gd name="T3" fmla="*/ 0 h 132"/>
              <a:gd name="T4" fmla="*/ 1564 w 1564"/>
              <a:gd name="T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4" h="132">
                <a:moveTo>
                  <a:pt x="0" y="0"/>
                </a:moveTo>
                <a:lnTo>
                  <a:pt x="782" y="0"/>
                </a:lnTo>
                <a:lnTo>
                  <a:pt x="1564" y="13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 flipV="1">
            <a:off x="1587500" y="3705225"/>
            <a:ext cx="1993900" cy="31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>
            <a:off x="1431925" y="3930650"/>
            <a:ext cx="18510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>
            <a:off x="1447800" y="4225925"/>
            <a:ext cx="18224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3063875" y="3873500"/>
            <a:ext cx="649288" cy="622300"/>
          </a:xfrm>
          <a:custGeom>
            <a:avLst/>
            <a:gdLst>
              <a:gd name="T0" fmla="*/ 0 w 409"/>
              <a:gd name="T1" fmla="*/ 392 h 392"/>
              <a:gd name="T2" fmla="*/ 232 w 409"/>
              <a:gd name="T3" fmla="*/ 392 h 392"/>
              <a:gd name="T4" fmla="*/ 409 w 409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" h="392">
                <a:moveTo>
                  <a:pt x="0" y="392"/>
                </a:moveTo>
                <a:lnTo>
                  <a:pt x="232" y="392"/>
                </a:lnTo>
                <a:lnTo>
                  <a:pt x="409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2247900" y="4597400"/>
            <a:ext cx="1662113" cy="133350"/>
          </a:xfrm>
          <a:custGeom>
            <a:avLst/>
            <a:gdLst>
              <a:gd name="T0" fmla="*/ 0 w 1047"/>
              <a:gd name="T1" fmla="*/ 84 h 84"/>
              <a:gd name="T2" fmla="*/ 746 w 1047"/>
              <a:gd name="T3" fmla="*/ 84 h 84"/>
              <a:gd name="T4" fmla="*/ 1047 w 1047"/>
              <a:gd name="T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7" h="84">
                <a:moveTo>
                  <a:pt x="0" y="84"/>
                </a:moveTo>
                <a:lnTo>
                  <a:pt x="746" y="84"/>
                </a:lnTo>
                <a:lnTo>
                  <a:pt x="1047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>
            <a:off x="3368675" y="4984750"/>
            <a:ext cx="8080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2660650" y="5289550"/>
            <a:ext cx="1928813" cy="88900"/>
          </a:xfrm>
          <a:custGeom>
            <a:avLst/>
            <a:gdLst>
              <a:gd name="T0" fmla="*/ 0 w 1215"/>
              <a:gd name="T1" fmla="*/ 0 h 56"/>
              <a:gd name="T2" fmla="*/ 468 w 1215"/>
              <a:gd name="T3" fmla="*/ 0 h 56"/>
              <a:gd name="T4" fmla="*/ 1215 w 1215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56">
                <a:moveTo>
                  <a:pt x="0" y="0"/>
                </a:moveTo>
                <a:lnTo>
                  <a:pt x="468" y="0"/>
                </a:lnTo>
                <a:lnTo>
                  <a:pt x="1215" y="5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4252913" y="2516188"/>
            <a:ext cx="2406650" cy="804862"/>
          </a:xfrm>
          <a:custGeom>
            <a:avLst/>
            <a:gdLst>
              <a:gd name="T0" fmla="*/ 1516 w 1516"/>
              <a:gd name="T1" fmla="*/ 0 h 507"/>
              <a:gd name="T2" fmla="*/ 772 w 1516"/>
              <a:gd name="T3" fmla="*/ 0 h 507"/>
              <a:gd name="T4" fmla="*/ 0 w 1516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6" h="507">
                <a:moveTo>
                  <a:pt x="1516" y="0"/>
                </a:moveTo>
                <a:lnTo>
                  <a:pt x="772" y="0"/>
                </a:lnTo>
                <a:lnTo>
                  <a:pt x="0" y="50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4287838" y="2921000"/>
            <a:ext cx="2371725" cy="647700"/>
          </a:xfrm>
          <a:custGeom>
            <a:avLst/>
            <a:gdLst>
              <a:gd name="T0" fmla="*/ 1494 w 1494"/>
              <a:gd name="T1" fmla="*/ 0 h 408"/>
              <a:gd name="T2" fmla="*/ 750 w 1494"/>
              <a:gd name="T3" fmla="*/ 0 h 408"/>
              <a:gd name="T4" fmla="*/ 0 w 1494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4" h="408">
                <a:moveTo>
                  <a:pt x="1494" y="0"/>
                </a:moveTo>
                <a:lnTo>
                  <a:pt x="750" y="0"/>
                </a:lnTo>
                <a:lnTo>
                  <a:pt x="0" y="40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4341813" y="3854450"/>
            <a:ext cx="2317750" cy="66675"/>
          </a:xfrm>
          <a:custGeom>
            <a:avLst/>
            <a:gdLst>
              <a:gd name="T0" fmla="*/ 1460 w 1460"/>
              <a:gd name="T1" fmla="*/ 42 h 42"/>
              <a:gd name="T2" fmla="*/ 704 w 1460"/>
              <a:gd name="T3" fmla="*/ 42 h 42"/>
              <a:gd name="T4" fmla="*/ 0 w 1460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" h="42">
                <a:moveTo>
                  <a:pt x="1460" y="42"/>
                </a:moveTo>
                <a:lnTo>
                  <a:pt x="704" y="42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4576763" y="3273425"/>
            <a:ext cx="2082800" cy="260350"/>
          </a:xfrm>
          <a:custGeom>
            <a:avLst/>
            <a:gdLst>
              <a:gd name="T0" fmla="*/ 1312 w 1312"/>
              <a:gd name="T1" fmla="*/ 0 h 164"/>
              <a:gd name="T2" fmla="*/ 566 w 1312"/>
              <a:gd name="T3" fmla="*/ 0 h 164"/>
              <a:gd name="T4" fmla="*/ 0 w 1312"/>
              <a:gd name="T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2" h="164">
                <a:moveTo>
                  <a:pt x="1312" y="0"/>
                </a:moveTo>
                <a:lnTo>
                  <a:pt x="566" y="0"/>
                </a:lnTo>
                <a:lnTo>
                  <a:pt x="0" y="16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4503738" y="3552825"/>
            <a:ext cx="2155825" cy="247650"/>
          </a:xfrm>
          <a:custGeom>
            <a:avLst/>
            <a:gdLst>
              <a:gd name="T0" fmla="*/ 1358 w 1358"/>
              <a:gd name="T1" fmla="*/ 0 h 156"/>
              <a:gd name="T2" fmla="*/ 264 w 1358"/>
              <a:gd name="T3" fmla="*/ 0 h 156"/>
              <a:gd name="T4" fmla="*/ 0 w 1358"/>
              <a:gd name="T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8" h="156">
                <a:moveTo>
                  <a:pt x="1358" y="0"/>
                </a:moveTo>
                <a:lnTo>
                  <a:pt x="264" y="0"/>
                </a:lnTo>
                <a:lnTo>
                  <a:pt x="0" y="15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6" name="Line 30"/>
          <p:cNvSpPr>
            <a:spLocks noChangeShapeType="1"/>
          </p:cNvSpPr>
          <p:nvPr/>
        </p:nvSpPr>
        <p:spPr bwMode="auto">
          <a:xfrm flipH="1">
            <a:off x="4906963" y="4330700"/>
            <a:ext cx="17526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>
            <a:off x="4516438" y="4371975"/>
            <a:ext cx="2143125" cy="149225"/>
          </a:xfrm>
          <a:custGeom>
            <a:avLst/>
            <a:gdLst>
              <a:gd name="T0" fmla="*/ 1350 w 1350"/>
              <a:gd name="T1" fmla="*/ 94 h 94"/>
              <a:gd name="T2" fmla="*/ 266 w 1350"/>
              <a:gd name="T3" fmla="*/ 94 h 94"/>
              <a:gd name="T4" fmla="*/ 0 w 1350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0" h="94">
                <a:moveTo>
                  <a:pt x="1350" y="94"/>
                </a:moveTo>
                <a:lnTo>
                  <a:pt x="266" y="94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8" name="Freeform 32"/>
          <p:cNvSpPr>
            <a:spLocks/>
          </p:cNvSpPr>
          <p:nvPr/>
        </p:nvSpPr>
        <p:spPr bwMode="auto">
          <a:xfrm>
            <a:off x="4510088" y="4556125"/>
            <a:ext cx="2149475" cy="158750"/>
          </a:xfrm>
          <a:custGeom>
            <a:avLst/>
            <a:gdLst>
              <a:gd name="T0" fmla="*/ 1354 w 1354"/>
              <a:gd name="T1" fmla="*/ 100 h 100"/>
              <a:gd name="T2" fmla="*/ 268 w 1354"/>
              <a:gd name="T3" fmla="*/ 100 h 100"/>
              <a:gd name="T4" fmla="*/ 0 w 1354"/>
              <a:gd name="T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4" h="100">
                <a:moveTo>
                  <a:pt x="1354" y="100"/>
                </a:moveTo>
                <a:lnTo>
                  <a:pt x="268" y="10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9" name="Line 33"/>
          <p:cNvSpPr>
            <a:spLocks noChangeShapeType="1"/>
          </p:cNvSpPr>
          <p:nvPr/>
        </p:nvSpPr>
        <p:spPr bwMode="auto">
          <a:xfrm flipH="1">
            <a:off x="5434013" y="4911725"/>
            <a:ext cx="12255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0" name="Line 34"/>
          <p:cNvSpPr>
            <a:spLocks noChangeShapeType="1"/>
          </p:cNvSpPr>
          <p:nvPr/>
        </p:nvSpPr>
        <p:spPr bwMode="auto">
          <a:xfrm flipH="1">
            <a:off x="4427538" y="3552825"/>
            <a:ext cx="495300" cy="1016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1" name="Line 35"/>
          <p:cNvSpPr>
            <a:spLocks noChangeShapeType="1"/>
          </p:cNvSpPr>
          <p:nvPr/>
        </p:nvSpPr>
        <p:spPr bwMode="auto">
          <a:xfrm flipH="1" flipV="1">
            <a:off x="3403600" y="5289550"/>
            <a:ext cx="973138" cy="1873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Autofit/>
          </a:bodyPr>
          <a:lstStyle/>
          <a:p>
            <a:r>
              <a:rPr lang="en-IN" sz="2400" dirty="0"/>
              <a:t>Figure </a:t>
            </a:r>
            <a:r>
              <a:rPr lang="en-IN" sz="2400" dirty="0" smtClean="0"/>
              <a:t>12.11a  </a:t>
            </a:r>
            <a:r>
              <a:rPr lang="en-IN" sz="2400" dirty="0" err="1"/>
              <a:t>Midsagittal</a:t>
            </a:r>
            <a:r>
              <a:rPr lang="en-IN" sz="2400" dirty="0"/>
              <a:t> section of the brain.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653338" y="3479800"/>
            <a:ext cx="82550" cy="666750"/>
          </a:xfrm>
          <a:custGeom>
            <a:avLst/>
            <a:gdLst>
              <a:gd name="T0" fmla="*/ 0 w 52"/>
              <a:gd name="T1" fmla="*/ 420 h 420"/>
              <a:gd name="T2" fmla="*/ 52 w 52"/>
              <a:gd name="T3" fmla="*/ 420 h 420"/>
              <a:gd name="T4" fmla="*/ 52 w 52"/>
              <a:gd name="T5" fmla="*/ 0 h 420"/>
              <a:gd name="T6" fmla="*/ 0 w 52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20">
                <a:moveTo>
                  <a:pt x="0" y="420"/>
                </a:moveTo>
                <a:lnTo>
                  <a:pt x="52" y="420"/>
                </a:lnTo>
                <a:lnTo>
                  <a:pt x="52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7735888" y="3819525"/>
            <a:ext cx="825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583488" y="2843213"/>
            <a:ext cx="82550" cy="519112"/>
          </a:xfrm>
          <a:custGeom>
            <a:avLst/>
            <a:gdLst>
              <a:gd name="T0" fmla="*/ 0 w 52"/>
              <a:gd name="T1" fmla="*/ 327 h 327"/>
              <a:gd name="T2" fmla="*/ 52 w 52"/>
              <a:gd name="T3" fmla="*/ 327 h 327"/>
              <a:gd name="T4" fmla="*/ 52 w 52"/>
              <a:gd name="T5" fmla="*/ 0 h 327"/>
              <a:gd name="T6" fmla="*/ 0 w 52"/>
              <a:gd name="T7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327">
                <a:moveTo>
                  <a:pt x="0" y="327"/>
                </a:moveTo>
                <a:lnTo>
                  <a:pt x="52" y="327"/>
                </a:lnTo>
                <a:lnTo>
                  <a:pt x="52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7666038" y="3101975"/>
            <a:ext cx="825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160838" y="1817688"/>
            <a:ext cx="2498725" cy="873125"/>
          </a:xfrm>
          <a:custGeom>
            <a:avLst/>
            <a:gdLst>
              <a:gd name="T0" fmla="*/ 1574 w 1574"/>
              <a:gd name="T1" fmla="*/ 0 h 550"/>
              <a:gd name="T2" fmla="*/ 828 w 1574"/>
              <a:gd name="T3" fmla="*/ 0 h 550"/>
              <a:gd name="T4" fmla="*/ 0 w 1574"/>
              <a:gd name="T5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4" h="550">
                <a:moveTo>
                  <a:pt x="1574" y="0"/>
                </a:moveTo>
                <a:lnTo>
                  <a:pt x="828" y="0"/>
                </a:lnTo>
                <a:lnTo>
                  <a:pt x="0" y="55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144963" y="2049463"/>
            <a:ext cx="2517775" cy="900112"/>
          </a:xfrm>
          <a:custGeom>
            <a:avLst/>
            <a:gdLst>
              <a:gd name="T0" fmla="*/ 1586 w 1586"/>
              <a:gd name="T1" fmla="*/ 0 h 567"/>
              <a:gd name="T2" fmla="*/ 836 w 1586"/>
              <a:gd name="T3" fmla="*/ 0 h 567"/>
              <a:gd name="T4" fmla="*/ 0 w 1586"/>
              <a:gd name="T5" fmla="*/ 567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6" h="567">
                <a:moveTo>
                  <a:pt x="1586" y="0"/>
                </a:moveTo>
                <a:lnTo>
                  <a:pt x="836" y="0"/>
                </a:lnTo>
                <a:lnTo>
                  <a:pt x="0" y="56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383088" y="2281238"/>
            <a:ext cx="2276475" cy="757237"/>
          </a:xfrm>
          <a:custGeom>
            <a:avLst/>
            <a:gdLst>
              <a:gd name="T0" fmla="*/ 1434 w 1434"/>
              <a:gd name="T1" fmla="*/ 0 h 477"/>
              <a:gd name="T2" fmla="*/ 690 w 1434"/>
              <a:gd name="T3" fmla="*/ 0 h 477"/>
              <a:gd name="T4" fmla="*/ 0 w 1434"/>
              <a:gd name="T5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4" h="477">
                <a:moveTo>
                  <a:pt x="1434" y="0"/>
                </a:moveTo>
                <a:lnTo>
                  <a:pt x="690" y="0"/>
                </a:lnTo>
                <a:lnTo>
                  <a:pt x="0" y="47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901825" y="1341438"/>
            <a:ext cx="1117600" cy="307975"/>
          </a:xfrm>
          <a:custGeom>
            <a:avLst/>
            <a:gdLst>
              <a:gd name="T0" fmla="*/ 0 w 704"/>
              <a:gd name="T1" fmla="*/ 0 h 194"/>
              <a:gd name="T2" fmla="*/ 150 w 704"/>
              <a:gd name="T3" fmla="*/ 0 h 194"/>
              <a:gd name="T4" fmla="*/ 704 w 704"/>
              <a:gd name="T5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194">
                <a:moveTo>
                  <a:pt x="0" y="0"/>
                </a:moveTo>
                <a:lnTo>
                  <a:pt x="150" y="0"/>
                </a:lnTo>
                <a:lnTo>
                  <a:pt x="704" y="19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806575" y="1576388"/>
            <a:ext cx="1871663" cy="1311275"/>
          </a:xfrm>
          <a:custGeom>
            <a:avLst/>
            <a:gdLst>
              <a:gd name="T0" fmla="*/ 0 w 1179"/>
              <a:gd name="T1" fmla="*/ 0 h 826"/>
              <a:gd name="T2" fmla="*/ 214 w 1179"/>
              <a:gd name="T3" fmla="*/ 0 h 826"/>
              <a:gd name="T4" fmla="*/ 1179 w 1179"/>
              <a:gd name="T5" fmla="*/ 82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9" h="826">
                <a:moveTo>
                  <a:pt x="0" y="0"/>
                </a:moveTo>
                <a:lnTo>
                  <a:pt x="214" y="0"/>
                </a:lnTo>
                <a:lnTo>
                  <a:pt x="1179" y="82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346200" y="1827213"/>
            <a:ext cx="2490788" cy="1455737"/>
          </a:xfrm>
          <a:custGeom>
            <a:avLst/>
            <a:gdLst>
              <a:gd name="T0" fmla="*/ 0 w 1569"/>
              <a:gd name="T1" fmla="*/ 0 h 917"/>
              <a:gd name="T2" fmla="*/ 504 w 1569"/>
              <a:gd name="T3" fmla="*/ 0 h 917"/>
              <a:gd name="T4" fmla="*/ 1569 w 1569"/>
              <a:gd name="T5" fmla="*/ 917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9" h="917">
                <a:moveTo>
                  <a:pt x="0" y="0"/>
                </a:moveTo>
                <a:lnTo>
                  <a:pt x="504" y="0"/>
                </a:lnTo>
                <a:lnTo>
                  <a:pt x="1569" y="91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485900" y="2830513"/>
            <a:ext cx="2143125" cy="420687"/>
          </a:xfrm>
          <a:custGeom>
            <a:avLst/>
            <a:gdLst>
              <a:gd name="T0" fmla="*/ 0 w 1350"/>
              <a:gd name="T1" fmla="*/ 0 h 265"/>
              <a:gd name="T2" fmla="*/ 462 w 1350"/>
              <a:gd name="T3" fmla="*/ 0 h 265"/>
              <a:gd name="T4" fmla="*/ 1350 w 1350"/>
              <a:gd name="T5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0" h="265">
                <a:moveTo>
                  <a:pt x="0" y="0"/>
                </a:moveTo>
                <a:lnTo>
                  <a:pt x="462" y="0"/>
                </a:lnTo>
                <a:lnTo>
                  <a:pt x="1350" y="26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977900" y="3276600"/>
            <a:ext cx="2482850" cy="209550"/>
          </a:xfrm>
          <a:custGeom>
            <a:avLst/>
            <a:gdLst>
              <a:gd name="T0" fmla="*/ 0 w 1564"/>
              <a:gd name="T1" fmla="*/ 0 h 132"/>
              <a:gd name="T2" fmla="*/ 782 w 1564"/>
              <a:gd name="T3" fmla="*/ 0 h 132"/>
              <a:gd name="T4" fmla="*/ 1564 w 1564"/>
              <a:gd name="T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4" h="132">
                <a:moveTo>
                  <a:pt x="0" y="0"/>
                </a:moveTo>
                <a:lnTo>
                  <a:pt x="782" y="0"/>
                </a:lnTo>
                <a:lnTo>
                  <a:pt x="1564" y="13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587500" y="3705225"/>
            <a:ext cx="1993900" cy="31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431925" y="3930650"/>
            <a:ext cx="18510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447800" y="4225925"/>
            <a:ext cx="18224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063875" y="3873500"/>
            <a:ext cx="649288" cy="622300"/>
          </a:xfrm>
          <a:custGeom>
            <a:avLst/>
            <a:gdLst>
              <a:gd name="T0" fmla="*/ 0 w 409"/>
              <a:gd name="T1" fmla="*/ 392 h 392"/>
              <a:gd name="T2" fmla="*/ 232 w 409"/>
              <a:gd name="T3" fmla="*/ 392 h 392"/>
              <a:gd name="T4" fmla="*/ 409 w 409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" h="392">
                <a:moveTo>
                  <a:pt x="0" y="392"/>
                </a:moveTo>
                <a:lnTo>
                  <a:pt x="232" y="392"/>
                </a:lnTo>
                <a:lnTo>
                  <a:pt x="409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2247900" y="4597400"/>
            <a:ext cx="1662113" cy="133350"/>
          </a:xfrm>
          <a:custGeom>
            <a:avLst/>
            <a:gdLst>
              <a:gd name="T0" fmla="*/ 0 w 1047"/>
              <a:gd name="T1" fmla="*/ 84 h 84"/>
              <a:gd name="T2" fmla="*/ 746 w 1047"/>
              <a:gd name="T3" fmla="*/ 84 h 84"/>
              <a:gd name="T4" fmla="*/ 1047 w 1047"/>
              <a:gd name="T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7" h="84">
                <a:moveTo>
                  <a:pt x="0" y="84"/>
                </a:moveTo>
                <a:lnTo>
                  <a:pt x="746" y="84"/>
                </a:lnTo>
                <a:lnTo>
                  <a:pt x="1047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368675" y="4984750"/>
            <a:ext cx="8080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660650" y="5289550"/>
            <a:ext cx="1928813" cy="88900"/>
          </a:xfrm>
          <a:custGeom>
            <a:avLst/>
            <a:gdLst>
              <a:gd name="T0" fmla="*/ 0 w 1215"/>
              <a:gd name="T1" fmla="*/ 0 h 56"/>
              <a:gd name="T2" fmla="*/ 468 w 1215"/>
              <a:gd name="T3" fmla="*/ 0 h 56"/>
              <a:gd name="T4" fmla="*/ 1215 w 1215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56">
                <a:moveTo>
                  <a:pt x="0" y="0"/>
                </a:moveTo>
                <a:lnTo>
                  <a:pt x="468" y="0"/>
                </a:lnTo>
                <a:lnTo>
                  <a:pt x="1215" y="5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252913" y="2516188"/>
            <a:ext cx="2406650" cy="804862"/>
          </a:xfrm>
          <a:custGeom>
            <a:avLst/>
            <a:gdLst>
              <a:gd name="T0" fmla="*/ 1516 w 1516"/>
              <a:gd name="T1" fmla="*/ 0 h 507"/>
              <a:gd name="T2" fmla="*/ 772 w 1516"/>
              <a:gd name="T3" fmla="*/ 0 h 507"/>
              <a:gd name="T4" fmla="*/ 0 w 1516"/>
              <a:gd name="T5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6" h="507">
                <a:moveTo>
                  <a:pt x="1516" y="0"/>
                </a:moveTo>
                <a:lnTo>
                  <a:pt x="772" y="0"/>
                </a:lnTo>
                <a:lnTo>
                  <a:pt x="0" y="50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287838" y="2921000"/>
            <a:ext cx="2371725" cy="647700"/>
          </a:xfrm>
          <a:custGeom>
            <a:avLst/>
            <a:gdLst>
              <a:gd name="T0" fmla="*/ 1494 w 1494"/>
              <a:gd name="T1" fmla="*/ 0 h 408"/>
              <a:gd name="T2" fmla="*/ 750 w 1494"/>
              <a:gd name="T3" fmla="*/ 0 h 408"/>
              <a:gd name="T4" fmla="*/ 0 w 1494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4" h="408">
                <a:moveTo>
                  <a:pt x="1494" y="0"/>
                </a:moveTo>
                <a:lnTo>
                  <a:pt x="750" y="0"/>
                </a:lnTo>
                <a:lnTo>
                  <a:pt x="0" y="40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341813" y="3854450"/>
            <a:ext cx="2317750" cy="66675"/>
          </a:xfrm>
          <a:custGeom>
            <a:avLst/>
            <a:gdLst>
              <a:gd name="T0" fmla="*/ 1460 w 1460"/>
              <a:gd name="T1" fmla="*/ 42 h 42"/>
              <a:gd name="T2" fmla="*/ 704 w 1460"/>
              <a:gd name="T3" fmla="*/ 42 h 42"/>
              <a:gd name="T4" fmla="*/ 0 w 1460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" h="42">
                <a:moveTo>
                  <a:pt x="1460" y="42"/>
                </a:moveTo>
                <a:lnTo>
                  <a:pt x="704" y="4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4576763" y="3273425"/>
            <a:ext cx="2082800" cy="260350"/>
          </a:xfrm>
          <a:custGeom>
            <a:avLst/>
            <a:gdLst>
              <a:gd name="T0" fmla="*/ 1312 w 1312"/>
              <a:gd name="T1" fmla="*/ 0 h 164"/>
              <a:gd name="T2" fmla="*/ 566 w 1312"/>
              <a:gd name="T3" fmla="*/ 0 h 164"/>
              <a:gd name="T4" fmla="*/ 0 w 1312"/>
              <a:gd name="T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2" h="164">
                <a:moveTo>
                  <a:pt x="1312" y="0"/>
                </a:moveTo>
                <a:lnTo>
                  <a:pt x="566" y="0"/>
                </a:lnTo>
                <a:lnTo>
                  <a:pt x="0" y="16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503738" y="3552825"/>
            <a:ext cx="2155825" cy="247650"/>
          </a:xfrm>
          <a:custGeom>
            <a:avLst/>
            <a:gdLst>
              <a:gd name="T0" fmla="*/ 1358 w 1358"/>
              <a:gd name="T1" fmla="*/ 0 h 156"/>
              <a:gd name="T2" fmla="*/ 264 w 1358"/>
              <a:gd name="T3" fmla="*/ 0 h 156"/>
              <a:gd name="T4" fmla="*/ 0 w 1358"/>
              <a:gd name="T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8" h="156">
                <a:moveTo>
                  <a:pt x="1358" y="0"/>
                </a:moveTo>
                <a:lnTo>
                  <a:pt x="264" y="0"/>
                </a:lnTo>
                <a:lnTo>
                  <a:pt x="0" y="15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4906963" y="4330700"/>
            <a:ext cx="17526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4" name="Freeform 31"/>
          <p:cNvSpPr>
            <a:spLocks/>
          </p:cNvSpPr>
          <p:nvPr/>
        </p:nvSpPr>
        <p:spPr bwMode="auto">
          <a:xfrm>
            <a:off x="4516438" y="4371975"/>
            <a:ext cx="2143125" cy="149225"/>
          </a:xfrm>
          <a:custGeom>
            <a:avLst/>
            <a:gdLst>
              <a:gd name="T0" fmla="*/ 1350 w 1350"/>
              <a:gd name="T1" fmla="*/ 94 h 94"/>
              <a:gd name="T2" fmla="*/ 266 w 1350"/>
              <a:gd name="T3" fmla="*/ 94 h 94"/>
              <a:gd name="T4" fmla="*/ 0 w 1350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0" h="94">
                <a:moveTo>
                  <a:pt x="1350" y="94"/>
                </a:moveTo>
                <a:lnTo>
                  <a:pt x="266" y="9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5" name="Freeform 32"/>
          <p:cNvSpPr>
            <a:spLocks/>
          </p:cNvSpPr>
          <p:nvPr/>
        </p:nvSpPr>
        <p:spPr bwMode="auto">
          <a:xfrm>
            <a:off x="4510088" y="4556125"/>
            <a:ext cx="2149475" cy="158750"/>
          </a:xfrm>
          <a:custGeom>
            <a:avLst/>
            <a:gdLst>
              <a:gd name="T0" fmla="*/ 1354 w 1354"/>
              <a:gd name="T1" fmla="*/ 100 h 100"/>
              <a:gd name="T2" fmla="*/ 268 w 1354"/>
              <a:gd name="T3" fmla="*/ 100 h 100"/>
              <a:gd name="T4" fmla="*/ 0 w 1354"/>
              <a:gd name="T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4" h="100">
                <a:moveTo>
                  <a:pt x="1354" y="100"/>
                </a:moveTo>
                <a:lnTo>
                  <a:pt x="268" y="10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7" name="Line 33"/>
          <p:cNvSpPr>
            <a:spLocks noChangeShapeType="1"/>
          </p:cNvSpPr>
          <p:nvPr/>
        </p:nvSpPr>
        <p:spPr bwMode="auto">
          <a:xfrm flipH="1">
            <a:off x="5434013" y="4911725"/>
            <a:ext cx="12255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8" name="Line 34"/>
          <p:cNvSpPr>
            <a:spLocks noChangeShapeType="1"/>
          </p:cNvSpPr>
          <p:nvPr/>
        </p:nvSpPr>
        <p:spPr bwMode="auto">
          <a:xfrm flipH="1">
            <a:off x="4427538" y="3552825"/>
            <a:ext cx="495300" cy="1016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9" name="Line 35"/>
          <p:cNvSpPr>
            <a:spLocks noChangeShapeType="1"/>
          </p:cNvSpPr>
          <p:nvPr/>
        </p:nvSpPr>
        <p:spPr bwMode="auto">
          <a:xfrm flipH="1" flipV="1">
            <a:off x="3403600" y="5289550"/>
            <a:ext cx="973138" cy="1873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6700838" y="1722437"/>
            <a:ext cx="1308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Corpus callosum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4" name="Rectangle 41"/>
          <p:cNvSpPr>
            <a:spLocks noChangeArrowheads="1"/>
          </p:cNvSpPr>
          <p:nvPr/>
        </p:nvSpPr>
        <p:spPr bwMode="auto">
          <a:xfrm>
            <a:off x="6700838" y="2190750"/>
            <a:ext cx="1184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Choroid plexus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5" name="Rectangle 42"/>
          <p:cNvSpPr>
            <a:spLocks noChangeArrowheads="1"/>
          </p:cNvSpPr>
          <p:nvPr/>
        </p:nvSpPr>
        <p:spPr bwMode="auto">
          <a:xfrm>
            <a:off x="6700838" y="3182937"/>
            <a:ext cx="971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Pineal gland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6" name="Rectangle 43"/>
          <p:cNvSpPr>
            <a:spLocks noChangeArrowheads="1"/>
          </p:cNvSpPr>
          <p:nvPr/>
        </p:nvSpPr>
        <p:spPr bwMode="auto">
          <a:xfrm>
            <a:off x="6697663" y="4232275"/>
            <a:ext cx="2006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Arbor vitae (of cerebellum)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7" name="Rectangle 44"/>
          <p:cNvSpPr>
            <a:spLocks noChangeArrowheads="1"/>
          </p:cNvSpPr>
          <p:nvPr/>
        </p:nvSpPr>
        <p:spPr bwMode="auto">
          <a:xfrm>
            <a:off x="6700838" y="4424363"/>
            <a:ext cx="1222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Fourth ventricle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8" name="Rectangle 45"/>
          <p:cNvSpPr>
            <a:spLocks noChangeArrowheads="1"/>
          </p:cNvSpPr>
          <p:nvPr/>
        </p:nvSpPr>
        <p:spPr bwMode="auto">
          <a:xfrm>
            <a:off x="6700838" y="4614863"/>
            <a:ext cx="1184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Choroid plexus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9" name="Rectangle 46"/>
          <p:cNvSpPr>
            <a:spLocks noChangeArrowheads="1"/>
          </p:cNvSpPr>
          <p:nvPr/>
        </p:nvSpPr>
        <p:spPr bwMode="auto">
          <a:xfrm>
            <a:off x="6697663" y="4811713"/>
            <a:ext cx="901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Cerebellum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0" name="Rectangle 47"/>
          <p:cNvSpPr>
            <a:spLocks noChangeArrowheads="1"/>
          </p:cNvSpPr>
          <p:nvPr/>
        </p:nvSpPr>
        <p:spPr bwMode="auto">
          <a:xfrm>
            <a:off x="341312" y="1484312"/>
            <a:ext cx="1479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Septum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pellucidum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1" name="Rectangle 48"/>
          <p:cNvSpPr>
            <a:spLocks noChangeArrowheads="1"/>
          </p:cNvSpPr>
          <p:nvPr/>
        </p:nvSpPr>
        <p:spPr bwMode="auto">
          <a:xfrm>
            <a:off x="349250" y="3606800"/>
            <a:ext cx="1279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Hypothalamus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2" name="Rectangle 49"/>
          <p:cNvSpPr>
            <a:spLocks noChangeArrowheads="1"/>
          </p:cNvSpPr>
          <p:nvPr/>
        </p:nvSpPr>
        <p:spPr bwMode="auto">
          <a:xfrm>
            <a:off x="346075" y="3835400"/>
            <a:ext cx="1114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Optic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chiasma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3" name="Rectangle 50"/>
          <p:cNvSpPr>
            <a:spLocks noChangeArrowheads="1"/>
          </p:cNvSpPr>
          <p:nvPr/>
        </p:nvSpPr>
        <p:spPr bwMode="auto">
          <a:xfrm>
            <a:off x="352425" y="4124325"/>
            <a:ext cx="11303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Pituitary gland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4" name="Rectangle 51"/>
          <p:cNvSpPr>
            <a:spLocks noChangeArrowheads="1"/>
          </p:cNvSpPr>
          <p:nvPr/>
        </p:nvSpPr>
        <p:spPr bwMode="auto">
          <a:xfrm>
            <a:off x="350838" y="1241425"/>
            <a:ext cx="158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Cerebral hemisphere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5" name="Rectangle 52"/>
          <p:cNvSpPr>
            <a:spLocks noChangeArrowheads="1"/>
          </p:cNvSpPr>
          <p:nvPr/>
        </p:nvSpPr>
        <p:spPr bwMode="auto">
          <a:xfrm>
            <a:off x="1800225" y="4387850"/>
            <a:ext cx="13096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Mammillary body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6" name="Rectangle 53"/>
          <p:cNvSpPr>
            <a:spLocks noChangeArrowheads="1"/>
          </p:cNvSpPr>
          <p:nvPr/>
        </p:nvSpPr>
        <p:spPr bwMode="auto">
          <a:xfrm>
            <a:off x="1797050" y="4635500"/>
            <a:ext cx="4063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Pons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8" name="Rectangle 55"/>
          <p:cNvSpPr>
            <a:spLocks noChangeArrowheads="1"/>
          </p:cNvSpPr>
          <p:nvPr/>
        </p:nvSpPr>
        <p:spPr bwMode="auto">
          <a:xfrm>
            <a:off x="1797050" y="4876800"/>
            <a:ext cx="15458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Medulla oblongata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1" name="Rectangle 58"/>
          <p:cNvSpPr>
            <a:spLocks noChangeArrowheads="1"/>
          </p:cNvSpPr>
          <p:nvPr/>
        </p:nvSpPr>
        <p:spPr bwMode="auto">
          <a:xfrm>
            <a:off x="1797050" y="5191125"/>
            <a:ext cx="9048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Spinal cord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2" name="Rectangle 59"/>
          <p:cNvSpPr>
            <a:spLocks noChangeArrowheads="1"/>
          </p:cNvSpPr>
          <p:nvPr/>
        </p:nvSpPr>
        <p:spPr bwMode="auto">
          <a:xfrm>
            <a:off x="7845425" y="3724275"/>
            <a:ext cx="7303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Midbrain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5" name="Rectangle 62"/>
          <p:cNvSpPr>
            <a:spLocks noChangeArrowheads="1"/>
          </p:cNvSpPr>
          <p:nvPr/>
        </p:nvSpPr>
        <p:spPr bwMode="auto">
          <a:xfrm>
            <a:off x="7783513" y="3011490"/>
            <a:ext cx="12168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  <a:ea typeface="+mn-ea"/>
                <a:cs typeface="Arial" pitchFamily="34" charset="0"/>
              </a:rPr>
              <a:t>Epithalamus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6" name="Rectangle 63"/>
          <p:cNvSpPr>
            <a:spLocks noChangeArrowheads="1"/>
          </p:cNvSpPr>
          <p:nvPr/>
        </p:nvSpPr>
        <p:spPr bwMode="auto">
          <a:xfrm>
            <a:off x="6700838" y="1958975"/>
            <a:ext cx="539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Fornix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6698457" y="2842420"/>
            <a:ext cx="90409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hangingPunct="1">
              <a:lnSpc>
                <a:spcPts val="1300"/>
              </a:lnSpc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commissure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Rectangle 42"/>
          <p:cNvSpPr>
            <a:spLocks noChangeArrowheads="1"/>
          </p:cNvSpPr>
          <p:nvPr/>
        </p:nvSpPr>
        <p:spPr bwMode="auto">
          <a:xfrm>
            <a:off x="6696076" y="2436007"/>
            <a:ext cx="182101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Thalamus</a:t>
            </a:r>
          </a:p>
          <a:p>
            <a:pPr eaLnBrk="1" hangingPunct="1">
              <a:lnSpc>
                <a:spcPts val="13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(encloses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third ventricle)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43"/>
          <p:cNvSpPr>
            <a:spLocks noChangeArrowheads="1"/>
          </p:cNvSpPr>
          <p:nvPr/>
        </p:nvSpPr>
        <p:spPr bwMode="auto">
          <a:xfrm>
            <a:off x="6697663" y="3841750"/>
            <a:ext cx="68448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Cerebral</a:t>
            </a:r>
          </a:p>
          <a:p>
            <a:pPr eaLnBrk="1" hangingPunct="1">
              <a:lnSpc>
                <a:spcPts val="1300"/>
              </a:lnSpc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aqueduct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6697663" y="3476625"/>
            <a:ext cx="100989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Corpora</a:t>
            </a:r>
          </a:p>
          <a:p>
            <a:pPr eaLnBrk="1" hangingPunct="1">
              <a:lnSpc>
                <a:spcPts val="130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quadrigemina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Rectangle 47"/>
          <p:cNvSpPr>
            <a:spLocks noChangeArrowheads="1"/>
          </p:cNvSpPr>
          <p:nvPr/>
        </p:nvSpPr>
        <p:spPr bwMode="auto">
          <a:xfrm>
            <a:off x="341312" y="1747841"/>
            <a:ext cx="1349728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IN" sz="12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Interthalamic</a:t>
            </a:r>
            <a:endParaRPr lang="en-IN" sz="1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300"/>
              </a:lnSpc>
            </a:pP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adhesion</a:t>
            </a:r>
          </a:p>
          <a:p>
            <a:pPr eaLnBrk="1" hangingPunct="1">
              <a:lnSpc>
                <a:spcPts val="1300"/>
              </a:lnSpc>
            </a:pP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(intermediate</a:t>
            </a:r>
          </a:p>
          <a:p>
            <a:pPr eaLnBrk="1" hangingPunct="1">
              <a:lnSpc>
                <a:spcPts val="1300"/>
              </a:lnSpc>
            </a:pP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mass of thalamus)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343693" y="2743992"/>
            <a:ext cx="1118896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IN" sz="12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endParaRPr lang="en-IN" sz="1200" b="1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300"/>
              </a:lnSpc>
            </a:pPr>
            <a:r>
              <a:rPr lang="en-IN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foramen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Rectangle 47"/>
          <p:cNvSpPr>
            <a:spLocks noChangeArrowheads="1"/>
          </p:cNvSpPr>
          <p:nvPr/>
        </p:nvSpPr>
        <p:spPr bwMode="auto">
          <a:xfrm>
            <a:off x="346074" y="3193201"/>
            <a:ext cx="90409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IN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hangingPunct="1">
              <a:lnSpc>
                <a:spcPts val="1300"/>
              </a:lnSpc>
            </a:pPr>
            <a:r>
              <a:rPr lang="en-IN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commissure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Cerebrum</a:t>
            </a:r>
            <a:r>
              <a:rPr lang="en-US" dirty="0"/>
              <a:t>- 3/4 of brain;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cerebral hemispheres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; gray matter outside, white matter inside</a:t>
            </a:r>
          </a:p>
          <a:p>
            <a:pPr lvl="1"/>
            <a:r>
              <a:rPr lang="en-US" dirty="0"/>
              <a:t>1.  Motor function</a:t>
            </a:r>
          </a:p>
          <a:p>
            <a:pPr lvl="1"/>
            <a:r>
              <a:rPr lang="en-US" dirty="0"/>
              <a:t>2.  Sensory function</a:t>
            </a:r>
          </a:p>
          <a:p>
            <a:pPr lvl="1"/>
            <a:r>
              <a:rPr lang="en-US" dirty="0"/>
              <a:t>3.  Association (integrate information)</a:t>
            </a:r>
          </a:p>
        </p:txBody>
      </p:sp>
    </p:spTree>
    <p:extLst>
      <p:ext uri="{BB962C8B-B14F-4D97-AF65-F5344CB8AC3E}">
        <p14:creationId xmlns:p14="http://schemas.microsoft.com/office/powerpoint/2010/main" val="36175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Hemispheres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Cerebral hemispheres </a:t>
            </a:r>
            <a:r>
              <a:rPr lang="en-US" dirty="0" smtClean="0"/>
              <a:t>form superior part of brain</a:t>
            </a:r>
          </a:p>
          <a:p>
            <a:pPr lvl="1"/>
            <a:r>
              <a:rPr lang="en-US" dirty="0" smtClean="0"/>
              <a:t>Account for 83% of brain mass</a:t>
            </a:r>
          </a:p>
          <a:p>
            <a:r>
              <a:rPr lang="en-US" dirty="0" smtClean="0"/>
              <a:t>Surface markings:</a:t>
            </a:r>
          </a:p>
          <a:p>
            <a:pPr lvl="1"/>
            <a:r>
              <a:rPr lang="en-US" b="1" dirty="0" err="1" smtClean="0"/>
              <a:t>Gyri</a:t>
            </a:r>
            <a:r>
              <a:rPr lang="en-US" dirty="0"/>
              <a:t>:</a:t>
            </a:r>
            <a:r>
              <a:rPr lang="en-US" dirty="0" smtClean="0"/>
              <a:t> ridges </a:t>
            </a:r>
          </a:p>
          <a:p>
            <a:pPr lvl="1"/>
            <a:r>
              <a:rPr lang="en-US" b="1" dirty="0" smtClean="0"/>
              <a:t>Sulci</a:t>
            </a:r>
            <a:r>
              <a:rPr lang="en-US" dirty="0" smtClean="0"/>
              <a:t>: shallow grooves </a:t>
            </a:r>
          </a:p>
          <a:p>
            <a:pPr lvl="1"/>
            <a:r>
              <a:rPr lang="en-US" b="1" dirty="0" smtClean="0"/>
              <a:t>Fissures</a:t>
            </a:r>
            <a:r>
              <a:rPr lang="en-US" dirty="0" smtClean="0"/>
              <a:t>: deep grooves</a:t>
            </a:r>
          </a:p>
          <a:p>
            <a:pPr lvl="2"/>
            <a:r>
              <a:rPr lang="en-US" b="1" dirty="0" smtClean="0"/>
              <a:t>Longitudinal fissure</a:t>
            </a:r>
          </a:p>
          <a:p>
            <a:pPr lvl="3"/>
            <a:r>
              <a:rPr lang="en-US" dirty="0" smtClean="0"/>
              <a:t>Separates two hemispheres</a:t>
            </a:r>
          </a:p>
          <a:p>
            <a:pPr lvl="2"/>
            <a:r>
              <a:rPr lang="en-US" b="1" dirty="0" smtClean="0"/>
              <a:t>Transverse cerebral fissure</a:t>
            </a:r>
          </a:p>
          <a:p>
            <a:pPr lvl="3"/>
            <a:r>
              <a:rPr lang="en-US" dirty="0" smtClean="0"/>
              <a:t>Separates cerebrum and cerebellum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14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633984"/>
            <a:ext cx="7979664" cy="5590032"/>
          </a:xfrm>
          <a:prstGeom prst="rect">
            <a:avLst/>
          </a:prstGeom>
        </p:spPr>
      </p:pic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2611438" y="1633538"/>
            <a:ext cx="19113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H="1">
            <a:off x="5708651" y="3132138"/>
            <a:ext cx="8683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 flipH="1">
            <a:off x="5299076" y="1633538"/>
            <a:ext cx="12779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5343526" y="5160963"/>
            <a:ext cx="123348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617788" y="2824163"/>
            <a:ext cx="58261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4656138" y="4067176"/>
            <a:ext cx="15081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>
            <a:off x="2962276" y="4067176"/>
            <a:ext cx="138588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5483226" y="4073526"/>
            <a:ext cx="1093788" cy="314325"/>
          </a:xfrm>
          <a:custGeom>
            <a:avLst/>
            <a:gdLst>
              <a:gd name="T0" fmla="*/ 689 w 689"/>
              <a:gd name="T1" fmla="*/ 198 h 198"/>
              <a:gd name="T2" fmla="*/ 583 w 689"/>
              <a:gd name="T3" fmla="*/ 198 h 198"/>
              <a:gd name="T4" fmla="*/ 0 w 689"/>
              <a:gd name="T5" fmla="*/ 88 h 198"/>
              <a:gd name="T6" fmla="*/ 0 w 689"/>
              <a:gd name="T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9" h="198">
                <a:moveTo>
                  <a:pt x="689" y="198"/>
                </a:moveTo>
                <a:lnTo>
                  <a:pt x="583" y="198"/>
                </a:lnTo>
                <a:lnTo>
                  <a:pt x="0" y="88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2347913" y="4073526"/>
            <a:ext cx="1258888" cy="409575"/>
          </a:xfrm>
          <a:custGeom>
            <a:avLst/>
            <a:gdLst>
              <a:gd name="T0" fmla="*/ 0 w 793"/>
              <a:gd name="T1" fmla="*/ 258 h 258"/>
              <a:gd name="T2" fmla="*/ 210 w 793"/>
              <a:gd name="T3" fmla="*/ 258 h 258"/>
              <a:gd name="T4" fmla="*/ 793 w 793"/>
              <a:gd name="T5" fmla="*/ 88 h 258"/>
              <a:gd name="T6" fmla="*/ 793 w 793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3" h="258">
                <a:moveTo>
                  <a:pt x="0" y="258"/>
                </a:moveTo>
                <a:lnTo>
                  <a:pt x="210" y="258"/>
                </a:lnTo>
                <a:lnTo>
                  <a:pt x="793" y="88"/>
                </a:lnTo>
                <a:lnTo>
                  <a:pt x="793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Autofit/>
          </a:bodyPr>
          <a:lstStyle/>
          <a:p>
            <a:r>
              <a:rPr lang="en-IN" sz="1800" dirty="0"/>
              <a:t>Figure </a:t>
            </a:r>
            <a:r>
              <a:rPr lang="en-IN" sz="1800" dirty="0" smtClean="0"/>
              <a:t>12.5a </a:t>
            </a:r>
            <a:r>
              <a:rPr lang="en-IN" sz="1800" dirty="0"/>
              <a:t>Lobes, sulci, and fissures of the cerebral hemispheres.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129338" y="4013201"/>
            <a:ext cx="161925" cy="107950"/>
          </a:xfrm>
          <a:custGeom>
            <a:avLst/>
            <a:gdLst>
              <a:gd name="T0" fmla="*/ 8 w 51"/>
              <a:gd name="T1" fmla="*/ 17 h 34"/>
              <a:gd name="T2" fmla="*/ 0 w 51"/>
              <a:gd name="T3" fmla="*/ 0 h 34"/>
              <a:gd name="T4" fmla="*/ 51 w 51"/>
              <a:gd name="T5" fmla="*/ 17 h 34"/>
              <a:gd name="T6" fmla="*/ 1 w 51"/>
              <a:gd name="T7" fmla="*/ 34 h 34"/>
              <a:gd name="T8" fmla="*/ 8 w 51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4">
                <a:moveTo>
                  <a:pt x="8" y="17"/>
                </a:moveTo>
                <a:cubicBezTo>
                  <a:pt x="8" y="6"/>
                  <a:pt x="0" y="0"/>
                  <a:pt x="0" y="0"/>
                </a:cubicBezTo>
                <a:cubicBezTo>
                  <a:pt x="51" y="17"/>
                  <a:pt x="51" y="17"/>
                  <a:pt x="51" y="17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8" y="29"/>
                  <a:pt x="8" y="17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554538" y="4013201"/>
            <a:ext cx="161925" cy="107950"/>
          </a:xfrm>
          <a:custGeom>
            <a:avLst/>
            <a:gdLst>
              <a:gd name="T0" fmla="*/ 44 w 51"/>
              <a:gd name="T1" fmla="*/ 17 h 34"/>
              <a:gd name="T2" fmla="*/ 51 w 51"/>
              <a:gd name="T3" fmla="*/ 0 h 34"/>
              <a:gd name="T4" fmla="*/ 0 w 51"/>
              <a:gd name="T5" fmla="*/ 17 h 34"/>
              <a:gd name="T6" fmla="*/ 50 w 51"/>
              <a:gd name="T7" fmla="*/ 34 h 34"/>
              <a:gd name="T8" fmla="*/ 44 w 51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4">
                <a:moveTo>
                  <a:pt x="44" y="17"/>
                </a:moveTo>
                <a:cubicBezTo>
                  <a:pt x="44" y="6"/>
                  <a:pt x="51" y="0"/>
                  <a:pt x="5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44" y="29"/>
                  <a:pt x="44" y="17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313238" y="4013201"/>
            <a:ext cx="161925" cy="107950"/>
          </a:xfrm>
          <a:custGeom>
            <a:avLst/>
            <a:gdLst>
              <a:gd name="T0" fmla="*/ 8 w 51"/>
              <a:gd name="T1" fmla="*/ 17 h 34"/>
              <a:gd name="T2" fmla="*/ 0 w 51"/>
              <a:gd name="T3" fmla="*/ 0 h 34"/>
              <a:gd name="T4" fmla="*/ 51 w 51"/>
              <a:gd name="T5" fmla="*/ 17 h 34"/>
              <a:gd name="T6" fmla="*/ 1 w 51"/>
              <a:gd name="T7" fmla="*/ 34 h 34"/>
              <a:gd name="T8" fmla="*/ 8 w 51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4">
                <a:moveTo>
                  <a:pt x="8" y="17"/>
                </a:moveTo>
                <a:cubicBezTo>
                  <a:pt x="8" y="6"/>
                  <a:pt x="0" y="0"/>
                  <a:pt x="0" y="0"/>
                </a:cubicBezTo>
                <a:cubicBezTo>
                  <a:pt x="51" y="17"/>
                  <a:pt x="51" y="17"/>
                  <a:pt x="51" y="17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8" y="29"/>
                  <a:pt x="8" y="17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63851" y="4013201"/>
            <a:ext cx="161925" cy="107950"/>
          </a:xfrm>
          <a:custGeom>
            <a:avLst/>
            <a:gdLst>
              <a:gd name="T0" fmla="*/ 43 w 51"/>
              <a:gd name="T1" fmla="*/ 17 h 34"/>
              <a:gd name="T2" fmla="*/ 51 w 51"/>
              <a:gd name="T3" fmla="*/ 0 h 34"/>
              <a:gd name="T4" fmla="*/ 0 w 51"/>
              <a:gd name="T5" fmla="*/ 17 h 34"/>
              <a:gd name="T6" fmla="*/ 50 w 51"/>
              <a:gd name="T7" fmla="*/ 34 h 34"/>
              <a:gd name="T8" fmla="*/ 43 w 51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4">
                <a:moveTo>
                  <a:pt x="43" y="17"/>
                </a:moveTo>
                <a:cubicBezTo>
                  <a:pt x="43" y="6"/>
                  <a:pt x="51" y="0"/>
                  <a:pt x="5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43" y="29"/>
                  <a:pt x="43" y="17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611438" y="1633538"/>
            <a:ext cx="19113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5708651" y="3132138"/>
            <a:ext cx="8683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5299076" y="1633538"/>
            <a:ext cx="12779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5343526" y="5160963"/>
            <a:ext cx="12334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617788" y="2824163"/>
            <a:ext cx="5826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656138" y="4067176"/>
            <a:ext cx="15081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62276" y="4067176"/>
            <a:ext cx="13858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483226" y="4073526"/>
            <a:ext cx="1093788" cy="314325"/>
          </a:xfrm>
          <a:custGeom>
            <a:avLst/>
            <a:gdLst>
              <a:gd name="T0" fmla="*/ 689 w 689"/>
              <a:gd name="T1" fmla="*/ 198 h 198"/>
              <a:gd name="T2" fmla="*/ 583 w 689"/>
              <a:gd name="T3" fmla="*/ 198 h 198"/>
              <a:gd name="T4" fmla="*/ 0 w 689"/>
              <a:gd name="T5" fmla="*/ 88 h 198"/>
              <a:gd name="T6" fmla="*/ 0 w 689"/>
              <a:gd name="T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9" h="198">
                <a:moveTo>
                  <a:pt x="689" y="198"/>
                </a:moveTo>
                <a:lnTo>
                  <a:pt x="583" y="198"/>
                </a:lnTo>
                <a:lnTo>
                  <a:pt x="0" y="88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347913" y="4073526"/>
            <a:ext cx="1258888" cy="409575"/>
          </a:xfrm>
          <a:custGeom>
            <a:avLst/>
            <a:gdLst>
              <a:gd name="T0" fmla="*/ 0 w 793"/>
              <a:gd name="T1" fmla="*/ 258 h 258"/>
              <a:gd name="T2" fmla="*/ 210 w 793"/>
              <a:gd name="T3" fmla="*/ 258 h 258"/>
              <a:gd name="T4" fmla="*/ 793 w 793"/>
              <a:gd name="T5" fmla="*/ 88 h 258"/>
              <a:gd name="T6" fmla="*/ 793 w 793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3" h="258">
                <a:moveTo>
                  <a:pt x="0" y="258"/>
                </a:moveTo>
                <a:lnTo>
                  <a:pt x="210" y="258"/>
                </a:lnTo>
                <a:lnTo>
                  <a:pt x="793" y="88"/>
                </a:lnTo>
                <a:lnTo>
                  <a:pt x="793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47"/>
          <p:cNvSpPr>
            <a:spLocks noChangeArrowheads="1"/>
          </p:cNvSpPr>
          <p:nvPr/>
        </p:nvSpPr>
        <p:spPr bwMode="auto">
          <a:xfrm>
            <a:off x="626365" y="1494163"/>
            <a:ext cx="19091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Longitudinal</a:t>
            </a:r>
          </a:p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fissure</a:t>
            </a:r>
          </a:p>
        </p:txBody>
      </p:sp>
      <p:sp>
        <p:nvSpPr>
          <p:cNvPr id="23" name="Rectangle 49"/>
          <p:cNvSpPr>
            <a:spLocks noChangeArrowheads="1"/>
          </p:cNvSpPr>
          <p:nvPr/>
        </p:nvSpPr>
        <p:spPr bwMode="auto">
          <a:xfrm>
            <a:off x="628200" y="2659122"/>
            <a:ext cx="194604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Cerebral veins</a:t>
            </a:r>
          </a:p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and arteries</a:t>
            </a:r>
          </a:p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covered by</a:t>
            </a:r>
          </a:p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arachnoid</a:t>
            </a:r>
          </a:p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mater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611851" y="4326003"/>
            <a:ext cx="16959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cerebral</a:t>
            </a:r>
          </a:p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hemisphere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6655753" y="4218866"/>
            <a:ext cx="189955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cerebral</a:t>
            </a:r>
          </a:p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hemisphere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6655753" y="5028640"/>
            <a:ext cx="11942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Occipital</a:t>
            </a:r>
          </a:p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lobe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auto">
          <a:xfrm>
            <a:off x="6641239" y="2988831"/>
            <a:ext cx="1679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Parietal lobe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49"/>
          <p:cNvSpPr>
            <a:spLocks noChangeArrowheads="1"/>
          </p:cNvSpPr>
          <p:nvPr/>
        </p:nvSpPr>
        <p:spPr bwMode="auto">
          <a:xfrm>
            <a:off x="6641239" y="1494163"/>
            <a:ext cx="16190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Frontal lobe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4002787" y="659683"/>
            <a:ext cx="1098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  <a:endParaRPr lang="en-US" sz="2200" b="1" i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49"/>
          <p:cNvSpPr>
            <a:spLocks noChangeArrowheads="1"/>
          </p:cNvSpPr>
          <p:nvPr/>
        </p:nvSpPr>
        <p:spPr bwMode="auto">
          <a:xfrm>
            <a:off x="3953367" y="5686813"/>
            <a:ext cx="1239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  <a:endParaRPr lang="en-US" sz="2200" b="1" i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1116761" y="5936578"/>
            <a:ext cx="2114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Superior view</a:t>
            </a:r>
          </a:p>
        </p:txBody>
      </p:sp>
    </p:spTree>
    <p:extLst>
      <p:ext uri="{BB962C8B-B14F-4D97-AF65-F5344CB8AC3E}">
        <p14:creationId xmlns:p14="http://schemas.microsoft.com/office/powerpoint/2010/main" val="18077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" y="920496"/>
            <a:ext cx="7431024" cy="50170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Autofit/>
          </a:bodyPr>
          <a:lstStyle/>
          <a:p>
            <a:r>
              <a:rPr lang="en-IN" sz="1800" dirty="0"/>
              <a:t>Figure </a:t>
            </a:r>
            <a:r>
              <a:rPr lang="en-IN" sz="1800" dirty="0" smtClean="0"/>
              <a:t>12.5b </a:t>
            </a:r>
            <a:r>
              <a:rPr lang="en-IN" sz="1800" dirty="0"/>
              <a:t>Lobes, sulci, and fissures of the cerebral hemispheres.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42988" y="1230313"/>
            <a:ext cx="3363912" cy="2965450"/>
          </a:xfrm>
          <a:custGeom>
            <a:avLst/>
            <a:gdLst>
              <a:gd name="T0" fmla="*/ 457 w 1059"/>
              <a:gd name="T1" fmla="*/ 900 h 934"/>
              <a:gd name="T2" fmla="*/ 432 w 1059"/>
              <a:gd name="T3" fmla="*/ 933 h 934"/>
              <a:gd name="T4" fmla="*/ 96 w 1059"/>
              <a:gd name="T5" fmla="*/ 815 h 934"/>
              <a:gd name="T6" fmla="*/ 107 w 1059"/>
              <a:gd name="T7" fmla="*/ 374 h 934"/>
              <a:gd name="T8" fmla="*/ 708 w 1059"/>
              <a:gd name="T9" fmla="*/ 23 h 934"/>
              <a:gd name="T10" fmla="*/ 1059 w 1059"/>
              <a:gd name="T11" fmla="*/ 9 h 934"/>
              <a:gd name="T12" fmla="*/ 1059 w 1059"/>
              <a:gd name="T13" fmla="*/ 43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9" h="934">
                <a:moveTo>
                  <a:pt x="457" y="900"/>
                </a:moveTo>
                <a:cubicBezTo>
                  <a:pt x="457" y="900"/>
                  <a:pt x="435" y="929"/>
                  <a:pt x="432" y="933"/>
                </a:cubicBezTo>
                <a:cubicBezTo>
                  <a:pt x="432" y="933"/>
                  <a:pt x="192" y="934"/>
                  <a:pt x="96" y="815"/>
                </a:cubicBezTo>
                <a:cubicBezTo>
                  <a:pt x="0" y="696"/>
                  <a:pt x="8" y="528"/>
                  <a:pt x="107" y="374"/>
                </a:cubicBezTo>
                <a:cubicBezTo>
                  <a:pt x="246" y="157"/>
                  <a:pt x="528" y="45"/>
                  <a:pt x="708" y="23"/>
                </a:cubicBezTo>
                <a:cubicBezTo>
                  <a:pt x="889" y="0"/>
                  <a:pt x="1059" y="9"/>
                  <a:pt x="1059" y="9"/>
                </a:cubicBezTo>
                <a:cubicBezTo>
                  <a:pt x="1059" y="43"/>
                  <a:pt x="1059" y="43"/>
                  <a:pt x="1059" y="43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454525" y="1265238"/>
            <a:ext cx="1393825" cy="873125"/>
          </a:xfrm>
          <a:custGeom>
            <a:avLst/>
            <a:gdLst>
              <a:gd name="T0" fmla="*/ 0 w 439"/>
              <a:gd name="T1" fmla="*/ 35 h 275"/>
              <a:gd name="T2" fmla="*/ 0 w 439"/>
              <a:gd name="T3" fmla="*/ 0 h 275"/>
              <a:gd name="T4" fmla="*/ 308 w 439"/>
              <a:gd name="T5" fmla="*/ 116 h 275"/>
              <a:gd name="T6" fmla="*/ 439 w 439"/>
              <a:gd name="T7" fmla="*/ 245 h 275"/>
              <a:gd name="T8" fmla="*/ 395 w 439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" h="275">
                <a:moveTo>
                  <a:pt x="0" y="35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54" y="9"/>
                  <a:pt x="308" y="116"/>
                </a:cubicBezTo>
                <a:cubicBezTo>
                  <a:pt x="359" y="152"/>
                  <a:pt x="403" y="198"/>
                  <a:pt x="439" y="245"/>
                </a:cubicBezTo>
                <a:cubicBezTo>
                  <a:pt x="395" y="275"/>
                  <a:pt x="395" y="275"/>
                  <a:pt x="395" y="275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740400" y="2090738"/>
            <a:ext cx="784225" cy="1838325"/>
          </a:xfrm>
          <a:custGeom>
            <a:avLst/>
            <a:gdLst>
              <a:gd name="T0" fmla="*/ 0 w 247"/>
              <a:gd name="T1" fmla="*/ 30 h 579"/>
              <a:gd name="T2" fmla="*/ 44 w 247"/>
              <a:gd name="T3" fmla="*/ 0 h 579"/>
              <a:gd name="T4" fmla="*/ 201 w 247"/>
              <a:gd name="T5" fmla="*/ 271 h 579"/>
              <a:gd name="T6" fmla="*/ 200 w 247"/>
              <a:gd name="T7" fmla="*/ 512 h 579"/>
              <a:gd name="T8" fmla="*/ 101 w 247"/>
              <a:gd name="T9" fmla="*/ 579 h 579"/>
              <a:gd name="T10" fmla="*/ 75 w 247"/>
              <a:gd name="T11" fmla="*/ 55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579">
                <a:moveTo>
                  <a:pt x="0" y="30"/>
                </a:move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142" y="109"/>
                  <a:pt x="201" y="271"/>
                </a:cubicBezTo>
                <a:cubicBezTo>
                  <a:pt x="228" y="346"/>
                  <a:pt x="247" y="447"/>
                  <a:pt x="200" y="512"/>
                </a:cubicBezTo>
                <a:cubicBezTo>
                  <a:pt x="154" y="576"/>
                  <a:pt x="101" y="579"/>
                  <a:pt x="101" y="579"/>
                </a:cubicBezTo>
                <a:cubicBezTo>
                  <a:pt x="75" y="556"/>
                  <a:pt x="75" y="556"/>
                  <a:pt x="75" y="556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474913" y="4119563"/>
            <a:ext cx="1312862" cy="441325"/>
          </a:xfrm>
          <a:custGeom>
            <a:avLst/>
            <a:gdLst>
              <a:gd name="T0" fmla="*/ 20 w 413"/>
              <a:gd name="T1" fmla="*/ 0 h 139"/>
              <a:gd name="T2" fmla="*/ 0 w 413"/>
              <a:gd name="T3" fmla="*/ 29 h 139"/>
              <a:gd name="T4" fmla="*/ 97 w 413"/>
              <a:gd name="T5" fmla="*/ 95 h 139"/>
              <a:gd name="T6" fmla="*/ 298 w 413"/>
              <a:gd name="T7" fmla="*/ 135 h 139"/>
              <a:gd name="T8" fmla="*/ 387 w 413"/>
              <a:gd name="T9" fmla="*/ 117 h 139"/>
              <a:gd name="T10" fmla="*/ 413 w 413"/>
              <a:gd name="T11" fmla="*/ 7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3" h="139">
                <a:moveTo>
                  <a:pt x="2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51" y="77"/>
                  <a:pt x="97" y="95"/>
                </a:cubicBezTo>
                <a:cubicBezTo>
                  <a:pt x="164" y="121"/>
                  <a:pt x="216" y="130"/>
                  <a:pt x="298" y="135"/>
                </a:cubicBezTo>
                <a:cubicBezTo>
                  <a:pt x="358" y="139"/>
                  <a:pt x="387" y="117"/>
                  <a:pt x="387" y="117"/>
                </a:cubicBezTo>
                <a:cubicBezTo>
                  <a:pt x="413" y="72"/>
                  <a:pt x="413" y="72"/>
                  <a:pt x="413" y="72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16525" y="4249738"/>
            <a:ext cx="911225" cy="946150"/>
          </a:xfrm>
          <a:custGeom>
            <a:avLst/>
            <a:gdLst>
              <a:gd name="T0" fmla="*/ 574 w 574"/>
              <a:gd name="T1" fmla="*/ 596 h 596"/>
              <a:gd name="T2" fmla="*/ 400 w 574"/>
              <a:gd name="T3" fmla="*/ 596 h 596"/>
              <a:gd name="T4" fmla="*/ 0 w 574"/>
              <a:gd name="T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4" h="596">
                <a:moveTo>
                  <a:pt x="574" y="596"/>
                </a:moveTo>
                <a:lnTo>
                  <a:pt x="400" y="596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041900" y="3722688"/>
            <a:ext cx="1441450" cy="400050"/>
          </a:xfrm>
          <a:custGeom>
            <a:avLst/>
            <a:gdLst>
              <a:gd name="T0" fmla="*/ 908 w 908"/>
              <a:gd name="T1" fmla="*/ 252 h 252"/>
              <a:gd name="T2" fmla="*/ 500 w 908"/>
              <a:gd name="T3" fmla="*/ 252 h 252"/>
              <a:gd name="T4" fmla="*/ 0 w 908"/>
              <a:gd name="T5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8" h="252">
                <a:moveTo>
                  <a:pt x="908" y="252"/>
                </a:moveTo>
                <a:lnTo>
                  <a:pt x="500" y="252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762375" y="4872038"/>
            <a:ext cx="492125" cy="279400"/>
          </a:xfrm>
          <a:custGeom>
            <a:avLst/>
            <a:gdLst>
              <a:gd name="T0" fmla="*/ 0 w 310"/>
              <a:gd name="T1" fmla="*/ 176 h 176"/>
              <a:gd name="T2" fmla="*/ 144 w 310"/>
              <a:gd name="T3" fmla="*/ 176 h 176"/>
              <a:gd name="T4" fmla="*/ 310 w 310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0" h="176">
                <a:moveTo>
                  <a:pt x="0" y="176"/>
                </a:moveTo>
                <a:lnTo>
                  <a:pt x="144" y="176"/>
                </a:lnTo>
                <a:lnTo>
                  <a:pt x="31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382838" y="4462463"/>
            <a:ext cx="517525" cy="155575"/>
          </a:xfrm>
          <a:custGeom>
            <a:avLst/>
            <a:gdLst>
              <a:gd name="T0" fmla="*/ 326 w 326"/>
              <a:gd name="T1" fmla="*/ 0 h 98"/>
              <a:gd name="T2" fmla="*/ 160 w 326"/>
              <a:gd name="T3" fmla="*/ 98 h 98"/>
              <a:gd name="T4" fmla="*/ 0 w 326"/>
              <a:gd name="T5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" h="98">
                <a:moveTo>
                  <a:pt x="326" y="0"/>
                </a:moveTo>
                <a:lnTo>
                  <a:pt x="160" y="98"/>
                </a:lnTo>
                <a:lnTo>
                  <a:pt x="0" y="9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6194425" y="2541588"/>
            <a:ext cx="2063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207000" y="1497013"/>
            <a:ext cx="7556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065338" y="1087438"/>
            <a:ext cx="501650" cy="406400"/>
          </a:xfrm>
          <a:custGeom>
            <a:avLst/>
            <a:gdLst>
              <a:gd name="T0" fmla="*/ 316 w 316"/>
              <a:gd name="T1" fmla="*/ 256 h 256"/>
              <a:gd name="T2" fmla="*/ 170 w 316"/>
              <a:gd name="T3" fmla="*/ 0 h 256"/>
              <a:gd name="T4" fmla="*/ 0 w 316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6" h="256">
                <a:moveTo>
                  <a:pt x="316" y="256"/>
                </a:moveTo>
                <a:lnTo>
                  <a:pt x="17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3765550" y="4430713"/>
            <a:ext cx="1035050" cy="822325"/>
          </a:xfrm>
          <a:custGeom>
            <a:avLst/>
            <a:gdLst>
              <a:gd name="T0" fmla="*/ 652 w 652"/>
              <a:gd name="T1" fmla="*/ 480 h 518"/>
              <a:gd name="T2" fmla="*/ 622 w 652"/>
              <a:gd name="T3" fmla="*/ 518 h 518"/>
              <a:gd name="T4" fmla="*/ 0 w 652"/>
              <a:gd name="T5" fmla="*/ 40 h 518"/>
              <a:gd name="T6" fmla="*/ 30 w 652"/>
              <a:gd name="T7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2" h="518">
                <a:moveTo>
                  <a:pt x="652" y="480"/>
                </a:moveTo>
                <a:lnTo>
                  <a:pt x="622" y="518"/>
                </a:lnTo>
                <a:lnTo>
                  <a:pt x="0" y="40"/>
                </a:lnTo>
                <a:lnTo>
                  <a:pt x="3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1400282" y="5642453"/>
            <a:ext cx="2521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lateral view</a:t>
            </a: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895888" y="4479853"/>
            <a:ext cx="14434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Temporal</a:t>
            </a:r>
          </a:p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lobe</a:t>
            </a:r>
          </a:p>
        </p:txBody>
      </p:sp>
      <p:sp>
        <p:nvSpPr>
          <p:cNvPr id="22" name="Rectangle 47"/>
          <p:cNvSpPr>
            <a:spLocks noChangeArrowheads="1"/>
          </p:cNvSpPr>
          <p:nvPr/>
        </p:nvSpPr>
        <p:spPr bwMode="auto">
          <a:xfrm>
            <a:off x="954692" y="941230"/>
            <a:ext cx="11843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Frontal </a:t>
            </a:r>
          </a:p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lobe</a:t>
            </a:r>
          </a:p>
        </p:txBody>
      </p:sp>
      <p:sp>
        <p:nvSpPr>
          <p:cNvPr id="23" name="Rectangle 49"/>
          <p:cNvSpPr>
            <a:spLocks noChangeArrowheads="1"/>
          </p:cNvSpPr>
          <p:nvPr/>
        </p:nvSpPr>
        <p:spPr bwMode="auto">
          <a:xfrm>
            <a:off x="2258080" y="4980046"/>
            <a:ext cx="14587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Brain stem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6194351" y="5041999"/>
            <a:ext cx="15372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Cerebellum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6539865" y="4001633"/>
            <a:ext cx="1715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Transverse</a:t>
            </a:r>
          </a:p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cerebral</a:t>
            </a:r>
          </a:p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fissure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6481809" y="2405261"/>
            <a:ext cx="13946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Occipital</a:t>
            </a:r>
          </a:p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lobe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6036521" y="1363208"/>
            <a:ext cx="12006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Parietal</a:t>
            </a:r>
          </a:p>
          <a:p>
            <a:pPr eaLnBrk="1" hangingPunct="1">
              <a:lnSpc>
                <a:spcPts val="2400"/>
              </a:lnSpc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lobe</a:t>
            </a: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5035550" y="3719513"/>
            <a:ext cx="1441450" cy="400050"/>
          </a:xfrm>
          <a:custGeom>
            <a:avLst/>
            <a:gdLst>
              <a:gd name="T0" fmla="*/ 908 w 908"/>
              <a:gd name="T1" fmla="*/ 252 h 252"/>
              <a:gd name="T2" fmla="*/ 500 w 908"/>
              <a:gd name="T3" fmla="*/ 252 h 252"/>
              <a:gd name="T4" fmla="*/ 0 w 908"/>
              <a:gd name="T5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8" h="252">
                <a:moveTo>
                  <a:pt x="908" y="252"/>
                </a:moveTo>
                <a:lnTo>
                  <a:pt x="500" y="25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219700" y="4252913"/>
            <a:ext cx="911225" cy="946150"/>
          </a:xfrm>
          <a:custGeom>
            <a:avLst/>
            <a:gdLst>
              <a:gd name="T0" fmla="*/ 574 w 574"/>
              <a:gd name="T1" fmla="*/ 596 h 596"/>
              <a:gd name="T2" fmla="*/ 400 w 574"/>
              <a:gd name="T3" fmla="*/ 596 h 596"/>
              <a:gd name="T4" fmla="*/ 0 w 574"/>
              <a:gd name="T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4" h="596">
                <a:moveTo>
                  <a:pt x="574" y="596"/>
                </a:moveTo>
                <a:lnTo>
                  <a:pt x="400" y="59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Hemispheres</a:t>
            </a:r>
            <a:endParaRPr lang="en-US" dirty="0"/>
          </a:p>
        </p:txBody>
      </p:sp>
      <p:sp>
        <p:nvSpPr>
          <p:cNvPr id="4608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sulci divide each hemisphere into five lobes</a:t>
            </a:r>
          </a:p>
          <a:p>
            <a:pPr lvl="1"/>
            <a:r>
              <a:rPr lang="en-US" b="1" dirty="0" smtClean="0"/>
              <a:t>Frontal</a:t>
            </a:r>
          </a:p>
          <a:p>
            <a:pPr lvl="1"/>
            <a:r>
              <a:rPr lang="en-US" b="1" dirty="0" smtClean="0"/>
              <a:t>Parietal </a:t>
            </a:r>
          </a:p>
          <a:p>
            <a:pPr lvl="1"/>
            <a:r>
              <a:rPr lang="en-US" b="1" dirty="0" smtClean="0"/>
              <a:t>Temporal </a:t>
            </a:r>
          </a:p>
          <a:p>
            <a:pPr lvl="1"/>
            <a:r>
              <a:rPr lang="en-US" b="1" dirty="0" smtClean="0"/>
              <a:t>Occipital</a:t>
            </a:r>
          </a:p>
          <a:p>
            <a:pPr lvl="1"/>
            <a:r>
              <a:rPr lang="en-US" b="1" dirty="0" smtClean="0"/>
              <a:t>Insula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1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Hemispheres</a:t>
            </a:r>
            <a:endParaRPr lang="en-US" dirty="0"/>
          </a:p>
        </p:txBody>
      </p:sp>
      <p:sp>
        <p:nvSpPr>
          <p:cNvPr id="4608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four are named after overlying skull bones</a:t>
            </a:r>
          </a:p>
          <a:p>
            <a:r>
              <a:rPr lang="en-US" dirty="0" smtClean="0"/>
              <a:t>Insular lobe is buried under portions of temporal, parietal, and frontal lobes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© 2016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5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9" y="4759"/>
            <a:ext cx="7583424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9991" y="5292701"/>
            <a:ext cx="2582334" cy="1341772"/>
          </a:xfrm>
        </p:spPr>
        <p:txBody>
          <a:bodyPr>
            <a:noAutofit/>
          </a:bodyPr>
          <a:lstStyle/>
          <a:p>
            <a:r>
              <a:rPr lang="en-IN" sz="1800" dirty="0"/>
              <a:t>Figure </a:t>
            </a:r>
            <a:r>
              <a:rPr lang="en-IN" sz="1800" dirty="0" smtClean="0"/>
              <a:t>12.5c </a:t>
            </a:r>
            <a:r>
              <a:rPr lang="en-IN" sz="1800" dirty="0"/>
              <a:t>Lobes, sulci, and fissures of the cerebral hemispheres.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65300" y="371475"/>
            <a:ext cx="4078288" cy="5502275"/>
            <a:chOff x="1765300" y="371475"/>
            <a:chExt cx="4078288" cy="5502275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956050" y="723900"/>
              <a:ext cx="0" cy="3175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33725" y="371475"/>
              <a:ext cx="555625" cy="679450"/>
            </a:xfrm>
            <a:custGeom>
              <a:avLst/>
              <a:gdLst>
                <a:gd name="T0" fmla="*/ 350 w 350"/>
                <a:gd name="T1" fmla="*/ 428 h 428"/>
                <a:gd name="T2" fmla="*/ 116 w 350"/>
                <a:gd name="T3" fmla="*/ 0 h 428"/>
                <a:gd name="T4" fmla="*/ 0 w 350"/>
                <a:gd name="T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0" h="428">
                  <a:moveTo>
                    <a:pt x="350" y="428"/>
                  </a:moveTo>
                  <a:lnTo>
                    <a:pt x="116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191000" y="520700"/>
              <a:ext cx="509588" cy="536575"/>
            </a:xfrm>
            <a:custGeom>
              <a:avLst/>
              <a:gdLst>
                <a:gd name="T0" fmla="*/ 0 w 321"/>
                <a:gd name="T1" fmla="*/ 338 h 338"/>
                <a:gd name="T2" fmla="*/ 205 w 321"/>
                <a:gd name="T3" fmla="*/ 0 h 338"/>
                <a:gd name="T4" fmla="*/ 321 w 321"/>
                <a:gd name="T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338">
                  <a:moveTo>
                    <a:pt x="0" y="338"/>
                  </a:moveTo>
                  <a:lnTo>
                    <a:pt x="205" y="0"/>
                  </a:lnTo>
                  <a:lnTo>
                    <a:pt x="321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5319713" y="2973388"/>
              <a:ext cx="52387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3914775" y="2662238"/>
              <a:ext cx="1928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5418138" y="2366963"/>
              <a:ext cx="4254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586288" y="952500"/>
              <a:ext cx="1257300" cy="479425"/>
            </a:xfrm>
            <a:custGeom>
              <a:avLst/>
              <a:gdLst>
                <a:gd name="T0" fmla="*/ 792 w 792"/>
                <a:gd name="T1" fmla="*/ 0 h 302"/>
                <a:gd name="T2" fmla="*/ 624 w 792"/>
                <a:gd name="T3" fmla="*/ 0 h 302"/>
                <a:gd name="T4" fmla="*/ 0 w 792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2" h="302">
                  <a:moveTo>
                    <a:pt x="792" y="0"/>
                  </a:moveTo>
                  <a:lnTo>
                    <a:pt x="624" y="0"/>
                  </a:lnTo>
                  <a:lnTo>
                    <a:pt x="0" y="30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89175" y="952500"/>
              <a:ext cx="581025" cy="400050"/>
            </a:xfrm>
            <a:custGeom>
              <a:avLst/>
              <a:gdLst>
                <a:gd name="T0" fmla="*/ 0 w 366"/>
                <a:gd name="T1" fmla="*/ 0 h 252"/>
                <a:gd name="T2" fmla="*/ 152 w 366"/>
                <a:gd name="T3" fmla="*/ 0 h 252"/>
                <a:gd name="T4" fmla="*/ 366 w 366"/>
                <a:gd name="T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6" h="252">
                  <a:moveTo>
                    <a:pt x="0" y="0"/>
                  </a:moveTo>
                  <a:lnTo>
                    <a:pt x="152" y="0"/>
                  </a:lnTo>
                  <a:lnTo>
                    <a:pt x="366" y="25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78438" y="1206500"/>
              <a:ext cx="565150" cy="469900"/>
            </a:xfrm>
            <a:custGeom>
              <a:avLst/>
              <a:gdLst>
                <a:gd name="T0" fmla="*/ 356 w 356"/>
                <a:gd name="T1" fmla="*/ 0 h 296"/>
                <a:gd name="T2" fmla="*/ 188 w 356"/>
                <a:gd name="T3" fmla="*/ 0 h 296"/>
                <a:gd name="T4" fmla="*/ 0 w 356"/>
                <a:gd name="T5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6" h="296">
                  <a:moveTo>
                    <a:pt x="356" y="0"/>
                  </a:moveTo>
                  <a:lnTo>
                    <a:pt x="188" y="0"/>
                  </a:lnTo>
                  <a:lnTo>
                    <a:pt x="0" y="29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32250" y="2001838"/>
              <a:ext cx="1811338" cy="174625"/>
            </a:xfrm>
            <a:custGeom>
              <a:avLst/>
              <a:gdLst>
                <a:gd name="T0" fmla="*/ 1141 w 1141"/>
                <a:gd name="T1" fmla="*/ 0 h 110"/>
                <a:gd name="T2" fmla="*/ 973 w 1141"/>
                <a:gd name="T3" fmla="*/ 0 h 110"/>
                <a:gd name="T4" fmla="*/ 0 w 1141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1" h="110">
                  <a:moveTo>
                    <a:pt x="1141" y="0"/>
                  </a:moveTo>
                  <a:lnTo>
                    <a:pt x="973" y="0"/>
                  </a:lnTo>
                  <a:lnTo>
                    <a:pt x="0" y="11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246688" y="3376613"/>
              <a:ext cx="596900" cy="244475"/>
            </a:xfrm>
            <a:custGeom>
              <a:avLst/>
              <a:gdLst>
                <a:gd name="T0" fmla="*/ 376 w 376"/>
                <a:gd name="T1" fmla="*/ 154 h 154"/>
                <a:gd name="T2" fmla="*/ 200 w 376"/>
                <a:gd name="T3" fmla="*/ 154 h 154"/>
                <a:gd name="T4" fmla="*/ 0 w 376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" h="154">
                  <a:moveTo>
                    <a:pt x="376" y="154"/>
                  </a:moveTo>
                  <a:lnTo>
                    <a:pt x="200" y="154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848100" y="4848225"/>
              <a:ext cx="465138" cy="114300"/>
            </a:xfrm>
            <a:custGeom>
              <a:avLst/>
              <a:gdLst>
                <a:gd name="T0" fmla="*/ 0 w 293"/>
                <a:gd name="T1" fmla="*/ 72 h 72"/>
                <a:gd name="T2" fmla="*/ 128 w 293"/>
                <a:gd name="T3" fmla="*/ 0 h 72"/>
                <a:gd name="T4" fmla="*/ 293 w 293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3" h="72">
                  <a:moveTo>
                    <a:pt x="0" y="72"/>
                  </a:moveTo>
                  <a:lnTo>
                    <a:pt x="128" y="0"/>
                  </a:lnTo>
                  <a:lnTo>
                    <a:pt x="293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3136900" y="5565775"/>
              <a:ext cx="11763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651250" y="5267325"/>
              <a:ext cx="66198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3651250" y="5873750"/>
              <a:ext cx="66198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765300" y="4125913"/>
              <a:ext cx="498475" cy="1300163"/>
            </a:xfrm>
            <a:custGeom>
              <a:avLst/>
              <a:gdLst>
                <a:gd name="T0" fmla="*/ 0 w 314"/>
                <a:gd name="T1" fmla="*/ 0 h 819"/>
                <a:gd name="T2" fmla="*/ 208 w 314"/>
                <a:gd name="T3" fmla="*/ 0 h 819"/>
                <a:gd name="T4" fmla="*/ 314 w 314"/>
                <a:gd name="T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819">
                  <a:moveTo>
                    <a:pt x="0" y="0"/>
                  </a:moveTo>
                  <a:lnTo>
                    <a:pt x="208" y="0"/>
                  </a:lnTo>
                  <a:lnTo>
                    <a:pt x="314" y="81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1222787" y="6405559"/>
            <a:ext cx="386375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Lobes and sulci of the cerebrum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4374484" y="4726397"/>
            <a:ext cx="696537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dirty="0" err="1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Gyrus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4375108" y="5462178"/>
            <a:ext cx="799899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Sulcus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838200" y="4006925"/>
            <a:ext cx="875561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Fissure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(a deep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sulcus)</a:t>
            </a:r>
            <a:endParaRPr lang="en-US" sz="1700" b="1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4374484" y="5158197"/>
            <a:ext cx="2085507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Cortex (</a:t>
            </a: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gray</a:t>
            </a: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matter)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49"/>
          <p:cNvSpPr>
            <a:spLocks noChangeArrowheads="1"/>
          </p:cNvSpPr>
          <p:nvPr/>
        </p:nvSpPr>
        <p:spPr bwMode="auto">
          <a:xfrm>
            <a:off x="4366524" y="5763979"/>
            <a:ext cx="1320874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White matter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825107" y="827087"/>
            <a:ext cx="1425968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Frontal lobe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2018784" y="253269"/>
            <a:ext cx="1069203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Precentral</a:t>
            </a:r>
            <a:endParaRPr lang="en-IN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870"/>
              </a:lnSpc>
            </a:pP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gyrus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613150" y="236587"/>
            <a:ext cx="751809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Central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sulcus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4755352" y="405805"/>
            <a:ext cx="1189428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Postcentral</a:t>
            </a:r>
            <a:endParaRPr lang="en-IN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870"/>
              </a:lnSpc>
            </a:pP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gyrus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5895537" y="839019"/>
            <a:ext cx="1509516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Parietal </a:t>
            </a:r>
            <a:r>
              <a:rPr lang="en-US" sz="17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lobe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5895537" y="2245135"/>
            <a:ext cx="1659109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Occipital lobe</a:t>
            </a: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5889626" y="2549935"/>
            <a:ext cx="169944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Temporal lobe</a:t>
            </a:r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5895537" y="1108075"/>
            <a:ext cx="2513509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Parieto</a:t>
            </a: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-occipital sulcus 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(on medial surface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of hemisphere)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5895537" y="1887030"/>
            <a:ext cx="1469954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Lateral sulcus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49"/>
          <p:cNvSpPr>
            <a:spLocks noChangeArrowheads="1"/>
          </p:cNvSpPr>
          <p:nvPr/>
        </p:nvSpPr>
        <p:spPr bwMode="auto">
          <a:xfrm>
            <a:off x="5898065" y="2860725"/>
            <a:ext cx="1628651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Transverse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cerebral fissure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5909855" y="3502573"/>
            <a:ext cx="1189428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Cerebellum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Midbrain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Medulla oblongata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03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84" y="414528"/>
            <a:ext cx="6504432" cy="60289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Autofit/>
          </a:bodyPr>
          <a:lstStyle/>
          <a:p>
            <a:r>
              <a:rPr lang="en-IN" sz="1800" dirty="0"/>
              <a:t>Figure </a:t>
            </a:r>
            <a:r>
              <a:rPr lang="en-IN" sz="1800" dirty="0" smtClean="0"/>
              <a:t>12.5d </a:t>
            </a:r>
            <a:r>
              <a:rPr lang="en-IN" sz="1800" dirty="0"/>
              <a:t>Lobes, sulci, and fissures of the cerebral hemispheres.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381375" y="4841875"/>
            <a:ext cx="10350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825875" y="1001713"/>
            <a:ext cx="0" cy="9366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343275" y="3579813"/>
            <a:ext cx="1123950" cy="852487"/>
          </a:xfrm>
          <a:custGeom>
            <a:avLst/>
            <a:gdLst>
              <a:gd name="T0" fmla="*/ 0 w 708"/>
              <a:gd name="T1" fmla="*/ 537 h 537"/>
              <a:gd name="T2" fmla="*/ 162 w 708"/>
              <a:gd name="T3" fmla="*/ 537 h 537"/>
              <a:gd name="T4" fmla="*/ 708 w 708"/>
              <a:gd name="T5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8" h="537">
                <a:moveTo>
                  <a:pt x="0" y="537"/>
                </a:moveTo>
                <a:lnTo>
                  <a:pt x="162" y="537"/>
                </a:lnTo>
                <a:lnTo>
                  <a:pt x="70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3600450" y="3557588"/>
            <a:ext cx="1287463" cy="8747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30863" y="1077913"/>
            <a:ext cx="0" cy="4540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3013183" y="688341"/>
            <a:ext cx="16190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Frontal lobe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5144351" y="441525"/>
            <a:ext cx="97302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Central</a:t>
            </a:r>
          </a:p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sulcus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1381760" y="4293651"/>
            <a:ext cx="1913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Gyri</a:t>
            </a: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of </a:t>
            </a:r>
            <a:r>
              <a:rPr lang="en-IN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insula</a:t>
            </a:r>
            <a:endParaRPr lang="en-US" sz="22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1366520" y="4692967"/>
            <a:ext cx="19106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Temporal lobe</a:t>
            </a:r>
          </a:p>
          <a:p>
            <a:pPr eaLnBrk="1" hangingPunct="1">
              <a:lnSpc>
                <a:spcPts val="2400"/>
              </a:lnSpc>
            </a:pPr>
            <a:r>
              <a:rPr lang="en-IN" sz="2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(pulled down)</a:t>
            </a:r>
            <a:endParaRPr lang="en-US" sz="22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1869787" y="6151878"/>
            <a:ext cx="58834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en-IN" sz="22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Location of the insula (or insular lobe)</a:t>
            </a:r>
            <a:endParaRPr lang="en-US" sz="22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Hemispheres</a:t>
            </a:r>
            <a:endParaRPr lang="en-US" dirty="0"/>
          </a:p>
        </p:txBody>
      </p:sp>
      <p:sp>
        <p:nvSpPr>
          <p:cNvPr id="50178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Major sulci that divide lobes:</a:t>
            </a:r>
          </a:p>
          <a:p>
            <a:pPr lvl="1"/>
            <a:r>
              <a:rPr lang="en-US" b="1" u="sng" dirty="0" smtClean="0"/>
              <a:t>Central sulcus </a:t>
            </a:r>
            <a:r>
              <a:rPr lang="en-US" dirty="0" smtClean="0"/>
              <a:t>separates </a:t>
            </a:r>
            <a:r>
              <a:rPr lang="en-US" b="1" dirty="0" err="1" smtClean="0"/>
              <a:t>precentral</a:t>
            </a:r>
            <a:r>
              <a:rPr lang="en-US" b="1" dirty="0" smtClean="0"/>
              <a:t> </a:t>
            </a:r>
            <a:r>
              <a:rPr lang="en-US" b="1" dirty="0" err="1" smtClean="0"/>
              <a:t>gyrus</a:t>
            </a:r>
            <a:r>
              <a:rPr lang="en-US" b="1" dirty="0" smtClean="0"/>
              <a:t> </a:t>
            </a:r>
            <a:r>
              <a:rPr lang="en-US" dirty="0" smtClean="0"/>
              <a:t>of frontal lobe and </a:t>
            </a:r>
            <a:r>
              <a:rPr lang="en-US" b="1" dirty="0" err="1" smtClean="0"/>
              <a:t>postcentral</a:t>
            </a:r>
            <a:r>
              <a:rPr lang="en-US" b="1" dirty="0" smtClean="0"/>
              <a:t> </a:t>
            </a:r>
            <a:r>
              <a:rPr lang="en-US" b="1" dirty="0" err="1" smtClean="0"/>
              <a:t>gyrus</a:t>
            </a:r>
            <a:r>
              <a:rPr lang="en-US" b="1" dirty="0" smtClean="0"/>
              <a:t> </a:t>
            </a:r>
            <a:r>
              <a:rPr lang="en-US" dirty="0" smtClean="0"/>
              <a:t>of parietal lobe</a:t>
            </a:r>
          </a:p>
          <a:p>
            <a:pPr lvl="1"/>
            <a:r>
              <a:rPr lang="en-US" b="1" u="sng" dirty="0" err="1" smtClean="0"/>
              <a:t>Parieto</a:t>
            </a:r>
            <a:r>
              <a:rPr lang="en-US" b="1" u="sng" dirty="0" smtClean="0"/>
              <a:t>-occipital sulcus </a:t>
            </a:r>
            <a:r>
              <a:rPr lang="en-US" dirty="0" smtClean="0"/>
              <a:t>separates occipital and parietal lobes</a:t>
            </a:r>
          </a:p>
          <a:p>
            <a:pPr lvl="1"/>
            <a:r>
              <a:rPr lang="en-US" b="1" u="sng" dirty="0" smtClean="0"/>
              <a:t>Lateral sulcus </a:t>
            </a:r>
            <a:r>
              <a:rPr lang="en-US" dirty="0" smtClean="0"/>
              <a:t>outlines temporal lobes</a:t>
            </a:r>
          </a:p>
          <a:p>
            <a:r>
              <a:rPr lang="en-US" dirty="0" smtClean="0"/>
              <a:t>Each hemisphere has three basic regions:</a:t>
            </a:r>
          </a:p>
          <a:p>
            <a:pPr lvl="1"/>
            <a:r>
              <a:rPr lang="en-US" b="1" dirty="0" smtClean="0"/>
              <a:t>Cerebral cortex</a:t>
            </a:r>
            <a:r>
              <a:rPr lang="en-US" dirty="0" smtClean="0"/>
              <a:t> of gray matter superficially</a:t>
            </a:r>
          </a:p>
          <a:p>
            <a:pPr lvl="1"/>
            <a:r>
              <a:rPr lang="en-US" b="1" dirty="0" smtClean="0"/>
              <a:t>White matter </a:t>
            </a:r>
            <a:r>
              <a:rPr lang="en-US" dirty="0" smtClean="0"/>
              <a:t>internally</a:t>
            </a:r>
          </a:p>
          <a:p>
            <a:pPr lvl="1"/>
            <a:r>
              <a:rPr lang="en-US" b="1" dirty="0" smtClean="0"/>
              <a:t>Basal nuclei </a:t>
            </a:r>
            <a:r>
              <a:rPr lang="en-US" dirty="0" smtClean="0"/>
              <a:t>deep within white matter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75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" y="228600"/>
            <a:ext cx="7583424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3077" y="5532503"/>
            <a:ext cx="2831978" cy="950263"/>
          </a:xfrm>
        </p:spPr>
        <p:txBody>
          <a:bodyPr>
            <a:noAutofit/>
          </a:bodyPr>
          <a:lstStyle/>
          <a:p>
            <a:r>
              <a:rPr lang="en-IN" sz="1600" dirty="0"/>
              <a:t>Figure </a:t>
            </a:r>
            <a:r>
              <a:rPr lang="en-IN" sz="1600" dirty="0" smtClean="0"/>
              <a:t>12.5c </a:t>
            </a:r>
            <a:r>
              <a:rPr lang="en-IN" sz="1600" dirty="0"/>
              <a:t>Lobes, sulci, and fissures of the cerebral hemispheres</a:t>
            </a:r>
            <a:r>
              <a:rPr lang="en-IN" sz="2000" dirty="0"/>
              <a:t>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65300" y="371475"/>
            <a:ext cx="4078288" cy="5502275"/>
            <a:chOff x="1765300" y="371475"/>
            <a:chExt cx="4078288" cy="5502275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956050" y="723900"/>
              <a:ext cx="0" cy="3175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33725" y="371475"/>
              <a:ext cx="555625" cy="679450"/>
            </a:xfrm>
            <a:custGeom>
              <a:avLst/>
              <a:gdLst>
                <a:gd name="T0" fmla="*/ 350 w 350"/>
                <a:gd name="T1" fmla="*/ 428 h 428"/>
                <a:gd name="T2" fmla="*/ 116 w 350"/>
                <a:gd name="T3" fmla="*/ 0 h 428"/>
                <a:gd name="T4" fmla="*/ 0 w 350"/>
                <a:gd name="T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0" h="428">
                  <a:moveTo>
                    <a:pt x="350" y="428"/>
                  </a:moveTo>
                  <a:lnTo>
                    <a:pt x="116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191000" y="520700"/>
              <a:ext cx="509588" cy="536575"/>
            </a:xfrm>
            <a:custGeom>
              <a:avLst/>
              <a:gdLst>
                <a:gd name="T0" fmla="*/ 0 w 321"/>
                <a:gd name="T1" fmla="*/ 338 h 338"/>
                <a:gd name="T2" fmla="*/ 205 w 321"/>
                <a:gd name="T3" fmla="*/ 0 h 338"/>
                <a:gd name="T4" fmla="*/ 321 w 321"/>
                <a:gd name="T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338">
                  <a:moveTo>
                    <a:pt x="0" y="338"/>
                  </a:moveTo>
                  <a:lnTo>
                    <a:pt x="205" y="0"/>
                  </a:lnTo>
                  <a:lnTo>
                    <a:pt x="321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5319713" y="2973388"/>
              <a:ext cx="52387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3914775" y="2662238"/>
              <a:ext cx="1928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5418138" y="2366963"/>
              <a:ext cx="4254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586288" y="952500"/>
              <a:ext cx="1257300" cy="479425"/>
            </a:xfrm>
            <a:custGeom>
              <a:avLst/>
              <a:gdLst>
                <a:gd name="T0" fmla="*/ 792 w 792"/>
                <a:gd name="T1" fmla="*/ 0 h 302"/>
                <a:gd name="T2" fmla="*/ 624 w 792"/>
                <a:gd name="T3" fmla="*/ 0 h 302"/>
                <a:gd name="T4" fmla="*/ 0 w 792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2" h="302">
                  <a:moveTo>
                    <a:pt x="792" y="0"/>
                  </a:moveTo>
                  <a:lnTo>
                    <a:pt x="624" y="0"/>
                  </a:lnTo>
                  <a:lnTo>
                    <a:pt x="0" y="30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89175" y="952500"/>
              <a:ext cx="581025" cy="400050"/>
            </a:xfrm>
            <a:custGeom>
              <a:avLst/>
              <a:gdLst>
                <a:gd name="T0" fmla="*/ 0 w 366"/>
                <a:gd name="T1" fmla="*/ 0 h 252"/>
                <a:gd name="T2" fmla="*/ 152 w 366"/>
                <a:gd name="T3" fmla="*/ 0 h 252"/>
                <a:gd name="T4" fmla="*/ 366 w 366"/>
                <a:gd name="T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6" h="252">
                  <a:moveTo>
                    <a:pt x="0" y="0"/>
                  </a:moveTo>
                  <a:lnTo>
                    <a:pt x="152" y="0"/>
                  </a:lnTo>
                  <a:lnTo>
                    <a:pt x="366" y="25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78438" y="1206500"/>
              <a:ext cx="565150" cy="469900"/>
            </a:xfrm>
            <a:custGeom>
              <a:avLst/>
              <a:gdLst>
                <a:gd name="T0" fmla="*/ 356 w 356"/>
                <a:gd name="T1" fmla="*/ 0 h 296"/>
                <a:gd name="T2" fmla="*/ 188 w 356"/>
                <a:gd name="T3" fmla="*/ 0 h 296"/>
                <a:gd name="T4" fmla="*/ 0 w 356"/>
                <a:gd name="T5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6" h="296">
                  <a:moveTo>
                    <a:pt x="356" y="0"/>
                  </a:moveTo>
                  <a:lnTo>
                    <a:pt x="188" y="0"/>
                  </a:lnTo>
                  <a:lnTo>
                    <a:pt x="0" y="29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32250" y="2001838"/>
              <a:ext cx="1811338" cy="174625"/>
            </a:xfrm>
            <a:custGeom>
              <a:avLst/>
              <a:gdLst>
                <a:gd name="T0" fmla="*/ 1141 w 1141"/>
                <a:gd name="T1" fmla="*/ 0 h 110"/>
                <a:gd name="T2" fmla="*/ 973 w 1141"/>
                <a:gd name="T3" fmla="*/ 0 h 110"/>
                <a:gd name="T4" fmla="*/ 0 w 1141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1" h="110">
                  <a:moveTo>
                    <a:pt x="1141" y="0"/>
                  </a:moveTo>
                  <a:lnTo>
                    <a:pt x="973" y="0"/>
                  </a:lnTo>
                  <a:lnTo>
                    <a:pt x="0" y="11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246688" y="3376613"/>
              <a:ext cx="596900" cy="244475"/>
            </a:xfrm>
            <a:custGeom>
              <a:avLst/>
              <a:gdLst>
                <a:gd name="T0" fmla="*/ 376 w 376"/>
                <a:gd name="T1" fmla="*/ 154 h 154"/>
                <a:gd name="T2" fmla="*/ 200 w 376"/>
                <a:gd name="T3" fmla="*/ 154 h 154"/>
                <a:gd name="T4" fmla="*/ 0 w 376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" h="154">
                  <a:moveTo>
                    <a:pt x="376" y="154"/>
                  </a:moveTo>
                  <a:lnTo>
                    <a:pt x="200" y="154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848100" y="4848225"/>
              <a:ext cx="465138" cy="114300"/>
            </a:xfrm>
            <a:custGeom>
              <a:avLst/>
              <a:gdLst>
                <a:gd name="T0" fmla="*/ 0 w 293"/>
                <a:gd name="T1" fmla="*/ 72 h 72"/>
                <a:gd name="T2" fmla="*/ 128 w 293"/>
                <a:gd name="T3" fmla="*/ 0 h 72"/>
                <a:gd name="T4" fmla="*/ 293 w 293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3" h="72">
                  <a:moveTo>
                    <a:pt x="0" y="72"/>
                  </a:moveTo>
                  <a:lnTo>
                    <a:pt x="128" y="0"/>
                  </a:lnTo>
                  <a:lnTo>
                    <a:pt x="293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3136900" y="5565775"/>
              <a:ext cx="11763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651250" y="5267325"/>
              <a:ext cx="66198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3651250" y="5873750"/>
              <a:ext cx="66198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765300" y="4125913"/>
              <a:ext cx="498475" cy="1300163"/>
            </a:xfrm>
            <a:custGeom>
              <a:avLst/>
              <a:gdLst>
                <a:gd name="T0" fmla="*/ 0 w 314"/>
                <a:gd name="T1" fmla="*/ 0 h 819"/>
                <a:gd name="T2" fmla="*/ 208 w 314"/>
                <a:gd name="T3" fmla="*/ 0 h 819"/>
                <a:gd name="T4" fmla="*/ 314 w 314"/>
                <a:gd name="T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819">
                  <a:moveTo>
                    <a:pt x="0" y="0"/>
                  </a:moveTo>
                  <a:lnTo>
                    <a:pt x="208" y="0"/>
                  </a:lnTo>
                  <a:lnTo>
                    <a:pt x="314" y="81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1222787" y="6405559"/>
            <a:ext cx="386375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Lobes and sulci of the cerebrum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4374484" y="4726397"/>
            <a:ext cx="696537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dirty="0" err="1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Gyrus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4375108" y="5462178"/>
            <a:ext cx="799899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Sulcus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838200" y="4006925"/>
            <a:ext cx="875561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Fissure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(a deep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sulcus)</a:t>
            </a:r>
            <a:endParaRPr lang="en-US" sz="1700" b="1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4374484" y="5158197"/>
            <a:ext cx="2085507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Cortex (</a:t>
            </a: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gray</a:t>
            </a: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matter)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49"/>
          <p:cNvSpPr>
            <a:spLocks noChangeArrowheads="1"/>
          </p:cNvSpPr>
          <p:nvPr/>
        </p:nvSpPr>
        <p:spPr bwMode="auto">
          <a:xfrm>
            <a:off x="4366524" y="5763979"/>
            <a:ext cx="1320874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White matter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825107" y="827087"/>
            <a:ext cx="1425968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Frontal lobe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2018784" y="253269"/>
            <a:ext cx="1069203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Precentral</a:t>
            </a:r>
            <a:endParaRPr lang="en-IN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870"/>
              </a:lnSpc>
            </a:pP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gyrus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613150" y="236587"/>
            <a:ext cx="795290" cy="48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Central</a:t>
            </a:r>
          </a:p>
          <a:p>
            <a:pPr eaLnBrk="1" hangingPunct="1">
              <a:lnSpc>
                <a:spcPts val="1870"/>
              </a:lnSpc>
            </a:pPr>
            <a:r>
              <a:rPr lang="en-IN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sulcus</a:t>
            </a:r>
            <a:endParaRPr lang="en-US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4755352" y="405805"/>
            <a:ext cx="1189428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Postcentral</a:t>
            </a:r>
            <a:endParaRPr lang="en-IN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870"/>
              </a:lnSpc>
            </a:pPr>
            <a:r>
              <a:rPr lang="en-IN" sz="1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gyrus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5895537" y="839019"/>
            <a:ext cx="1509516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Parietal </a:t>
            </a:r>
            <a:r>
              <a:rPr lang="en-US" sz="17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lobe</a:t>
            </a:r>
            <a:endParaRPr lang="en-US" sz="170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5895537" y="2245135"/>
            <a:ext cx="1659109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Occipital lobe</a:t>
            </a: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5889626" y="2549935"/>
            <a:ext cx="169944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Temporal lobe</a:t>
            </a:r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5895537" y="1108075"/>
            <a:ext cx="2591229" cy="72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b="1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Parieto</a:t>
            </a:r>
            <a:r>
              <a:rPr lang="en-IN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-occipital sulcus 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(on medial surface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of hemisphere)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5895537" y="1887030"/>
            <a:ext cx="1724856" cy="2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2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Lateral sulcus</a:t>
            </a:r>
            <a:endParaRPr lang="en-US" sz="17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49"/>
          <p:cNvSpPr>
            <a:spLocks noChangeArrowheads="1"/>
          </p:cNvSpPr>
          <p:nvPr/>
        </p:nvSpPr>
        <p:spPr bwMode="auto">
          <a:xfrm>
            <a:off x="5898065" y="2860725"/>
            <a:ext cx="1628651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Transverse</a:t>
            </a:r>
          </a:p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cerebral fissure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5909855" y="3502573"/>
            <a:ext cx="1189428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870"/>
              </a:lnSpc>
            </a:pPr>
            <a:r>
              <a:rPr lang="en-IN" sz="1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Cerebellum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Cerebral Cortex</a:t>
            </a:r>
            <a:endParaRPr lang="en-US"/>
          </a:p>
        </p:txBody>
      </p:sp>
      <p:sp>
        <p:nvSpPr>
          <p:cNvPr id="5325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Cerebral cortex </a:t>
            </a:r>
            <a:r>
              <a:rPr lang="en-US" dirty="0" smtClean="0"/>
              <a:t>is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executive suite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of brain</a:t>
            </a:r>
          </a:p>
          <a:p>
            <a:r>
              <a:rPr lang="en-US" dirty="0" smtClean="0"/>
              <a:t>Site of conscious mind: awareness, sensory perception, voluntary motor initiation, communication, memory storage, understanding</a:t>
            </a:r>
          </a:p>
          <a:p>
            <a:r>
              <a:rPr lang="en-US" dirty="0" smtClean="0"/>
              <a:t>Thin (2–4 mm) superficial layer of gray matter</a:t>
            </a:r>
          </a:p>
          <a:p>
            <a:pPr lvl="1"/>
            <a:r>
              <a:rPr lang="en-US" dirty="0" smtClean="0"/>
              <a:t>Composed of neuron cell bodies, dendrites, glial cells, and blood vessels, but no axons</a:t>
            </a:r>
          </a:p>
          <a:p>
            <a:r>
              <a:rPr lang="en-US" dirty="0" smtClean="0"/>
              <a:t>40% of mass of brain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132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Cortex</a:t>
            </a:r>
            <a:endParaRPr lang="en-US" dirty="0"/>
          </a:p>
        </p:txBody>
      </p:sp>
      <p:sp>
        <p:nvSpPr>
          <p:cNvPr id="532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imaging (PET and MRI) of brain show specific motor and sensory functions are located in discrete cortical areas called </a:t>
            </a:r>
            <a:r>
              <a:rPr lang="en-US" i="1" dirty="0" smtClean="0"/>
              <a:t>domains</a:t>
            </a:r>
          </a:p>
          <a:p>
            <a:pPr lvl="1"/>
            <a:r>
              <a:rPr lang="en-US" dirty="0" smtClean="0"/>
              <a:t>Higher functions are spread over many areas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505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5" y="76727"/>
            <a:ext cx="5420953" cy="55155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5985934"/>
            <a:ext cx="7380901" cy="380999"/>
          </a:xfrm>
        </p:spPr>
        <p:txBody>
          <a:bodyPr>
            <a:noAutofit/>
          </a:bodyPr>
          <a:lstStyle/>
          <a:p>
            <a:r>
              <a:rPr lang="en-IN" sz="2000" dirty="0"/>
              <a:t>Figure 12.6 Functional neuroimaging (fMRI) of the </a:t>
            </a:r>
            <a:r>
              <a:rPr lang="en-IN" sz="2400" dirty="0" smtClean="0"/>
              <a:t>cerebral cortex</a:t>
            </a:r>
            <a:r>
              <a:rPr lang="en-IN" sz="2400" dirty="0"/>
              <a:t>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41588" y="795021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Seeing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65775" y="795021"/>
            <a:ext cx="1106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Hearing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17763" y="3687445"/>
            <a:ext cx="1284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Speaking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41963" y="3687445"/>
            <a:ext cx="10962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Thinking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563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Four general considerations of cerebral cortex: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Contains three types of functional areas:</a:t>
            </a:r>
          </a:p>
          <a:p>
            <a:pPr lvl="2"/>
            <a:r>
              <a:rPr lang="en-US" u="sng" dirty="0" smtClean="0"/>
              <a:t>Motor areas: </a:t>
            </a:r>
            <a:r>
              <a:rPr lang="en-US" dirty="0" smtClean="0"/>
              <a:t>control voluntary movement</a:t>
            </a:r>
          </a:p>
          <a:p>
            <a:pPr lvl="2"/>
            <a:r>
              <a:rPr lang="en-US" u="sng" dirty="0" smtClean="0"/>
              <a:t>Sensory areas: </a:t>
            </a:r>
            <a:r>
              <a:rPr lang="en-US" dirty="0" smtClean="0"/>
              <a:t>conscious awareness of sensation</a:t>
            </a:r>
          </a:p>
          <a:p>
            <a:pPr lvl="2"/>
            <a:r>
              <a:rPr lang="en-US" u="sng" dirty="0" smtClean="0"/>
              <a:t>Association areas: </a:t>
            </a:r>
            <a:r>
              <a:rPr lang="en-US" dirty="0" smtClean="0"/>
              <a:t>integrate diverse information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hemisphere is concerned with contralateral (opposite) side of body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Lateralization (specialization) of cortical function can occur in only one hemisphere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Conscious behavior involves entire cortex in one way or another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46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Cortex</a:t>
            </a:r>
            <a:endParaRPr lang="en-US" dirty="0"/>
          </a:p>
        </p:txBody>
      </p:sp>
      <p:sp>
        <p:nvSpPr>
          <p:cNvPr id="583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Motor areas </a:t>
            </a:r>
          </a:p>
          <a:p>
            <a:pPr lvl="1"/>
            <a:r>
              <a:rPr lang="en-US" dirty="0" smtClean="0"/>
              <a:t>Located in </a:t>
            </a:r>
            <a:r>
              <a:rPr lang="en-US" u="sng" dirty="0" smtClean="0"/>
              <a:t>frontal lobe</a:t>
            </a:r>
            <a:r>
              <a:rPr lang="en-US" dirty="0" smtClean="0"/>
              <a:t>, motor areas act to control voluntary movement</a:t>
            </a:r>
          </a:p>
          <a:p>
            <a:pPr lvl="1"/>
            <a:r>
              <a:rPr lang="en-US" b="1" dirty="0" smtClean="0"/>
              <a:t>Primary motor cortex </a:t>
            </a:r>
            <a:r>
              <a:rPr lang="en-US" dirty="0" smtClean="0"/>
              <a:t>in </a:t>
            </a:r>
            <a:r>
              <a:rPr lang="en-US" b="1" dirty="0" err="1" smtClean="0"/>
              <a:t>precentral</a:t>
            </a:r>
            <a:r>
              <a:rPr lang="en-US" b="1" dirty="0" smtClean="0"/>
              <a:t> </a:t>
            </a:r>
            <a:r>
              <a:rPr lang="en-US" b="1" dirty="0" err="1" smtClean="0"/>
              <a:t>gyrus</a:t>
            </a:r>
            <a:endParaRPr lang="en-US" b="1" dirty="0" smtClean="0"/>
          </a:p>
          <a:p>
            <a:pPr lvl="1"/>
            <a:r>
              <a:rPr lang="en-US" b="1" dirty="0" smtClean="0"/>
              <a:t>Premotor cortex </a:t>
            </a:r>
            <a:r>
              <a:rPr lang="en-US" dirty="0" smtClean="0"/>
              <a:t>anterior to </a:t>
            </a:r>
            <a:r>
              <a:rPr lang="en-US" dirty="0" err="1" smtClean="0"/>
              <a:t>precentral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endParaRPr lang="en-US" dirty="0" smtClean="0"/>
          </a:p>
          <a:p>
            <a:pPr lvl="1"/>
            <a:r>
              <a:rPr lang="en-US" b="1" dirty="0" err="1" smtClean="0"/>
              <a:t>Broca’s</a:t>
            </a:r>
            <a:r>
              <a:rPr lang="en-US" b="1" dirty="0" smtClean="0"/>
              <a:t> area </a:t>
            </a:r>
            <a:r>
              <a:rPr lang="en-US" dirty="0" smtClean="0"/>
              <a:t>anterior to inferior premotor area</a:t>
            </a:r>
          </a:p>
          <a:p>
            <a:pPr lvl="1"/>
            <a:r>
              <a:rPr lang="en-US" b="1" dirty="0" smtClean="0"/>
              <a:t>Frontal eye field </a:t>
            </a:r>
            <a:r>
              <a:rPr lang="en-US" dirty="0" smtClean="0"/>
              <a:t>within and anterior to premotor cortex; superior to </a:t>
            </a:r>
            <a:r>
              <a:rPr lang="en-US" dirty="0" err="1" smtClean="0"/>
              <a:t>Broca’s</a:t>
            </a:r>
            <a:r>
              <a:rPr lang="en-US" dirty="0" smtClean="0"/>
              <a:t> area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58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0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72896"/>
            <a:ext cx="8546592" cy="4712208"/>
          </a:xfrm>
          <a:prstGeom prst="rect">
            <a:avLst/>
          </a:prstGeom>
        </p:spPr>
      </p:pic>
      <p:sp>
        <p:nvSpPr>
          <p:cNvPr id="67" name="Freeform 66"/>
          <p:cNvSpPr>
            <a:spLocks/>
          </p:cNvSpPr>
          <p:nvPr/>
        </p:nvSpPr>
        <p:spPr bwMode="auto">
          <a:xfrm>
            <a:off x="3411538" y="2284413"/>
            <a:ext cx="282575" cy="512763"/>
          </a:xfrm>
          <a:custGeom>
            <a:avLst/>
            <a:gdLst>
              <a:gd name="T0" fmla="*/ 0 w 178"/>
              <a:gd name="T1" fmla="*/ 323 h 323"/>
              <a:gd name="T2" fmla="*/ 62 w 178"/>
              <a:gd name="T3" fmla="*/ 0 h 323"/>
              <a:gd name="T4" fmla="*/ 178 w 178"/>
              <a:gd name="T5" fmla="*/ 297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8" h="323">
                <a:moveTo>
                  <a:pt x="0" y="323"/>
                </a:moveTo>
                <a:lnTo>
                  <a:pt x="62" y="0"/>
                </a:lnTo>
                <a:lnTo>
                  <a:pt x="178" y="29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7951788" y="1490663"/>
            <a:ext cx="76200" cy="660400"/>
          </a:xfrm>
          <a:custGeom>
            <a:avLst/>
            <a:gdLst>
              <a:gd name="T0" fmla="*/ 0 w 48"/>
              <a:gd name="T1" fmla="*/ 0 h 416"/>
              <a:gd name="T2" fmla="*/ 48 w 48"/>
              <a:gd name="T3" fmla="*/ 0 h 416"/>
              <a:gd name="T4" fmla="*/ 48 w 48"/>
              <a:gd name="T5" fmla="*/ 416 h 416"/>
              <a:gd name="T6" fmla="*/ 0 w 48"/>
              <a:gd name="T7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16">
                <a:moveTo>
                  <a:pt x="0" y="0"/>
                </a:moveTo>
                <a:lnTo>
                  <a:pt x="48" y="0"/>
                </a:lnTo>
                <a:lnTo>
                  <a:pt x="48" y="416"/>
                </a:lnTo>
                <a:lnTo>
                  <a:pt x="0" y="41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8031163" y="1827213"/>
            <a:ext cx="76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7951788" y="2271713"/>
            <a:ext cx="76200" cy="280988"/>
          </a:xfrm>
          <a:custGeom>
            <a:avLst/>
            <a:gdLst>
              <a:gd name="T0" fmla="*/ 0 w 48"/>
              <a:gd name="T1" fmla="*/ 0 h 177"/>
              <a:gd name="T2" fmla="*/ 48 w 48"/>
              <a:gd name="T3" fmla="*/ 0 h 177"/>
              <a:gd name="T4" fmla="*/ 48 w 48"/>
              <a:gd name="T5" fmla="*/ 177 h 177"/>
              <a:gd name="T6" fmla="*/ 0 w 48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177">
                <a:moveTo>
                  <a:pt x="0" y="0"/>
                </a:moveTo>
                <a:lnTo>
                  <a:pt x="48" y="0"/>
                </a:lnTo>
                <a:lnTo>
                  <a:pt x="48" y="177"/>
                </a:lnTo>
                <a:lnTo>
                  <a:pt x="0" y="17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8031163" y="2409826"/>
            <a:ext cx="76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951788" y="3432176"/>
            <a:ext cx="76200" cy="723900"/>
          </a:xfrm>
          <a:custGeom>
            <a:avLst/>
            <a:gdLst>
              <a:gd name="T0" fmla="*/ 0 w 48"/>
              <a:gd name="T1" fmla="*/ 0 h 456"/>
              <a:gd name="T2" fmla="*/ 48 w 48"/>
              <a:gd name="T3" fmla="*/ 0 h 456"/>
              <a:gd name="T4" fmla="*/ 48 w 48"/>
              <a:gd name="T5" fmla="*/ 456 h 456"/>
              <a:gd name="T6" fmla="*/ 0 w 48"/>
              <a:gd name="T7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56">
                <a:moveTo>
                  <a:pt x="0" y="0"/>
                </a:moveTo>
                <a:lnTo>
                  <a:pt x="48" y="0"/>
                </a:lnTo>
                <a:lnTo>
                  <a:pt x="48" y="456"/>
                </a:lnTo>
                <a:lnTo>
                  <a:pt x="0" y="45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>
            <a:off x="8031163" y="3787776"/>
            <a:ext cx="76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7958138" y="4286251"/>
            <a:ext cx="69850" cy="665163"/>
          </a:xfrm>
          <a:custGeom>
            <a:avLst/>
            <a:gdLst>
              <a:gd name="T0" fmla="*/ 0 w 44"/>
              <a:gd name="T1" fmla="*/ 0 h 419"/>
              <a:gd name="T2" fmla="*/ 44 w 44"/>
              <a:gd name="T3" fmla="*/ 0 h 419"/>
              <a:gd name="T4" fmla="*/ 44 w 44"/>
              <a:gd name="T5" fmla="*/ 419 h 419"/>
              <a:gd name="T6" fmla="*/ 0 w 44"/>
              <a:gd name="T7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19">
                <a:moveTo>
                  <a:pt x="0" y="0"/>
                </a:moveTo>
                <a:lnTo>
                  <a:pt x="44" y="0"/>
                </a:lnTo>
                <a:lnTo>
                  <a:pt x="44" y="419"/>
                </a:lnTo>
                <a:lnTo>
                  <a:pt x="0" y="419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Line 14"/>
          <p:cNvSpPr>
            <a:spLocks noChangeShapeType="1"/>
          </p:cNvSpPr>
          <p:nvPr/>
        </p:nvSpPr>
        <p:spPr bwMode="auto">
          <a:xfrm>
            <a:off x="8031163" y="4611688"/>
            <a:ext cx="666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Line 15"/>
          <p:cNvSpPr>
            <a:spLocks noChangeShapeType="1"/>
          </p:cNvSpPr>
          <p:nvPr/>
        </p:nvSpPr>
        <p:spPr bwMode="auto">
          <a:xfrm>
            <a:off x="4881563" y="1427163"/>
            <a:ext cx="0" cy="33655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1914525" y="1573213"/>
            <a:ext cx="2713038" cy="190500"/>
          </a:xfrm>
          <a:custGeom>
            <a:avLst/>
            <a:gdLst>
              <a:gd name="T0" fmla="*/ 0 w 1709"/>
              <a:gd name="T1" fmla="*/ 0 h 120"/>
              <a:gd name="T2" fmla="*/ 1617 w 1709"/>
              <a:gd name="T3" fmla="*/ 0 h 120"/>
              <a:gd name="T4" fmla="*/ 1709 w 1709"/>
              <a:gd name="T5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9" h="120">
                <a:moveTo>
                  <a:pt x="0" y="0"/>
                </a:moveTo>
                <a:lnTo>
                  <a:pt x="1617" y="0"/>
                </a:lnTo>
                <a:lnTo>
                  <a:pt x="1709" y="12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1584325" y="1785938"/>
            <a:ext cx="2306638" cy="123825"/>
          </a:xfrm>
          <a:custGeom>
            <a:avLst/>
            <a:gdLst>
              <a:gd name="T0" fmla="*/ 1453 w 1453"/>
              <a:gd name="T1" fmla="*/ 78 h 78"/>
              <a:gd name="T2" fmla="*/ 1139 w 1453"/>
              <a:gd name="T3" fmla="*/ 0 h 78"/>
              <a:gd name="T4" fmla="*/ 0 w 1453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3" h="78">
                <a:moveTo>
                  <a:pt x="1453" y="78"/>
                </a:moveTo>
                <a:lnTo>
                  <a:pt x="1139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1549400" y="1976438"/>
            <a:ext cx="2058988" cy="241300"/>
          </a:xfrm>
          <a:custGeom>
            <a:avLst/>
            <a:gdLst>
              <a:gd name="T0" fmla="*/ 0 w 1297"/>
              <a:gd name="T1" fmla="*/ 0 h 152"/>
              <a:gd name="T2" fmla="*/ 767 w 1297"/>
              <a:gd name="T3" fmla="*/ 0 h 152"/>
              <a:gd name="T4" fmla="*/ 1297 w 1297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7" h="152">
                <a:moveTo>
                  <a:pt x="0" y="0"/>
                </a:moveTo>
                <a:lnTo>
                  <a:pt x="767" y="0"/>
                </a:lnTo>
                <a:lnTo>
                  <a:pt x="1297" y="15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>
            <a:off x="1317625" y="2284413"/>
            <a:ext cx="21923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1860550" y="2370138"/>
            <a:ext cx="1490663" cy="620713"/>
          </a:xfrm>
          <a:custGeom>
            <a:avLst/>
            <a:gdLst>
              <a:gd name="T0" fmla="*/ 0 w 939"/>
              <a:gd name="T1" fmla="*/ 391 h 391"/>
              <a:gd name="T2" fmla="*/ 184 w 939"/>
              <a:gd name="T3" fmla="*/ 391 h 391"/>
              <a:gd name="T4" fmla="*/ 939 w 939"/>
              <a:gd name="T5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9" h="391">
                <a:moveTo>
                  <a:pt x="0" y="391"/>
                </a:moveTo>
                <a:lnTo>
                  <a:pt x="184" y="391"/>
                </a:lnTo>
                <a:lnTo>
                  <a:pt x="939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2022475" y="2660651"/>
            <a:ext cx="1157288" cy="708025"/>
          </a:xfrm>
          <a:custGeom>
            <a:avLst/>
            <a:gdLst>
              <a:gd name="T0" fmla="*/ 0 w 729"/>
              <a:gd name="T1" fmla="*/ 446 h 446"/>
              <a:gd name="T2" fmla="*/ 82 w 729"/>
              <a:gd name="T3" fmla="*/ 446 h 446"/>
              <a:gd name="T4" fmla="*/ 729 w 729"/>
              <a:gd name="T5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446">
                <a:moveTo>
                  <a:pt x="0" y="446"/>
                </a:moveTo>
                <a:lnTo>
                  <a:pt x="82" y="446"/>
                </a:lnTo>
                <a:lnTo>
                  <a:pt x="729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1873250" y="3552826"/>
            <a:ext cx="1169988" cy="581025"/>
          </a:xfrm>
          <a:custGeom>
            <a:avLst/>
            <a:gdLst>
              <a:gd name="T0" fmla="*/ 0 w 737"/>
              <a:gd name="T1" fmla="*/ 366 h 366"/>
              <a:gd name="T2" fmla="*/ 178 w 737"/>
              <a:gd name="T3" fmla="*/ 366 h 366"/>
              <a:gd name="T4" fmla="*/ 737 w 737"/>
              <a:gd name="T5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7" h="366">
                <a:moveTo>
                  <a:pt x="0" y="366"/>
                </a:moveTo>
                <a:lnTo>
                  <a:pt x="178" y="366"/>
                </a:lnTo>
                <a:lnTo>
                  <a:pt x="737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1644650" y="3648076"/>
            <a:ext cx="730250" cy="98425"/>
          </a:xfrm>
          <a:custGeom>
            <a:avLst/>
            <a:gdLst>
              <a:gd name="T0" fmla="*/ 0 w 460"/>
              <a:gd name="T1" fmla="*/ 62 h 62"/>
              <a:gd name="T2" fmla="*/ 330 w 460"/>
              <a:gd name="T3" fmla="*/ 62 h 62"/>
              <a:gd name="T4" fmla="*/ 460 w 460"/>
              <a:gd name="T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0" h="62">
                <a:moveTo>
                  <a:pt x="0" y="62"/>
                </a:moveTo>
                <a:lnTo>
                  <a:pt x="330" y="62"/>
                </a:lnTo>
                <a:lnTo>
                  <a:pt x="46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5286375" y="1589088"/>
            <a:ext cx="984250" cy="234950"/>
          </a:xfrm>
          <a:custGeom>
            <a:avLst/>
            <a:gdLst>
              <a:gd name="T0" fmla="*/ 620 w 620"/>
              <a:gd name="T1" fmla="*/ 0 h 148"/>
              <a:gd name="T2" fmla="*/ 118 w 620"/>
              <a:gd name="T3" fmla="*/ 0 h 148"/>
              <a:gd name="T4" fmla="*/ 0 w 620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0" h="148">
                <a:moveTo>
                  <a:pt x="620" y="0"/>
                </a:moveTo>
                <a:lnTo>
                  <a:pt x="118" y="0"/>
                </a:lnTo>
                <a:lnTo>
                  <a:pt x="0" y="14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613400" y="1941513"/>
            <a:ext cx="654050" cy="146050"/>
          </a:xfrm>
          <a:custGeom>
            <a:avLst/>
            <a:gdLst>
              <a:gd name="T0" fmla="*/ 412 w 412"/>
              <a:gd name="T1" fmla="*/ 0 h 92"/>
              <a:gd name="T2" fmla="*/ 118 w 412"/>
              <a:gd name="T3" fmla="*/ 0 h 92"/>
              <a:gd name="T4" fmla="*/ 0 w 412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" h="92">
                <a:moveTo>
                  <a:pt x="412" y="0"/>
                </a:moveTo>
                <a:lnTo>
                  <a:pt x="118" y="0"/>
                </a:lnTo>
                <a:lnTo>
                  <a:pt x="0" y="9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3932238" y="2335213"/>
            <a:ext cx="2643188" cy="925513"/>
          </a:xfrm>
          <a:custGeom>
            <a:avLst/>
            <a:gdLst>
              <a:gd name="T0" fmla="*/ 1665 w 1665"/>
              <a:gd name="T1" fmla="*/ 0 h 583"/>
              <a:gd name="T2" fmla="*/ 1441 w 1665"/>
              <a:gd name="T3" fmla="*/ 0 h 583"/>
              <a:gd name="T4" fmla="*/ 0 w 1665"/>
              <a:gd name="T5" fmla="*/ 583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5" h="583">
                <a:moveTo>
                  <a:pt x="1665" y="0"/>
                </a:moveTo>
                <a:lnTo>
                  <a:pt x="1441" y="0"/>
                </a:lnTo>
                <a:lnTo>
                  <a:pt x="0" y="58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302250" y="2759076"/>
            <a:ext cx="1377950" cy="98425"/>
          </a:xfrm>
          <a:custGeom>
            <a:avLst/>
            <a:gdLst>
              <a:gd name="T0" fmla="*/ 868 w 868"/>
              <a:gd name="T1" fmla="*/ 0 h 62"/>
              <a:gd name="T2" fmla="*/ 742 w 868"/>
              <a:gd name="T3" fmla="*/ 0 h 62"/>
              <a:gd name="T4" fmla="*/ 0 w 868"/>
              <a:gd name="T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8" h="62">
                <a:moveTo>
                  <a:pt x="868" y="0"/>
                </a:moveTo>
                <a:lnTo>
                  <a:pt x="742" y="0"/>
                </a:lnTo>
                <a:lnTo>
                  <a:pt x="0" y="6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9" name="Line 28"/>
          <p:cNvSpPr>
            <a:spLocks noChangeShapeType="1"/>
          </p:cNvSpPr>
          <p:nvPr/>
        </p:nvSpPr>
        <p:spPr bwMode="auto">
          <a:xfrm flipH="1">
            <a:off x="6477000" y="3508376"/>
            <a:ext cx="2000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6067425" y="3502026"/>
            <a:ext cx="609600" cy="381000"/>
          </a:xfrm>
          <a:custGeom>
            <a:avLst/>
            <a:gdLst>
              <a:gd name="T0" fmla="*/ 384 w 384"/>
              <a:gd name="T1" fmla="*/ 240 h 240"/>
              <a:gd name="T2" fmla="*/ 306 w 384"/>
              <a:gd name="T3" fmla="*/ 240 h 240"/>
              <a:gd name="T4" fmla="*/ 0 w 38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40">
                <a:moveTo>
                  <a:pt x="384" y="240"/>
                </a:moveTo>
                <a:lnTo>
                  <a:pt x="306" y="24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703763" y="3149601"/>
            <a:ext cx="1843088" cy="1195388"/>
          </a:xfrm>
          <a:custGeom>
            <a:avLst/>
            <a:gdLst>
              <a:gd name="T0" fmla="*/ 1161 w 1161"/>
              <a:gd name="T1" fmla="*/ 753 h 753"/>
              <a:gd name="T2" fmla="*/ 1021 w 1161"/>
              <a:gd name="T3" fmla="*/ 753 h 753"/>
              <a:gd name="T4" fmla="*/ 0 w 1161"/>
              <a:gd name="T5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1" h="753">
                <a:moveTo>
                  <a:pt x="1161" y="753"/>
                </a:moveTo>
                <a:lnTo>
                  <a:pt x="1021" y="753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2" name="Freeform 31"/>
          <p:cNvSpPr>
            <a:spLocks/>
          </p:cNvSpPr>
          <p:nvPr/>
        </p:nvSpPr>
        <p:spPr bwMode="auto">
          <a:xfrm>
            <a:off x="4259263" y="3200401"/>
            <a:ext cx="2284413" cy="1516063"/>
          </a:xfrm>
          <a:custGeom>
            <a:avLst/>
            <a:gdLst>
              <a:gd name="T0" fmla="*/ 1439 w 1439"/>
              <a:gd name="T1" fmla="*/ 955 h 955"/>
              <a:gd name="T2" fmla="*/ 1057 w 1439"/>
              <a:gd name="T3" fmla="*/ 955 h 955"/>
              <a:gd name="T4" fmla="*/ 0 w 1439"/>
              <a:gd name="T5" fmla="*/ 0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9" h="955">
                <a:moveTo>
                  <a:pt x="1439" y="955"/>
                </a:moveTo>
                <a:lnTo>
                  <a:pt x="1057" y="955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8" y="207433"/>
            <a:ext cx="6547104" cy="380999"/>
          </a:xfrm>
        </p:spPr>
        <p:txBody>
          <a:bodyPr>
            <a:noAutofit/>
          </a:bodyPr>
          <a:lstStyle/>
          <a:p>
            <a:r>
              <a:rPr lang="en-IN" sz="2000" dirty="0"/>
              <a:t>Figure </a:t>
            </a:r>
            <a:r>
              <a:rPr lang="en-IN" sz="2000" dirty="0" smtClean="0"/>
              <a:t>12.7a </a:t>
            </a:r>
            <a:r>
              <a:rPr lang="en-IN" sz="2000" dirty="0"/>
              <a:t>Functional and structural areas of the cerebral cortex.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1538" y="2284413"/>
            <a:ext cx="282575" cy="512763"/>
          </a:xfrm>
          <a:custGeom>
            <a:avLst/>
            <a:gdLst>
              <a:gd name="T0" fmla="*/ 0 w 178"/>
              <a:gd name="T1" fmla="*/ 323 h 323"/>
              <a:gd name="T2" fmla="*/ 62 w 178"/>
              <a:gd name="T3" fmla="*/ 0 h 323"/>
              <a:gd name="T4" fmla="*/ 178 w 178"/>
              <a:gd name="T5" fmla="*/ 297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8" h="323">
                <a:moveTo>
                  <a:pt x="0" y="323"/>
                </a:moveTo>
                <a:lnTo>
                  <a:pt x="62" y="0"/>
                </a:lnTo>
                <a:lnTo>
                  <a:pt x="178" y="29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1788" y="1490663"/>
            <a:ext cx="76200" cy="660400"/>
          </a:xfrm>
          <a:custGeom>
            <a:avLst/>
            <a:gdLst>
              <a:gd name="T0" fmla="*/ 0 w 48"/>
              <a:gd name="T1" fmla="*/ 0 h 416"/>
              <a:gd name="T2" fmla="*/ 48 w 48"/>
              <a:gd name="T3" fmla="*/ 0 h 416"/>
              <a:gd name="T4" fmla="*/ 48 w 48"/>
              <a:gd name="T5" fmla="*/ 416 h 416"/>
              <a:gd name="T6" fmla="*/ 0 w 48"/>
              <a:gd name="T7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16">
                <a:moveTo>
                  <a:pt x="0" y="0"/>
                </a:moveTo>
                <a:lnTo>
                  <a:pt x="48" y="0"/>
                </a:lnTo>
                <a:lnTo>
                  <a:pt x="48" y="416"/>
                </a:lnTo>
                <a:lnTo>
                  <a:pt x="0" y="41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031163" y="1827213"/>
            <a:ext cx="76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951788" y="2271713"/>
            <a:ext cx="76200" cy="280988"/>
          </a:xfrm>
          <a:custGeom>
            <a:avLst/>
            <a:gdLst>
              <a:gd name="T0" fmla="*/ 0 w 48"/>
              <a:gd name="T1" fmla="*/ 0 h 177"/>
              <a:gd name="T2" fmla="*/ 48 w 48"/>
              <a:gd name="T3" fmla="*/ 0 h 177"/>
              <a:gd name="T4" fmla="*/ 48 w 48"/>
              <a:gd name="T5" fmla="*/ 177 h 177"/>
              <a:gd name="T6" fmla="*/ 0 w 48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177">
                <a:moveTo>
                  <a:pt x="0" y="0"/>
                </a:moveTo>
                <a:lnTo>
                  <a:pt x="48" y="0"/>
                </a:lnTo>
                <a:lnTo>
                  <a:pt x="48" y="177"/>
                </a:lnTo>
                <a:lnTo>
                  <a:pt x="0" y="17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8031163" y="2409826"/>
            <a:ext cx="76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951788" y="3432176"/>
            <a:ext cx="76200" cy="723900"/>
          </a:xfrm>
          <a:custGeom>
            <a:avLst/>
            <a:gdLst>
              <a:gd name="T0" fmla="*/ 0 w 48"/>
              <a:gd name="T1" fmla="*/ 0 h 456"/>
              <a:gd name="T2" fmla="*/ 48 w 48"/>
              <a:gd name="T3" fmla="*/ 0 h 456"/>
              <a:gd name="T4" fmla="*/ 48 w 48"/>
              <a:gd name="T5" fmla="*/ 456 h 456"/>
              <a:gd name="T6" fmla="*/ 0 w 48"/>
              <a:gd name="T7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56">
                <a:moveTo>
                  <a:pt x="0" y="0"/>
                </a:moveTo>
                <a:lnTo>
                  <a:pt x="48" y="0"/>
                </a:lnTo>
                <a:lnTo>
                  <a:pt x="48" y="456"/>
                </a:lnTo>
                <a:lnTo>
                  <a:pt x="0" y="45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8031163" y="3787776"/>
            <a:ext cx="76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958138" y="4286251"/>
            <a:ext cx="69850" cy="665163"/>
          </a:xfrm>
          <a:custGeom>
            <a:avLst/>
            <a:gdLst>
              <a:gd name="T0" fmla="*/ 0 w 44"/>
              <a:gd name="T1" fmla="*/ 0 h 419"/>
              <a:gd name="T2" fmla="*/ 44 w 44"/>
              <a:gd name="T3" fmla="*/ 0 h 419"/>
              <a:gd name="T4" fmla="*/ 44 w 44"/>
              <a:gd name="T5" fmla="*/ 419 h 419"/>
              <a:gd name="T6" fmla="*/ 0 w 44"/>
              <a:gd name="T7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19">
                <a:moveTo>
                  <a:pt x="0" y="0"/>
                </a:moveTo>
                <a:lnTo>
                  <a:pt x="44" y="0"/>
                </a:lnTo>
                <a:lnTo>
                  <a:pt x="44" y="419"/>
                </a:lnTo>
                <a:lnTo>
                  <a:pt x="0" y="41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8031163" y="4611688"/>
            <a:ext cx="666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881563" y="1427163"/>
            <a:ext cx="0" cy="3365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14525" y="1573213"/>
            <a:ext cx="2713038" cy="190500"/>
          </a:xfrm>
          <a:custGeom>
            <a:avLst/>
            <a:gdLst>
              <a:gd name="T0" fmla="*/ 0 w 1709"/>
              <a:gd name="T1" fmla="*/ 0 h 120"/>
              <a:gd name="T2" fmla="*/ 1617 w 1709"/>
              <a:gd name="T3" fmla="*/ 0 h 120"/>
              <a:gd name="T4" fmla="*/ 1709 w 1709"/>
              <a:gd name="T5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9" h="120">
                <a:moveTo>
                  <a:pt x="0" y="0"/>
                </a:moveTo>
                <a:lnTo>
                  <a:pt x="1617" y="0"/>
                </a:lnTo>
                <a:lnTo>
                  <a:pt x="1709" y="12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584325" y="1785938"/>
            <a:ext cx="2306638" cy="123825"/>
          </a:xfrm>
          <a:custGeom>
            <a:avLst/>
            <a:gdLst>
              <a:gd name="T0" fmla="*/ 1453 w 1453"/>
              <a:gd name="T1" fmla="*/ 78 h 78"/>
              <a:gd name="T2" fmla="*/ 1139 w 1453"/>
              <a:gd name="T3" fmla="*/ 0 h 78"/>
              <a:gd name="T4" fmla="*/ 0 w 1453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3" h="78">
                <a:moveTo>
                  <a:pt x="1453" y="78"/>
                </a:moveTo>
                <a:lnTo>
                  <a:pt x="1139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549400" y="1976438"/>
            <a:ext cx="2058988" cy="241300"/>
          </a:xfrm>
          <a:custGeom>
            <a:avLst/>
            <a:gdLst>
              <a:gd name="T0" fmla="*/ 0 w 1297"/>
              <a:gd name="T1" fmla="*/ 0 h 152"/>
              <a:gd name="T2" fmla="*/ 767 w 1297"/>
              <a:gd name="T3" fmla="*/ 0 h 152"/>
              <a:gd name="T4" fmla="*/ 1297 w 1297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7" h="152">
                <a:moveTo>
                  <a:pt x="0" y="0"/>
                </a:moveTo>
                <a:lnTo>
                  <a:pt x="767" y="0"/>
                </a:lnTo>
                <a:lnTo>
                  <a:pt x="1297" y="15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317625" y="2284413"/>
            <a:ext cx="21923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860550" y="2370138"/>
            <a:ext cx="1490663" cy="620713"/>
          </a:xfrm>
          <a:custGeom>
            <a:avLst/>
            <a:gdLst>
              <a:gd name="T0" fmla="*/ 0 w 939"/>
              <a:gd name="T1" fmla="*/ 391 h 391"/>
              <a:gd name="T2" fmla="*/ 184 w 939"/>
              <a:gd name="T3" fmla="*/ 391 h 391"/>
              <a:gd name="T4" fmla="*/ 939 w 939"/>
              <a:gd name="T5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9" h="391">
                <a:moveTo>
                  <a:pt x="0" y="391"/>
                </a:moveTo>
                <a:lnTo>
                  <a:pt x="184" y="391"/>
                </a:lnTo>
                <a:lnTo>
                  <a:pt x="939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022475" y="2660651"/>
            <a:ext cx="1157288" cy="708025"/>
          </a:xfrm>
          <a:custGeom>
            <a:avLst/>
            <a:gdLst>
              <a:gd name="T0" fmla="*/ 0 w 729"/>
              <a:gd name="T1" fmla="*/ 446 h 446"/>
              <a:gd name="T2" fmla="*/ 82 w 729"/>
              <a:gd name="T3" fmla="*/ 446 h 446"/>
              <a:gd name="T4" fmla="*/ 729 w 729"/>
              <a:gd name="T5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446">
                <a:moveTo>
                  <a:pt x="0" y="446"/>
                </a:moveTo>
                <a:lnTo>
                  <a:pt x="82" y="446"/>
                </a:lnTo>
                <a:lnTo>
                  <a:pt x="729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873250" y="3552826"/>
            <a:ext cx="1169988" cy="581025"/>
          </a:xfrm>
          <a:custGeom>
            <a:avLst/>
            <a:gdLst>
              <a:gd name="T0" fmla="*/ 0 w 737"/>
              <a:gd name="T1" fmla="*/ 366 h 366"/>
              <a:gd name="T2" fmla="*/ 178 w 737"/>
              <a:gd name="T3" fmla="*/ 366 h 366"/>
              <a:gd name="T4" fmla="*/ 737 w 737"/>
              <a:gd name="T5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7" h="366">
                <a:moveTo>
                  <a:pt x="0" y="366"/>
                </a:moveTo>
                <a:lnTo>
                  <a:pt x="178" y="366"/>
                </a:lnTo>
                <a:lnTo>
                  <a:pt x="737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1644650" y="3648076"/>
            <a:ext cx="730250" cy="98425"/>
          </a:xfrm>
          <a:custGeom>
            <a:avLst/>
            <a:gdLst>
              <a:gd name="T0" fmla="*/ 0 w 460"/>
              <a:gd name="T1" fmla="*/ 62 h 62"/>
              <a:gd name="T2" fmla="*/ 330 w 460"/>
              <a:gd name="T3" fmla="*/ 62 h 62"/>
              <a:gd name="T4" fmla="*/ 460 w 460"/>
              <a:gd name="T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0" h="62">
                <a:moveTo>
                  <a:pt x="0" y="62"/>
                </a:moveTo>
                <a:lnTo>
                  <a:pt x="330" y="62"/>
                </a:lnTo>
                <a:lnTo>
                  <a:pt x="46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286375" y="1589088"/>
            <a:ext cx="984250" cy="234950"/>
          </a:xfrm>
          <a:custGeom>
            <a:avLst/>
            <a:gdLst>
              <a:gd name="T0" fmla="*/ 620 w 620"/>
              <a:gd name="T1" fmla="*/ 0 h 148"/>
              <a:gd name="T2" fmla="*/ 118 w 620"/>
              <a:gd name="T3" fmla="*/ 0 h 148"/>
              <a:gd name="T4" fmla="*/ 0 w 620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0" h="148">
                <a:moveTo>
                  <a:pt x="620" y="0"/>
                </a:moveTo>
                <a:lnTo>
                  <a:pt x="118" y="0"/>
                </a:lnTo>
                <a:lnTo>
                  <a:pt x="0" y="14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613400" y="1941513"/>
            <a:ext cx="654050" cy="146050"/>
          </a:xfrm>
          <a:custGeom>
            <a:avLst/>
            <a:gdLst>
              <a:gd name="T0" fmla="*/ 412 w 412"/>
              <a:gd name="T1" fmla="*/ 0 h 92"/>
              <a:gd name="T2" fmla="*/ 118 w 412"/>
              <a:gd name="T3" fmla="*/ 0 h 92"/>
              <a:gd name="T4" fmla="*/ 0 w 412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" h="92">
                <a:moveTo>
                  <a:pt x="412" y="0"/>
                </a:moveTo>
                <a:lnTo>
                  <a:pt x="118" y="0"/>
                </a:lnTo>
                <a:lnTo>
                  <a:pt x="0" y="9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932238" y="2335213"/>
            <a:ext cx="2643188" cy="925513"/>
          </a:xfrm>
          <a:custGeom>
            <a:avLst/>
            <a:gdLst>
              <a:gd name="T0" fmla="*/ 1665 w 1665"/>
              <a:gd name="T1" fmla="*/ 0 h 583"/>
              <a:gd name="T2" fmla="*/ 1441 w 1665"/>
              <a:gd name="T3" fmla="*/ 0 h 583"/>
              <a:gd name="T4" fmla="*/ 0 w 1665"/>
              <a:gd name="T5" fmla="*/ 583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5" h="583">
                <a:moveTo>
                  <a:pt x="1665" y="0"/>
                </a:moveTo>
                <a:lnTo>
                  <a:pt x="1441" y="0"/>
                </a:lnTo>
                <a:lnTo>
                  <a:pt x="0" y="58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5302250" y="2759076"/>
            <a:ext cx="1377950" cy="98425"/>
          </a:xfrm>
          <a:custGeom>
            <a:avLst/>
            <a:gdLst>
              <a:gd name="T0" fmla="*/ 868 w 868"/>
              <a:gd name="T1" fmla="*/ 0 h 62"/>
              <a:gd name="T2" fmla="*/ 742 w 868"/>
              <a:gd name="T3" fmla="*/ 0 h 62"/>
              <a:gd name="T4" fmla="*/ 0 w 868"/>
              <a:gd name="T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8" h="62">
                <a:moveTo>
                  <a:pt x="868" y="0"/>
                </a:moveTo>
                <a:lnTo>
                  <a:pt x="742" y="0"/>
                </a:lnTo>
                <a:lnTo>
                  <a:pt x="0" y="6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6477000" y="3508376"/>
            <a:ext cx="2000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6067425" y="3502026"/>
            <a:ext cx="609600" cy="381000"/>
          </a:xfrm>
          <a:custGeom>
            <a:avLst/>
            <a:gdLst>
              <a:gd name="T0" fmla="*/ 384 w 384"/>
              <a:gd name="T1" fmla="*/ 240 h 240"/>
              <a:gd name="T2" fmla="*/ 306 w 384"/>
              <a:gd name="T3" fmla="*/ 240 h 240"/>
              <a:gd name="T4" fmla="*/ 0 w 38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40">
                <a:moveTo>
                  <a:pt x="384" y="240"/>
                </a:moveTo>
                <a:lnTo>
                  <a:pt x="306" y="24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703763" y="3149601"/>
            <a:ext cx="1843088" cy="1195388"/>
          </a:xfrm>
          <a:custGeom>
            <a:avLst/>
            <a:gdLst>
              <a:gd name="T0" fmla="*/ 1161 w 1161"/>
              <a:gd name="T1" fmla="*/ 753 h 753"/>
              <a:gd name="T2" fmla="*/ 1021 w 1161"/>
              <a:gd name="T3" fmla="*/ 753 h 753"/>
              <a:gd name="T4" fmla="*/ 0 w 1161"/>
              <a:gd name="T5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1" h="753">
                <a:moveTo>
                  <a:pt x="1161" y="753"/>
                </a:moveTo>
                <a:lnTo>
                  <a:pt x="1021" y="753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48" name="Freeform 31"/>
          <p:cNvSpPr>
            <a:spLocks/>
          </p:cNvSpPr>
          <p:nvPr/>
        </p:nvSpPr>
        <p:spPr bwMode="auto">
          <a:xfrm>
            <a:off x="4259263" y="3200401"/>
            <a:ext cx="2284413" cy="1516063"/>
          </a:xfrm>
          <a:custGeom>
            <a:avLst/>
            <a:gdLst>
              <a:gd name="T0" fmla="*/ 1439 w 1439"/>
              <a:gd name="T1" fmla="*/ 955 h 955"/>
              <a:gd name="T2" fmla="*/ 1057 w 1439"/>
              <a:gd name="T3" fmla="*/ 955 h 955"/>
              <a:gd name="T4" fmla="*/ 0 w 1439"/>
              <a:gd name="T5" fmla="*/ 0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9" h="955">
                <a:moveTo>
                  <a:pt x="1439" y="955"/>
                </a:moveTo>
                <a:lnTo>
                  <a:pt x="1057" y="955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ectangle 137"/>
          <p:cNvSpPr>
            <a:spLocks noChangeArrowheads="1"/>
          </p:cNvSpPr>
          <p:nvPr/>
        </p:nvSpPr>
        <p:spPr bwMode="auto">
          <a:xfrm>
            <a:off x="405627" y="1481209"/>
            <a:ext cx="1458733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Primary motor corte</a:t>
            </a: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138"/>
          <p:cNvSpPr>
            <a:spLocks noChangeArrowheads="1"/>
          </p:cNvSpPr>
          <p:nvPr/>
        </p:nvSpPr>
        <p:spPr bwMode="auto">
          <a:xfrm>
            <a:off x="405627" y="1693934"/>
            <a:ext cx="111408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Premotor cortex</a:t>
            </a:r>
            <a:endParaRPr lang="en-US" sz="1120" dirty="0" smtClean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139"/>
          <p:cNvSpPr>
            <a:spLocks noChangeArrowheads="1"/>
          </p:cNvSpPr>
          <p:nvPr/>
        </p:nvSpPr>
        <p:spPr bwMode="auto">
          <a:xfrm>
            <a:off x="405627" y="1898721"/>
            <a:ext cx="1106072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Frontal eye field</a:t>
            </a:r>
            <a:endParaRPr lang="en-US" sz="1120" dirty="0" smtClean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Rectangle 143"/>
          <p:cNvSpPr>
            <a:spLocks noChangeArrowheads="1"/>
          </p:cNvSpPr>
          <p:nvPr/>
        </p:nvSpPr>
        <p:spPr bwMode="auto">
          <a:xfrm>
            <a:off x="342445" y="1276737"/>
            <a:ext cx="945772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Arial" pitchFamily="34" charset="0"/>
              </a:rPr>
              <a:t>Motor areas</a:t>
            </a:r>
          </a:p>
        </p:txBody>
      </p:sp>
      <p:sp>
        <p:nvSpPr>
          <p:cNvPr id="39" name="Rectangle 144"/>
          <p:cNvSpPr>
            <a:spLocks noChangeArrowheads="1"/>
          </p:cNvSpPr>
          <p:nvPr/>
        </p:nvSpPr>
        <p:spPr bwMode="auto">
          <a:xfrm>
            <a:off x="6212067" y="1102360"/>
            <a:ext cx="206787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Sensory areas and related</a:t>
            </a:r>
          </a:p>
          <a:p>
            <a:pPr eaLnBrk="1" hangingPunct="1">
              <a:lnSpc>
                <a:spcPts val="1250"/>
              </a:lnSpc>
            </a:pPr>
            <a:r>
              <a:rPr lang="en-US" sz="112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association areas</a:t>
            </a:r>
            <a:endParaRPr lang="en-US" sz="11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145"/>
          <p:cNvSpPr>
            <a:spLocks noChangeArrowheads="1"/>
          </p:cNvSpPr>
          <p:nvPr/>
        </p:nvSpPr>
        <p:spPr bwMode="auto">
          <a:xfrm>
            <a:off x="4375084" y="1279962"/>
            <a:ext cx="993862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Central sulcus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150"/>
          <p:cNvSpPr>
            <a:spLocks noChangeArrowheads="1"/>
          </p:cNvSpPr>
          <p:nvPr/>
        </p:nvSpPr>
        <p:spPr bwMode="auto">
          <a:xfrm>
            <a:off x="8144055" y="4533571"/>
            <a:ext cx="53700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Hearing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145"/>
          <p:cNvSpPr>
            <a:spLocks noChangeArrowheads="1"/>
          </p:cNvSpPr>
          <p:nvPr/>
        </p:nvSpPr>
        <p:spPr bwMode="auto">
          <a:xfrm>
            <a:off x="6309430" y="1516990"/>
            <a:ext cx="164307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somatosensory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145"/>
          <p:cNvSpPr>
            <a:spLocks noChangeArrowheads="1"/>
          </p:cNvSpPr>
          <p:nvPr/>
        </p:nvSpPr>
        <p:spPr bwMode="auto">
          <a:xfrm>
            <a:off x="6309430" y="1867777"/>
            <a:ext cx="126637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Somatosensory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association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145"/>
          <p:cNvSpPr>
            <a:spLocks noChangeArrowheads="1"/>
          </p:cNvSpPr>
          <p:nvPr/>
        </p:nvSpPr>
        <p:spPr bwMode="auto">
          <a:xfrm>
            <a:off x="6633702" y="2267229"/>
            <a:ext cx="115416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Gustatory cortex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 insula)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145"/>
          <p:cNvSpPr>
            <a:spLocks noChangeArrowheads="1"/>
          </p:cNvSpPr>
          <p:nvPr/>
        </p:nvSpPr>
        <p:spPr bwMode="auto">
          <a:xfrm>
            <a:off x="6721192" y="2684623"/>
            <a:ext cx="1426673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Wernicke’s </a:t>
            </a:r>
            <a:r>
              <a:rPr lang="en-IN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area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(outlined </a:t>
            </a: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by dashes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within the </a:t>
            </a:r>
            <a:r>
              <a:rPr lang="en-IN" sz="112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hangingPunct="1">
              <a:lnSpc>
                <a:spcPts val="1250"/>
              </a:lnSpc>
            </a:pPr>
            <a:r>
              <a:rPr lang="en-IN" sz="112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association area</a:t>
            </a:r>
            <a:r>
              <a:rPr lang="en-IN" sz="11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  <a:endParaRPr lang="en-US" sz="11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6718935" y="3445511"/>
            <a:ext cx="985847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visual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145"/>
          <p:cNvSpPr>
            <a:spLocks noChangeArrowheads="1"/>
          </p:cNvSpPr>
          <p:nvPr/>
        </p:nvSpPr>
        <p:spPr bwMode="auto">
          <a:xfrm>
            <a:off x="6718935" y="3806736"/>
            <a:ext cx="113011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Visual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association area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ctangle 145"/>
          <p:cNvSpPr>
            <a:spLocks noChangeArrowheads="1"/>
          </p:cNvSpPr>
          <p:nvPr/>
        </p:nvSpPr>
        <p:spPr bwMode="auto">
          <a:xfrm>
            <a:off x="6586555" y="4278631"/>
            <a:ext cx="113011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Auditory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association area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Rectangle 145"/>
          <p:cNvSpPr>
            <a:spLocks noChangeArrowheads="1"/>
          </p:cNvSpPr>
          <p:nvPr/>
        </p:nvSpPr>
        <p:spPr bwMode="auto">
          <a:xfrm>
            <a:off x="6586555" y="4649788"/>
            <a:ext cx="104195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auditory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Rectangle 150"/>
          <p:cNvSpPr>
            <a:spLocks noChangeArrowheads="1"/>
          </p:cNvSpPr>
          <p:nvPr/>
        </p:nvSpPr>
        <p:spPr bwMode="auto">
          <a:xfrm>
            <a:off x="8144055" y="3709671"/>
            <a:ext cx="432811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Vision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150"/>
          <p:cNvSpPr>
            <a:spLocks noChangeArrowheads="1"/>
          </p:cNvSpPr>
          <p:nvPr/>
        </p:nvSpPr>
        <p:spPr bwMode="auto">
          <a:xfrm>
            <a:off x="8144055" y="2325688"/>
            <a:ext cx="37670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Taste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150"/>
          <p:cNvSpPr>
            <a:spLocks noChangeArrowheads="1"/>
          </p:cNvSpPr>
          <p:nvPr/>
        </p:nvSpPr>
        <p:spPr bwMode="auto">
          <a:xfrm>
            <a:off x="8144055" y="1733798"/>
            <a:ext cx="67326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Somatic 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sensation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Rectangle 139"/>
          <p:cNvSpPr>
            <a:spLocks noChangeArrowheads="1"/>
          </p:cNvSpPr>
          <p:nvPr/>
        </p:nvSpPr>
        <p:spPr bwMode="auto">
          <a:xfrm>
            <a:off x="405627" y="2199749"/>
            <a:ext cx="140262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Broca’s</a:t>
            </a:r>
            <a:r>
              <a:rPr lang="en-IN" sz="112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area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(outlined by dashes)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Rectangle 139"/>
          <p:cNvSpPr>
            <a:spLocks noChangeArrowheads="1"/>
          </p:cNvSpPr>
          <p:nvPr/>
        </p:nvSpPr>
        <p:spPr bwMode="auto">
          <a:xfrm>
            <a:off x="322762" y="2571642"/>
            <a:ext cx="200375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dirty="0">
                <a:latin typeface="Arial Black" pitchFamily="34" charset="0"/>
                <a:ea typeface="+mn-ea"/>
                <a:cs typeface="Arial" pitchFamily="34" charset="0"/>
              </a:rPr>
              <a:t>Anterior association area</a:t>
            </a:r>
          </a:p>
          <a:p>
            <a:pPr eaLnBrk="1" hangingPunct="1">
              <a:lnSpc>
                <a:spcPts val="1250"/>
              </a:lnSpc>
            </a:pPr>
            <a:r>
              <a:rPr lang="en-IN" sz="1120" dirty="0">
                <a:latin typeface="Arial Black" pitchFamily="34" charset="0"/>
                <a:ea typeface="+mn-ea"/>
                <a:cs typeface="Arial" pitchFamily="34" charset="0"/>
              </a:rPr>
              <a:t>(prefrontal cortex)</a:t>
            </a:r>
            <a:endParaRPr lang="en-US" sz="1120" dirty="0" smtClean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405627" y="2909250"/>
            <a:ext cx="141064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Working memory for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spatial tasks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Rectangle 139"/>
          <p:cNvSpPr>
            <a:spLocks noChangeArrowheads="1"/>
          </p:cNvSpPr>
          <p:nvPr/>
        </p:nvSpPr>
        <p:spPr bwMode="auto">
          <a:xfrm>
            <a:off x="405627" y="3278416"/>
            <a:ext cx="157094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Executive area for task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management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139"/>
          <p:cNvSpPr>
            <a:spLocks noChangeArrowheads="1"/>
          </p:cNvSpPr>
          <p:nvPr/>
        </p:nvSpPr>
        <p:spPr bwMode="auto">
          <a:xfrm>
            <a:off x="405627" y="3638525"/>
            <a:ext cx="132247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Solving complex,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multitask problems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139"/>
          <p:cNvSpPr>
            <a:spLocks noChangeArrowheads="1"/>
          </p:cNvSpPr>
          <p:nvPr/>
        </p:nvSpPr>
        <p:spPr bwMode="auto">
          <a:xfrm>
            <a:off x="405627" y="4034424"/>
            <a:ext cx="145071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Working memory for 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object-recall tasks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Rectangle 164"/>
          <p:cNvSpPr>
            <a:spLocks noChangeArrowheads="1"/>
          </p:cNvSpPr>
          <p:nvPr/>
        </p:nvSpPr>
        <p:spPr bwMode="auto">
          <a:xfrm>
            <a:off x="1977797" y="5396865"/>
            <a:ext cx="1458733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motor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165"/>
          <p:cNvSpPr>
            <a:spLocks noChangeArrowheads="1"/>
          </p:cNvSpPr>
          <p:nvPr/>
        </p:nvSpPr>
        <p:spPr bwMode="auto">
          <a:xfrm>
            <a:off x="3735863" y="5396865"/>
            <a:ext cx="1707199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Motor association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166"/>
          <p:cNvSpPr>
            <a:spLocks noChangeArrowheads="1"/>
          </p:cNvSpPr>
          <p:nvPr/>
        </p:nvSpPr>
        <p:spPr bwMode="auto">
          <a:xfrm>
            <a:off x="5735824" y="5396865"/>
            <a:ext cx="1603003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sensory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167"/>
          <p:cNvSpPr>
            <a:spLocks noChangeArrowheads="1"/>
          </p:cNvSpPr>
          <p:nvPr/>
        </p:nvSpPr>
        <p:spPr bwMode="auto">
          <a:xfrm>
            <a:off x="1998589" y="5653293"/>
            <a:ext cx="1875513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Sensory association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ectangle 168"/>
          <p:cNvSpPr>
            <a:spLocks noChangeArrowheads="1"/>
          </p:cNvSpPr>
          <p:nvPr/>
        </p:nvSpPr>
        <p:spPr bwMode="auto">
          <a:xfrm>
            <a:off x="4151430" y="5653293"/>
            <a:ext cx="2067874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Multimodal association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Rectangle 143"/>
          <p:cNvSpPr>
            <a:spLocks noChangeArrowheads="1"/>
          </p:cNvSpPr>
          <p:nvPr/>
        </p:nvSpPr>
        <p:spPr bwMode="auto">
          <a:xfrm>
            <a:off x="601092" y="5091761"/>
            <a:ext cx="3013646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IN" sz="11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Lateral view, left cerebral hemisphere</a:t>
            </a:r>
            <a:endParaRPr lang="en-US" sz="11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Cortex (cont.)</a:t>
            </a:r>
          </a:p>
        </p:txBody>
      </p:sp>
      <p:sp>
        <p:nvSpPr>
          <p:cNvPr id="6144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Primary (somatic) motor cortex</a:t>
            </a:r>
          </a:p>
          <a:p>
            <a:pPr lvl="2"/>
            <a:r>
              <a:rPr lang="en-US" dirty="0" smtClean="0"/>
              <a:t>Located in </a:t>
            </a:r>
            <a:r>
              <a:rPr lang="en-US" u="sng" dirty="0" err="1" smtClean="0"/>
              <a:t>precentral</a:t>
            </a:r>
            <a:r>
              <a:rPr lang="en-US" u="sng" dirty="0" smtClean="0"/>
              <a:t> </a:t>
            </a:r>
            <a:r>
              <a:rPr lang="en-US" u="sng" dirty="0" err="1" smtClean="0"/>
              <a:t>gyrus</a:t>
            </a:r>
            <a:r>
              <a:rPr lang="en-US" u="sng" dirty="0" smtClean="0"/>
              <a:t> of frontal lobe</a:t>
            </a:r>
          </a:p>
          <a:p>
            <a:pPr lvl="2"/>
            <a:r>
              <a:rPr lang="en-US" b="1" dirty="0" smtClean="0"/>
              <a:t>Pyramidal cells</a:t>
            </a:r>
            <a:r>
              <a:rPr lang="en-US" dirty="0" smtClean="0"/>
              <a:t>: large neurons that allow conscious control of precise, skilled, skeletal muscle movements</a:t>
            </a:r>
          </a:p>
          <a:p>
            <a:pPr lvl="2"/>
            <a:r>
              <a:rPr lang="en-US" i="1" dirty="0" smtClean="0"/>
              <a:t>Pyramidal (</a:t>
            </a:r>
            <a:r>
              <a:rPr lang="en-US" i="1" dirty="0" err="1" smtClean="0"/>
              <a:t>corticospinal</a:t>
            </a:r>
            <a:r>
              <a:rPr lang="en-US" i="1" dirty="0" smtClean="0"/>
              <a:t>) tracts</a:t>
            </a:r>
            <a:r>
              <a:rPr lang="en-US" dirty="0" smtClean="0"/>
              <a:t>: formed from long axons that project down spinal cord </a:t>
            </a:r>
          </a:p>
          <a:p>
            <a:pPr lvl="2"/>
            <a:r>
              <a:rPr lang="en-US" b="1" dirty="0" err="1" smtClean="0"/>
              <a:t>Somatotopy</a:t>
            </a:r>
            <a:r>
              <a:rPr lang="en-US" dirty="0" smtClean="0"/>
              <a:t>: all muscles of body can be mapped to area on primary motor cortex</a:t>
            </a:r>
          </a:p>
          <a:p>
            <a:pPr lvl="3"/>
            <a:r>
              <a:rPr lang="en-US" b="1" dirty="0" smtClean="0"/>
              <a:t>Motor homunculi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upside-down caricatures represent </a:t>
            </a:r>
            <a:r>
              <a:rPr lang="en-US" b="1" dirty="0" smtClean="0"/>
              <a:t>contralateral</a:t>
            </a:r>
            <a:r>
              <a:rPr lang="en-US" dirty="0" smtClean="0"/>
              <a:t> motor innervation of body regions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2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Consists of three regions: </a:t>
            </a:r>
            <a:r>
              <a:rPr lang="en-US" b="1" dirty="0" smtClean="0"/>
              <a:t>midbrain</a:t>
            </a:r>
            <a:r>
              <a:rPr lang="en-US" dirty="0" smtClean="0"/>
              <a:t>, </a:t>
            </a:r>
            <a:r>
              <a:rPr lang="en-US" b="1" dirty="0" smtClean="0"/>
              <a:t>pons</a:t>
            </a:r>
            <a:r>
              <a:rPr lang="en-US" dirty="0" smtClean="0"/>
              <a:t>, </a:t>
            </a:r>
            <a:r>
              <a:rPr lang="en-US" b="1" dirty="0" smtClean="0"/>
              <a:t>medulla oblongata</a:t>
            </a:r>
          </a:p>
          <a:p>
            <a:r>
              <a:rPr lang="en-US" dirty="0" smtClean="0"/>
              <a:t>Similar in structure to spinal cord but contains nuclei embedded in white matter</a:t>
            </a:r>
          </a:p>
          <a:p>
            <a:r>
              <a:rPr lang="en-US" dirty="0" smtClean="0"/>
              <a:t>Controls automatic behaviors necessary for survival</a:t>
            </a:r>
          </a:p>
          <a:p>
            <a:r>
              <a:rPr lang="en-US" dirty="0" smtClean="0"/>
              <a:t>Contains fiber tracts connecting higher and lower neural centers</a:t>
            </a:r>
          </a:p>
          <a:p>
            <a:r>
              <a:rPr lang="en-US" dirty="0" smtClean="0"/>
              <a:t>Nuclei are associated with 10 of the 12 pairs of cranial nerves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32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8801"/>
            <a:ext cx="8546592" cy="62240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487584"/>
            <a:ext cx="9127067" cy="380999"/>
          </a:xfrm>
        </p:spPr>
        <p:txBody>
          <a:bodyPr>
            <a:noAutofit/>
          </a:bodyPr>
          <a:lstStyle/>
          <a:p>
            <a:r>
              <a:rPr lang="en-IN" sz="1800" dirty="0"/>
              <a:t>Figure 12.8 Body maps in the primary motor cortex and somatosensory cortex </a:t>
            </a:r>
            <a:r>
              <a:rPr lang="en-IN" sz="1800" dirty="0" smtClean="0"/>
              <a:t>of the </a:t>
            </a:r>
            <a:r>
              <a:rPr lang="en-IN" sz="1800" dirty="0"/>
              <a:t>cerebrum.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151"/>
          <p:cNvSpPr>
            <a:spLocks noChangeArrowheads="1"/>
          </p:cNvSpPr>
          <p:nvPr/>
        </p:nvSpPr>
        <p:spPr bwMode="auto">
          <a:xfrm>
            <a:off x="4015519" y="365371"/>
            <a:ext cx="787075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  <a:endParaRPr lang="en-US" sz="140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51"/>
          <p:cNvSpPr>
            <a:spLocks noChangeArrowheads="1"/>
          </p:cNvSpPr>
          <p:nvPr/>
        </p:nvSpPr>
        <p:spPr bwMode="auto">
          <a:xfrm>
            <a:off x="4060402" y="1813169"/>
            <a:ext cx="697307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  <a:endParaRPr lang="en-US" sz="140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151"/>
          <p:cNvSpPr>
            <a:spLocks noChangeArrowheads="1"/>
          </p:cNvSpPr>
          <p:nvPr/>
        </p:nvSpPr>
        <p:spPr bwMode="auto">
          <a:xfrm>
            <a:off x="4846199" y="1601212"/>
            <a:ext cx="800540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Sensory</a:t>
            </a:r>
            <a:endParaRPr lang="en-US" sz="14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51"/>
          <p:cNvSpPr>
            <a:spLocks noChangeArrowheads="1"/>
          </p:cNvSpPr>
          <p:nvPr/>
        </p:nvSpPr>
        <p:spPr bwMode="auto">
          <a:xfrm>
            <a:off x="3398397" y="1601212"/>
            <a:ext cx="570669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Motor</a:t>
            </a:r>
            <a:endParaRPr lang="en-US" sz="14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51"/>
          <p:cNvSpPr>
            <a:spLocks noChangeArrowheads="1"/>
          </p:cNvSpPr>
          <p:nvPr/>
        </p:nvSpPr>
        <p:spPr bwMode="auto">
          <a:xfrm>
            <a:off x="591695" y="1707218"/>
            <a:ext cx="1634037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Motor map in</a:t>
            </a:r>
          </a:p>
          <a:p>
            <a:pPr eaLnBrk="1" hangingPunct="1">
              <a:lnSpc>
                <a:spcPts val="1600"/>
              </a:lnSpc>
            </a:pPr>
            <a:r>
              <a:rPr lang="en-US" sz="14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precentral</a:t>
            </a:r>
            <a:r>
              <a:rPr lang="en-US" sz="14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gyrus</a:t>
            </a:r>
            <a:endParaRPr lang="en-US" sz="14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51"/>
          <p:cNvSpPr>
            <a:spLocks noChangeArrowheads="1"/>
          </p:cNvSpPr>
          <p:nvPr/>
        </p:nvSpPr>
        <p:spPr bwMode="auto">
          <a:xfrm>
            <a:off x="6636895" y="1656418"/>
            <a:ext cx="174015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4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Sensory map in</a:t>
            </a:r>
          </a:p>
          <a:p>
            <a:pPr eaLnBrk="1" hangingPunct="1">
              <a:lnSpc>
                <a:spcPts val="1600"/>
              </a:lnSpc>
            </a:pPr>
            <a:r>
              <a:rPr lang="en-IN" sz="14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postcentral</a:t>
            </a:r>
            <a:r>
              <a:rPr lang="en-IN" sz="14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en-IN" sz="14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gyrus</a:t>
            </a:r>
            <a:endParaRPr lang="en-US" sz="14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51"/>
          <p:cNvSpPr>
            <a:spLocks noChangeArrowheads="1"/>
          </p:cNvSpPr>
          <p:nvPr/>
        </p:nvSpPr>
        <p:spPr bwMode="auto">
          <a:xfrm>
            <a:off x="3969066" y="3953119"/>
            <a:ext cx="40344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Toes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51"/>
          <p:cNvSpPr>
            <a:spLocks noChangeArrowheads="1"/>
          </p:cNvSpPr>
          <p:nvPr/>
        </p:nvSpPr>
        <p:spPr bwMode="auto">
          <a:xfrm>
            <a:off x="4026199" y="4194419"/>
            <a:ext cx="660437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Genitals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51"/>
          <p:cNvSpPr>
            <a:spLocks noChangeArrowheads="1"/>
          </p:cNvSpPr>
          <p:nvPr/>
        </p:nvSpPr>
        <p:spPr bwMode="auto">
          <a:xfrm>
            <a:off x="4757709" y="5457192"/>
            <a:ext cx="151644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Primary </a:t>
            </a:r>
            <a:r>
              <a:rPr lang="en-US" sz="1300" dirty="0" err="1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somato</a:t>
            </a: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-</a:t>
            </a:r>
          </a:p>
          <a:p>
            <a:pPr eaLnBrk="1" hangingPunct="1">
              <a:lnSpc>
                <a:spcPts val="1500"/>
              </a:lnSpc>
            </a:pP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sensory cortex</a:t>
            </a:r>
          </a:p>
          <a:p>
            <a:pPr eaLnBrk="1" hangingPunct="1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postcentral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gyrus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51"/>
          <p:cNvSpPr>
            <a:spLocks noChangeArrowheads="1"/>
          </p:cNvSpPr>
          <p:nvPr/>
        </p:nvSpPr>
        <p:spPr bwMode="auto">
          <a:xfrm>
            <a:off x="2475485" y="5457192"/>
            <a:ext cx="142186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Primary motor</a:t>
            </a:r>
          </a:p>
          <a:p>
            <a:pPr eaLnBrk="1" hangingPunct="1">
              <a:lnSpc>
                <a:spcPts val="1500"/>
              </a:lnSpc>
            </a:pP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cortex</a:t>
            </a:r>
          </a:p>
          <a:p>
            <a:pPr eaLnBrk="1" hangingPunct="1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(</a:t>
            </a:r>
            <a:r>
              <a:rPr lang="en-US" sz="1300" b="1" dirty="0" err="1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precentral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gyrus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)</a:t>
            </a:r>
            <a:endParaRPr lang="en-US" sz="1300" b="1" dirty="0" smtClean="0">
              <a:solidFill>
                <a:prstClr val="black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8" name="Rectangle 151"/>
          <p:cNvSpPr>
            <a:spLocks noChangeArrowheads="1"/>
          </p:cNvSpPr>
          <p:nvPr/>
        </p:nvSpPr>
        <p:spPr bwMode="auto">
          <a:xfrm>
            <a:off x="336550" y="5837799"/>
            <a:ext cx="97462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Swallowing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51"/>
          <p:cNvSpPr>
            <a:spLocks noChangeArrowheads="1"/>
          </p:cNvSpPr>
          <p:nvPr/>
        </p:nvSpPr>
        <p:spPr bwMode="auto">
          <a:xfrm>
            <a:off x="393700" y="5552442"/>
            <a:ext cx="63107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Tongue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51"/>
          <p:cNvSpPr>
            <a:spLocks noChangeArrowheads="1"/>
          </p:cNvSpPr>
          <p:nvPr/>
        </p:nvSpPr>
        <p:spPr bwMode="auto">
          <a:xfrm>
            <a:off x="635000" y="5117467"/>
            <a:ext cx="33823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Jaw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151"/>
          <p:cNvSpPr>
            <a:spLocks noChangeArrowheads="1"/>
          </p:cNvSpPr>
          <p:nvPr/>
        </p:nvSpPr>
        <p:spPr bwMode="auto">
          <a:xfrm rot="163292">
            <a:off x="542925" y="4692017"/>
            <a:ext cx="36708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Lips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151"/>
          <p:cNvSpPr>
            <a:spLocks noChangeArrowheads="1"/>
          </p:cNvSpPr>
          <p:nvPr/>
        </p:nvSpPr>
        <p:spPr bwMode="auto">
          <a:xfrm rot="428035">
            <a:off x="583213" y="4284125"/>
            <a:ext cx="407163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Face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151"/>
          <p:cNvSpPr>
            <a:spLocks noChangeArrowheads="1"/>
          </p:cNvSpPr>
          <p:nvPr/>
        </p:nvSpPr>
        <p:spPr bwMode="auto">
          <a:xfrm rot="1121062">
            <a:off x="832783" y="3899907"/>
            <a:ext cx="31899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Eye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51"/>
          <p:cNvSpPr>
            <a:spLocks noChangeArrowheads="1"/>
          </p:cNvSpPr>
          <p:nvPr/>
        </p:nvSpPr>
        <p:spPr bwMode="auto">
          <a:xfrm rot="1121062">
            <a:off x="857403" y="3655662"/>
            <a:ext cx="448841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Brow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151"/>
          <p:cNvSpPr>
            <a:spLocks noChangeArrowheads="1"/>
          </p:cNvSpPr>
          <p:nvPr/>
        </p:nvSpPr>
        <p:spPr bwMode="auto">
          <a:xfrm rot="1557222">
            <a:off x="1017577" y="3476712"/>
            <a:ext cx="428002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Neck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151"/>
          <p:cNvSpPr>
            <a:spLocks noChangeArrowheads="1"/>
          </p:cNvSpPr>
          <p:nvPr/>
        </p:nvSpPr>
        <p:spPr bwMode="auto">
          <a:xfrm rot="2642300">
            <a:off x="1209944" y="3180776"/>
            <a:ext cx="596317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Thumb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151"/>
          <p:cNvSpPr>
            <a:spLocks noChangeArrowheads="1"/>
          </p:cNvSpPr>
          <p:nvPr/>
        </p:nvSpPr>
        <p:spPr bwMode="auto">
          <a:xfrm rot="2981557">
            <a:off x="1391727" y="2722608"/>
            <a:ext cx="646011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Fingers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151"/>
          <p:cNvSpPr>
            <a:spLocks noChangeArrowheads="1"/>
          </p:cNvSpPr>
          <p:nvPr/>
        </p:nvSpPr>
        <p:spPr bwMode="auto">
          <a:xfrm rot="3594695">
            <a:off x="2202314" y="2560683"/>
            <a:ext cx="44723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Hand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151"/>
          <p:cNvSpPr>
            <a:spLocks noChangeArrowheads="1"/>
          </p:cNvSpPr>
          <p:nvPr/>
        </p:nvSpPr>
        <p:spPr bwMode="auto">
          <a:xfrm rot="4019952">
            <a:off x="2570779" y="2551159"/>
            <a:ext cx="44723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Wrist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151"/>
          <p:cNvSpPr>
            <a:spLocks noChangeArrowheads="1"/>
          </p:cNvSpPr>
          <p:nvPr/>
        </p:nvSpPr>
        <p:spPr bwMode="auto">
          <a:xfrm rot="4019952">
            <a:off x="2748098" y="2551158"/>
            <a:ext cx="52738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Elbow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151"/>
          <p:cNvSpPr>
            <a:spLocks noChangeArrowheads="1"/>
          </p:cNvSpPr>
          <p:nvPr/>
        </p:nvSpPr>
        <p:spPr bwMode="auto">
          <a:xfrm rot="4277748">
            <a:off x="3025593" y="2530147"/>
            <a:ext cx="36067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Arm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151"/>
          <p:cNvSpPr>
            <a:spLocks noChangeArrowheads="1"/>
          </p:cNvSpPr>
          <p:nvPr/>
        </p:nvSpPr>
        <p:spPr bwMode="auto">
          <a:xfrm rot="4719438">
            <a:off x="2982132" y="2319055"/>
            <a:ext cx="775853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Shoulder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151"/>
          <p:cNvSpPr>
            <a:spLocks noChangeArrowheads="1"/>
          </p:cNvSpPr>
          <p:nvPr/>
        </p:nvSpPr>
        <p:spPr bwMode="auto">
          <a:xfrm rot="5010159">
            <a:off x="3498973" y="2450832"/>
            <a:ext cx="48705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151"/>
          <p:cNvSpPr>
            <a:spLocks noChangeArrowheads="1"/>
          </p:cNvSpPr>
          <p:nvPr/>
        </p:nvSpPr>
        <p:spPr bwMode="auto">
          <a:xfrm rot="5232724">
            <a:off x="3821621" y="2522991"/>
            <a:ext cx="288541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Hip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151"/>
          <p:cNvSpPr>
            <a:spLocks noChangeArrowheads="1"/>
          </p:cNvSpPr>
          <p:nvPr/>
        </p:nvSpPr>
        <p:spPr bwMode="auto">
          <a:xfrm rot="5232724">
            <a:off x="3942451" y="2934283"/>
            <a:ext cx="43762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Knee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Rectangle 151"/>
          <p:cNvSpPr>
            <a:spLocks noChangeArrowheads="1"/>
          </p:cNvSpPr>
          <p:nvPr/>
        </p:nvSpPr>
        <p:spPr bwMode="auto">
          <a:xfrm rot="5400000">
            <a:off x="4179347" y="3358640"/>
            <a:ext cx="38632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Foot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151"/>
          <p:cNvSpPr>
            <a:spLocks noChangeArrowheads="1"/>
          </p:cNvSpPr>
          <p:nvPr/>
        </p:nvSpPr>
        <p:spPr bwMode="auto">
          <a:xfrm>
            <a:off x="7918450" y="5713018"/>
            <a:ext cx="89447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Intra-</a:t>
            </a:r>
          </a:p>
          <a:p>
            <a:pPr eaLnBrk="1" hangingPunct="1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abdominal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ctangle 151"/>
          <p:cNvSpPr>
            <a:spLocks noChangeArrowheads="1"/>
          </p:cNvSpPr>
          <p:nvPr/>
        </p:nvSpPr>
        <p:spPr bwMode="auto">
          <a:xfrm rot="21431918">
            <a:off x="7947028" y="5440170"/>
            <a:ext cx="70692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Pharynx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Rectangle 151"/>
          <p:cNvSpPr>
            <a:spLocks noChangeArrowheads="1"/>
          </p:cNvSpPr>
          <p:nvPr/>
        </p:nvSpPr>
        <p:spPr bwMode="auto">
          <a:xfrm rot="21120247">
            <a:off x="7932562" y="5145906"/>
            <a:ext cx="63107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Tongue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Rectangle 151"/>
          <p:cNvSpPr>
            <a:spLocks noChangeArrowheads="1"/>
          </p:cNvSpPr>
          <p:nvPr/>
        </p:nvSpPr>
        <p:spPr bwMode="auto">
          <a:xfrm rot="20660372">
            <a:off x="7811427" y="4583741"/>
            <a:ext cx="46275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Teeth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151"/>
          <p:cNvSpPr>
            <a:spLocks noChangeArrowheads="1"/>
          </p:cNvSpPr>
          <p:nvPr/>
        </p:nvSpPr>
        <p:spPr bwMode="auto">
          <a:xfrm rot="20983440">
            <a:off x="7857778" y="4743330"/>
            <a:ext cx="50815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Gums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151"/>
          <p:cNvSpPr>
            <a:spLocks noChangeArrowheads="1"/>
          </p:cNvSpPr>
          <p:nvPr/>
        </p:nvSpPr>
        <p:spPr bwMode="auto">
          <a:xfrm rot="20983440">
            <a:off x="7909403" y="4925316"/>
            <a:ext cx="33823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Jaw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Rectangle 151"/>
          <p:cNvSpPr>
            <a:spLocks noChangeArrowheads="1"/>
          </p:cNvSpPr>
          <p:nvPr/>
        </p:nvSpPr>
        <p:spPr bwMode="auto">
          <a:xfrm rot="20083224">
            <a:off x="7731029" y="4124496"/>
            <a:ext cx="36708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Lips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Rectangle 151"/>
          <p:cNvSpPr>
            <a:spLocks noChangeArrowheads="1"/>
          </p:cNvSpPr>
          <p:nvPr/>
        </p:nvSpPr>
        <p:spPr bwMode="auto">
          <a:xfrm rot="19778934">
            <a:off x="7581598" y="3871715"/>
            <a:ext cx="40716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Face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Rectangle 151"/>
          <p:cNvSpPr>
            <a:spLocks noChangeArrowheads="1"/>
          </p:cNvSpPr>
          <p:nvPr/>
        </p:nvSpPr>
        <p:spPr bwMode="auto">
          <a:xfrm rot="19331462">
            <a:off x="7413889" y="3634590"/>
            <a:ext cx="43762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Nose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Rectangle 151"/>
          <p:cNvSpPr>
            <a:spLocks noChangeArrowheads="1"/>
          </p:cNvSpPr>
          <p:nvPr/>
        </p:nvSpPr>
        <p:spPr bwMode="auto">
          <a:xfrm rot="18878100">
            <a:off x="7211244" y="3383796"/>
            <a:ext cx="31899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Eye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151"/>
          <p:cNvSpPr>
            <a:spLocks noChangeArrowheads="1"/>
          </p:cNvSpPr>
          <p:nvPr/>
        </p:nvSpPr>
        <p:spPr bwMode="auto">
          <a:xfrm rot="18546011">
            <a:off x="6854182" y="3159159"/>
            <a:ext cx="59631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Thumb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151"/>
          <p:cNvSpPr>
            <a:spLocks noChangeArrowheads="1"/>
          </p:cNvSpPr>
          <p:nvPr/>
        </p:nvSpPr>
        <p:spPr bwMode="auto">
          <a:xfrm rot="18546011">
            <a:off x="6636455" y="2623973"/>
            <a:ext cx="64601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Fingers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Rectangle 151"/>
          <p:cNvSpPr>
            <a:spLocks noChangeArrowheads="1"/>
          </p:cNvSpPr>
          <p:nvPr/>
        </p:nvSpPr>
        <p:spPr bwMode="auto">
          <a:xfrm rot="18313014">
            <a:off x="6217578" y="2589079"/>
            <a:ext cx="44723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Hand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151"/>
          <p:cNvSpPr>
            <a:spLocks noChangeArrowheads="1"/>
          </p:cNvSpPr>
          <p:nvPr/>
        </p:nvSpPr>
        <p:spPr bwMode="auto">
          <a:xfrm rot="17775637">
            <a:off x="5941275" y="2376546"/>
            <a:ext cx="71814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Forearm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151"/>
          <p:cNvSpPr>
            <a:spLocks noChangeArrowheads="1"/>
          </p:cNvSpPr>
          <p:nvPr/>
        </p:nvSpPr>
        <p:spPr bwMode="auto">
          <a:xfrm rot="17667443">
            <a:off x="5764347" y="2496688"/>
            <a:ext cx="52738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Elbow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151"/>
          <p:cNvSpPr>
            <a:spLocks noChangeArrowheads="1"/>
          </p:cNvSpPr>
          <p:nvPr/>
        </p:nvSpPr>
        <p:spPr bwMode="auto">
          <a:xfrm rot="17506086">
            <a:off x="5692924" y="2397307"/>
            <a:ext cx="36067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Arm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ectangle 151"/>
          <p:cNvSpPr>
            <a:spLocks noChangeArrowheads="1"/>
          </p:cNvSpPr>
          <p:nvPr/>
        </p:nvSpPr>
        <p:spPr bwMode="auto">
          <a:xfrm rot="17142245">
            <a:off x="5475941" y="2295373"/>
            <a:ext cx="43762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Head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Rectangle 151"/>
          <p:cNvSpPr>
            <a:spLocks noChangeArrowheads="1"/>
          </p:cNvSpPr>
          <p:nvPr/>
        </p:nvSpPr>
        <p:spPr bwMode="auto">
          <a:xfrm rot="16368820">
            <a:off x="5196541" y="2352425"/>
            <a:ext cx="43762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Neck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Rectangle 151"/>
          <p:cNvSpPr>
            <a:spLocks noChangeArrowheads="1"/>
          </p:cNvSpPr>
          <p:nvPr/>
        </p:nvSpPr>
        <p:spPr bwMode="auto">
          <a:xfrm rot="16200000">
            <a:off x="4968016" y="2338446"/>
            <a:ext cx="48705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Rectangle 151"/>
          <p:cNvSpPr>
            <a:spLocks noChangeArrowheads="1"/>
          </p:cNvSpPr>
          <p:nvPr/>
        </p:nvSpPr>
        <p:spPr bwMode="auto">
          <a:xfrm rot="16200000">
            <a:off x="4873975" y="2433696"/>
            <a:ext cx="28854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Hip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Rectangle 151"/>
          <p:cNvSpPr>
            <a:spLocks noChangeArrowheads="1"/>
          </p:cNvSpPr>
          <p:nvPr/>
        </p:nvSpPr>
        <p:spPr bwMode="auto">
          <a:xfrm rot="15873244">
            <a:off x="4667064" y="2452953"/>
            <a:ext cx="31739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Leg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Rectangle 151"/>
          <p:cNvSpPr>
            <a:spLocks noChangeArrowheads="1"/>
          </p:cNvSpPr>
          <p:nvPr/>
        </p:nvSpPr>
        <p:spPr bwMode="auto">
          <a:xfrm rot="15090077">
            <a:off x="4428494" y="2578884"/>
            <a:ext cx="43762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Knee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Cortex (cont.)</a:t>
            </a:r>
          </a:p>
        </p:txBody>
      </p:sp>
      <p:sp>
        <p:nvSpPr>
          <p:cNvPr id="6451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Premotor cortex</a:t>
            </a:r>
          </a:p>
          <a:p>
            <a:pPr lvl="2"/>
            <a:r>
              <a:rPr lang="en-US" dirty="0" smtClean="0"/>
              <a:t>Helps plan movements</a:t>
            </a:r>
          </a:p>
          <a:p>
            <a:pPr lvl="3"/>
            <a:r>
              <a:rPr lang="en-US" dirty="0" smtClean="0"/>
              <a:t>Staging area for skilled motor activities</a:t>
            </a:r>
          </a:p>
          <a:p>
            <a:pPr lvl="2"/>
            <a:r>
              <a:rPr lang="en-US" dirty="0" smtClean="0"/>
              <a:t>Controls learned, repetitious, or patterned motor skills</a:t>
            </a:r>
          </a:p>
          <a:p>
            <a:pPr lvl="2"/>
            <a:r>
              <a:rPr lang="en-US" dirty="0" smtClean="0"/>
              <a:t>Coordinates simultaneous or sequential actions  </a:t>
            </a:r>
          </a:p>
          <a:p>
            <a:pPr lvl="2"/>
            <a:r>
              <a:rPr lang="en-US" dirty="0" smtClean="0"/>
              <a:t>Controls voluntary actions that depend on sensory feedback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84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Cortex (cont.)</a:t>
            </a:r>
          </a:p>
        </p:txBody>
      </p:sp>
      <p:sp>
        <p:nvSpPr>
          <p:cNvPr id="6656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err="1" smtClean="0"/>
              <a:t>Broca’s</a:t>
            </a:r>
            <a:r>
              <a:rPr lang="en-US" b="1" dirty="0" smtClean="0"/>
              <a:t> area</a:t>
            </a:r>
          </a:p>
          <a:p>
            <a:pPr lvl="2"/>
            <a:r>
              <a:rPr lang="en-US" dirty="0" smtClean="0"/>
              <a:t>Present in one hemisphere (usually the left)</a:t>
            </a:r>
          </a:p>
          <a:p>
            <a:pPr lvl="2"/>
            <a:r>
              <a:rPr lang="en-US" dirty="0" smtClean="0"/>
              <a:t>Motor speech area that directs muscles of speech production</a:t>
            </a:r>
          </a:p>
          <a:p>
            <a:pPr lvl="2"/>
            <a:r>
              <a:rPr lang="en-US" dirty="0" smtClean="0"/>
              <a:t>Active in planning speech and voluntary motor activities</a:t>
            </a:r>
          </a:p>
          <a:p>
            <a:pPr lvl="1"/>
            <a:r>
              <a:rPr lang="en-US" b="1" dirty="0" smtClean="0"/>
              <a:t>Frontal eye field</a:t>
            </a:r>
          </a:p>
          <a:p>
            <a:pPr lvl="2"/>
            <a:r>
              <a:rPr lang="en-US" dirty="0" smtClean="0"/>
              <a:t>Controls voluntary eye movements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296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altLang="en-US" dirty="0">
                <a:solidFill>
                  <a:srgbClr val="CD4233"/>
                </a:solidFill>
              </a:rPr>
              <a:t>Homeostatic Imbalance 12.1 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to areas of </a:t>
            </a:r>
            <a:r>
              <a:rPr lang="en-US" i="1" dirty="0" smtClean="0"/>
              <a:t>primary motor cortex</a:t>
            </a:r>
            <a:r>
              <a:rPr lang="en-US" dirty="0" smtClean="0"/>
              <a:t>, as seen in a stroke, paralyzes muscles controlled by those areas</a:t>
            </a:r>
          </a:p>
          <a:p>
            <a:r>
              <a:rPr lang="en-US" dirty="0" smtClean="0"/>
              <a:t>Paralysis occurs on opposite side of body from damage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78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12.1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Muscle strength or ability to perform discrete individual movements is not impaired; only control over movements is lost</a:t>
            </a:r>
          </a:p>
          <a:p>
            <a:pPr lvl="1"/>
            <a:r>
              <a:rPr lang="en-US" dirty="0" smtClean="0"/>
              <a:t>Example: damage to premotor area controlling movement of fingers would still allow fingers to move, but voluntary control needed to type would be lost</a:t>
            </a:r>
          </a:p>
          <a:p>
            <a:r>
              <a:rPr lang="en-US" dirty="0" smtClean="0"/>
              <a:t>Other premotor neurons can be reprogrammed to take over skill of damaged neurons</a:t>
            </a:r>
          </a:p>
          <a:p>
            <a:pPr lvl="1"/>
            <a:r>
              <a:rPr lang="en-US" dirty="0" smtClean="0"/>
              <a:t>Would require practice, just as the initial learning process did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22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Cortex</a:t>
            </a:r>
            <a:endParaRPr lang="en-US" dirty="0"/>
          </a:p>
        </p:txBody>
      </p:sp>
      <p:sp>
        <p:nvSpPr>
          <p:cNvPr id="71682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Sensory areas</a:t>
            </a:r>
          </a:p>
          <a:p>
            <a:pPr lvl="1"/>
            <a:r>
              <a:rPr lang="en-US" dirty="0" smtClean="0"/>
              <a:t>Areas of cortex concerned with conscious awareness of sensation </a:t>
            </a:r>
          </a:p>
          <a:p>
            <a:pPr lvl="1"/>
            <a:r>
              <a:rPr lang="en-US" dirty="0" smtClean="0"/>
              <a:t>Occur in parietal, insular, temporal, and occipital lobes</a:t>
            </a:r>
          </a:p>
          <a:p>
            <a:pPr lvl="1"/>
            <a:r>
              <a:rPr lang="en-US" dirty="0" smtClean="0"/>
              <a:t>Eight main areas include </a:t>
            </a:r>
            <a:r>
              <a:rPr lang="en-US" b="1" dirty="0" smtClean="0"/>
              <a:t>primary somatosensory cortex</a:t>
            </a:r>
            <a:r>
              <a:rPr lang="en-US" dirty="0" smtClean="0"/>
              <a:t>,</a:t>
            </a:r>
            <a:r>
              <a:rPr lang="en-US" b="1" dirty="0" smtClean="0"/>
              <a:t> somatosensory association cortex</a:t>
            </a:r>
            <a:r>
              <a:rPr lang="en-US" dirty="0" smtClean="0"/>
              <a:t>, </a:t>
            </a:r>
            <a:r>
              <a:rPr lang="en-US" b="1" dirty="0" smtClean="0"/>
              <a:t>visual areas</a:t>
            </a:r>
            <a:r>
              <a:rPr lang="en-US" dirty="0"/>
              <a:t>,</a:t>
            </a:r>
            <a:r>
              <a:rPr lang="en-US" b="1" dirty="0" smtClean="0"/>
              <a:t> auditory areas</a:t>
            </a:r>
            <a:r>
              <a:rPr lang="en-US" dirty="0"/>
              <a:t>,</a:t>
            </a:r>
            <a:r>
              <a:rPr lang="en-US" b="1" dirty="0" smtClean="0"/>
              <a:t> vestibular cortex</a:t>
            </a:r>
            <a:r>
              <a:rPr lang="en-US" dirty="0"/>
              <a:t>,</a:t>
            </a:r>
            <a:r>
              <a:rPr lang="en-US" b="1" dirty="0" smtClean="0"/>
              <a:t> olfactory cortex</a:t>
            </a:r>
            <a:r>
              <a:rPr lang="en-US" dirty="0"/>
              <a:t>,</a:t>
            </a:r>
            <a:r>
              <a:rPr lang="en-US" b="1" dirty="0" smtClean="0"/>
              <a:t> gustatory cortex</a:t>
            </a:r>
            <a:r>
              <a:rPr lang="en-US" dirty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visceral sensory area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17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7373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Primary somatosensory cortex</a:t>
            </a:r>
          </a:p>
          <a:p>
            <a:pPr lvl="2"/>
            <a:r>
              <a:rPr lang="en-US" dirty="0" smtClean="0"/>
              <a:t>Located in </a:t>
            </a:r>
            <a:r>
              <a:rPr lang="en-US" dirty="0" err="1" smtClean="0"/>
              <a:t>postcentral</a:t>
            </a:r>
            <a:r>
              <a:rPr lang="en-US" dirty="0" smtClean="0"/>
              <a:t> </a:t>
            </a:r>
            <a:r>
              <a:rPr lang="en-US" dirty="0" err="1" smtClean="0"/>
              <a:t>gyri</a:t>
            </a:r>
            <a:r>
              <a:rPr lang="en-US" dirty="0" smtClean="0"/>
              <a:t> of parietal lobe</a:t>
            </a:r>
          </a:p>
          <a:p>
            <a:pPr lvl="2"/>
            <a:r>
              <a:rPr lang="en-US" dirty="0" smtClean="0"/>
              <a:t>Receives general sensory information from skin and </a:t>
            </a:r>
            <a:r>
              <a:rPr lang="en-US" b="1" dirty="0" smtClean="0"/>
              <a:t>proprioceptors</a:t>
            </a:r>
            <a:r>
              <a:rPr lang="en-US" dirty="0" smtClean="0"/>
              <a:t> of skeletal muscle, joints, and tendons</a:t>
            </a:r>
          </a:p>
          <a:p>
            <a:pPr lvl="2"/>
            <a:r>
              <a:rPr lang="en-US" dirty="0" smtClean="0"/>
              <a:t>Capable of </a:t>
            </a:r>
            <a:r>
              <a:rPr lang="en-US" b="1" dirty="0" smtClean="0"/>
              <a:t>spatial discrimination</a:t>
            </a:r>
            <a:r>
              <a:rPr lang="en-US" dirty="0" smtClean="0"/>
              <a:t>: identification of body region being stimulated</a:t>
            </a:r>
          </a:p>
          <a:p>
            <a:pPr lvl="2"/>
            <a:r>
              <a:rPr lang="en-US" b="1" dirty="0" smtClean="0"/>
              <a:t>Somatosensory homunculus</a:t>
            </a:r>
            <a:r>
              <a:rPr lang="en-US" dirty="0" smtClean="0"/>
              <a:t>: upside-down caricatures represent contralateral sensory input from body regions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75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7" y="128237"/>
            <a:ext cx="8546592" cy="62240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54" y="6451471"/>
            <a:ext cx="9021233" cy="380999"/>
          </a:xfrm>
        </p:spPr>
        <p:txBody>
          <a:bodyPr>
            <a:noAutofit/>
          </a:bodyPr>
          <a:lstStyle/>
          <a:p>
            <a:r>
              <a:rPr lang="en-IN" sz="1600" dirty="0"/>
              <a:t>Figure 12.8 Body maps in the primary motor cortex and somatosensory cortex </a:t>
            </a:r>
            <a:r>
              <a:rPr lang="en-IN" sz="1600" dirty="0" smtClean="0"/>
              <a:t>of the </a:t>
            </a:r>
            <a:r>
              <a:rPr lang="en-IN" sz="1600" dirty="0"/>
              <a:t>cerebrum.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151"/>
          <p:cNvSpPr>
            <a:spLocks noChangeArrowheads="1"/>
          </p:cNvSpPr>
          <p:nvPr/>
        </p:nvSpPr>
        <p:spPr bwMode="auto">
          <a:xfrm>
            <a:off x="4015519" y="365371"/>
            <a:ext cx="787075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  <a:endParaRPr lang="en-US" sz="140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51"/>
          <p:cNvSpPr>
            <a:spLocks noChangeArrowheads="1"/>
          </p:cNvSpPr>
          <p:nvPr/>
        </p:nvSpPr>
        <p:spPr bwMode="auto">
          <a:xfrm>
            <a:off x="4060402" y="1813169"/>
            <a:ext cx="697307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  <a:endParaRPr lang="en-US" sz="140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151"/>
          <p:cNvSpPr>
            <a:spLocks noChangeArrowheads="1"/>
          </p:cNvSpPr>
          <p:nvPr/>
        </p:nvSpPr>
        <p:spPr bwMode="auto">
          <a:xfrm>
            <a:off x="4846199" y="1601212"/>
            <a:ext cx="800540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Sensory</a:t>
            </a:r>
            <a:endParaRPr lang="en-US" sz="14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51"/>
          <p:cNvSpPr>
            <a:spLocks noChangeArrowheads="1"/>
          </p:cNvSpPr>
          <p:nvPr/>
        </p:nvSpPr>
        <p:spPr bwMode="auto">
          <a:xfrm>
            <a:off x="3398397" y="1601212"/>
            <a:ext cx="570669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Motor</a:t>
            </a:r>
            <a:endParaRPr lang="en-US" sz="14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51"/>
          <p:cNvSpPr>
            <a:spLocks noChangeArrowheads="1"/>
          </p:cNvSpPr>
          <p:nvPr/>
        </p:nvSpPr>
        <p:spPr bwMode="auto">
          <a:xfrm>
            <a:off x="591695" y="1707218"/>
            <a:ext cx="1634037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Motor map in</a:t>
            </a:r>
          </a:p>
          <a:p>
            <a:pPr eaLnBrk="1" hangingPunct="1">
              <a:lnSpc>
                <a:spcPts val="1600"/>
              </a:lnSpc>
            </a:pPr>
            <a:r>
              <a:rPr lang="en-US" sz="14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precentral</a:t>
            </a:r>
            <a:r>
              <a:rPr lang="en-US" sz="14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gyrus</a:t>
            </a:r>
            <a:endParaRPr lang="en-US" sz="14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51"/>
          <p:cNvSpPr>
            <a:spLocks noChangeArrowheads="1"/>
          </p:cNvSpPr>
          <p:nvPr/>
        </p:nvSpPr>
        <p:spPr bwMode="auto">
          <a:xfrm>
            <a:off x="6636895" y="1656418"/>
            <a:ext cx="174015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4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Sensory map in</a:t>
            </a:r>
          </a:p>
          <a:p>
            <a:pPr eaLnBrk="1" hangingPunct="1">
              <a:lnSpc>
                <a:spcPts val="1600"/>
              </a:lnSpc>
            </a:pPr>
            <a:r>
              <a:rPr lang="en-IN" sz="14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postcentral</a:t>
            </a:r>
            <a:r>
              <a:rPr lang="en-IN" sz="14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en-IN" sz="14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gyrus</a:t>
            </a:r>
            <a:endParaRPr lang="en-US" sz="14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51"/>
          <p:cNvSpPr>
            <a:spLocks noChangeArrowheads="1"/>
          </p:cNvSpPr>
          <p:nvPr/>
        </p:nvSpPr>
        <p:spPr bwMode="auto">
          <a:xfrm>
            <a:off x="3969066" y="3953119"/>
            <a:ext cx="40344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Toes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51"/>
          <p:cNvSpPr>
            <a:spLocks noChangeArrowheads="1"/>
          </p:cNvSpPr>
          <p:nvPr/>
        </p:nvSpPr>
        <p:spPr bwMode="auto">
          <a:xfrm>
            <a:off x="4026199" y="4194419"/>
            <a:ext cx="660437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Genitals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51"/>
          <p:cNvSpPr>
            <a:spLocks noChangeArrowheads="1"/>
          </p:cNvSpPr>
          <p:nvPr/>
        </p:nvSpPr>
        <p:spPr bwMode="auto">
          <a:xfrm>
            <a:off x="4757709" y="5457192"/>
            <a:ext cx="151644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Primary </a:t>
            </a:r>
            <a:r>
              <a:rPr lang="en-US" sz="1300" dirty="0" err="1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somato</a:t>
            </a: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-</a:t>
            </a:r>
          </a:p>
          <a:p>
            <a:pPr eaLnBrk="1" hangingPunct="1">
              <a:lnSpc>
                <a:spcPts val="1500"/>
              </a:lnSpc>
            </a:pP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sensory cortex</a:t>
            </a:r>
          </a:p>
          <a:p>
            <a:pPr eaLnBrk="1" hangingPunct="1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postcentral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gyrus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51"/>
          <p:cNvSpPr>
            <a:spLocks noChangeArrowheads="1"/>
          </p:cNvSpPr>
          <p:nvPr/>
        </p:nvSpPr>
        <p:spPr bwMode="auto">
          <a:xfrm>
            <a:off x="2475485" y="5457192"/>
            <a:ext cx="142186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Primary motor</a:t>
            </a:r>
          </a:p>
          <a:p>
            <a:pPr eaLnBrk="1" hangingPunct="1">
              <a:lnSpc>
                <a:spcPts val="1500"/>
              </a:lnSpc>
            </a:pPr>
            <a:r>
              <a:rPr lang="en-US" sz="13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cortex</a:t>
            </a:r>
          </a:p>
          <a:p>
            <a:pPr eaLnBrk="1" hangingPunct="1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(</a:t>
            </a:r>
            <a:r>
              <a:rPr lang="en-US" sz="1300" b="1" dirty="0" err="1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precentral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gyrus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)</a:t>
            </a:r>
            <a:endParaRPr lang="en-US" sz="1300" b="1" dirty="0" smtClean="0">
              <a:solidFill>
                <a:prstClr val="black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8" name="Rectangle 151"/>
          <p:cNvSpPr>
            <a:spLocks noChangeArrowheads="1"/>
          </p:cNvSpPr>
          <p:nvPr/>
        </p:nvSpPr>
        <p:spPr bwMode="auto">
          <a:xfrm>
            <a:off x="336550" y="5837799"/>
            <a:ext cx="97462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Swallowing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51"/>
          <p:cNvSpPr>
            <a:spLocks noChangeArrowheads="1"/>
          </p:cNvSpPr>
          <p:nvPr/>
        </p:nvSpPr>
        <p:spPr bwMode="auto">
          <a:xfrm>
            <a:off x="393700" y="5552442"/>
            <a:ext cx="63107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Tongue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51"/>
          <p:cNvSpPr>
            <a:spLocks noChangeArrowheads="1"/>
          </p:cNvSpPr>
          <p:nvPr/>
        </p:nvSpPr>
        <p:spPr bwMode="auto">
          <a:xfrm>
            <a:off x="635000" y="5117467"/>
            <a:ext cx="33823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Jaw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151"/>
          <p:cNvSpPr>
            <a:spLocks noChangeArrowheads="1"/>
          </p:cNvSpPr>
          <p:nvPr/>
        </p:nvSpPr>
        <p:spPr bwMode="auto">
          <a:xfrm rot="163292">
            <a:off x="542925" y="4692017"/>
            <a:ext cx="36708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Lips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151"/>
          <p:cNvSpPr>
            <a:spLocks noChangeArrowheads="1"/>
          </p:cNvSpPr>
          <p:nvPr/>
        </p:nvSpPr>
        <p:spPr bwMode="auto">
          <a:xfrm rot="428035">
            <a:off x="583213" y="4284125"/>
            <a:ext cx="407163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Face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151"/>
          <p:cNvSpPr>
            <a:spLocks noChangeArrowheads="1"/>
          </p:cNvSpPr>
          <p:nvPr/>
        </p:nvSpPr>
        <p:spPr bwMode="auto">
          <a:xfrm rot="1121062">
            <a:off x="832783" y="3899907"/>
            <a:ext cx="31899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Eye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51"/>
          <p:cNvSpPr>
            <a:spLocks noChangeArrowheads="1"/>
          </p:cNvSpPr>
          <p:nvPr/>
        </p:nvSpPr>
        <p:spPr bwMode="auto">
          <a:xfrm rot="1121062">
            <a:off x="857403" y="3655662"/>
            <a:ext cx="448841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Brow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151"/>
          <p:cNvSpPr>
            <a:spLocks noChangeArrowheads="1"/>
          </p:cNvSpPr>
          <p:nvPr/>
        </p:nvSpPr>
        <p:spPr bwMode="auto">
          <a:xfrm rot="1557222">
            <a:off x="1017577" y="3476712"/>
            <a:ext cx="428002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Neck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151"/>
          <p:cNvSpPr>
            <a:spLocks noChangeArrowheads="1"/>
          </p:cNvSpPr>
          <p:nvPr/>
        </p:nvSpPr>
        <p:spPr bwMode="auto">
          <a:xfrm rot="2642300">
            <a:off x="1209944" y="3180776"/>
            <a:ext cx="596317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Thumb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151"/>
          <p:cNvSpPr>
            <a:spLocks noChangeArrowheads="1"/>
          </p:cNvSpPr>
          <p:nvPr/>
        </p:nvSpPr>
        <p:spPr bwMode="auto">
          <a:xfrm rot="2981557">
            <a:off x="1391727" y="2722608"/>
            <a:ext cx="646011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Fingers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151"/>
          <p:cNvSpPr>
            <a:spLocks noChangeArrowheads="1"/>
          </p:cNvSpPr>
          <p:nvPr/>
        </p:nvSpPr>
        <p:spPr bwMode="auto">
          <a:xfrm rot="3594695">
            <a:off x="2202314" y="2560683"/>
            <a:ext cx="44723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Hand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151"/>
          <p:cNvSpPr>
            <a:spLocks noChangeArrowheads="1"/>
          </p:cNvSpPr>
          <p:nvPr/>
        </p:nvSpPr>
        <p:spPr bwMode="auto">
          <a:xfrm rot="4019952">
            <a:off x="2570779" y="2551159"/>
            <a:ext cx="44723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Wrist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151"/>
          <p:cNvSpPr>
            <a:spLocks noChangeArrowheads="1"/>
          </p:cNvSpPr>
          <p:nvPr/>
        </p:nvSpPr>
        <p:spPr bwMode="auto">
          <a:xfrm rot="4019952">
            <a:off x="2748098" y="2551158"/>
            <a:ext cx="52738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Elbow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151"/>
          <p:cNvSpPr>
            <a:spLocks noChangeArrowheads="1"/>
          </p:cNvSpPr>
          <p:nvPr/>
        </p:nvSpPr>
        <p:spPr bwMode="auto">
          <a:xfrm rot="4277748">
            <a:off x="3025593" y="2530147"/>
            <a:ext cx="36067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Arm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151"/>
          <p:cNvSpPr>
            <a:spLocks noChangeArrowheads="1"/>
          </p:cNvSpPr>
          <p:nvPr/>
        </p:nvSpPr>
        <p:spPr bwMode="auto">
          <a:xfrm rot="4719438">
            <a:off x="2982132" y="2319055"/>
            <a:ext cx="775853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Shoulder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151"/>
          <p:cNvSpPr>
            <a:spLocks noChangeArrowheads="1"/>
          </p:cNvSpPr>
          <p:nvPr/>
        </p:nvSpPr>
        <p:spPr bwMode="auto">
          <a:xfrm rot="5010159">
            <a:off x="3498973" y="2450832"/>
            <a:ext cx="48705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151"/>
          <p:cNvSpPr>
            <a:spLocks noChangeArrowheads="1"/>
          </p:cNvSpPr>
          <p:nvPr/>
        </p:nvSpPr>
        <p:spPr bwMode="auto">
          <a:xfrm rot="5232724">
            <a:off x="3821621" y="2522991"/>
            <a:ext cx="288541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Hip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151"/>
          <p:cNvSpPr>
            <a:spLocks noChangeArrowheads="1"/>
          </p:cNvSpPr>
          <p:nvPr/>
        </p:nvSpPr>
        <p:spPr bwMode="auto">
          <a:xfrm rot="5232724">
            <a:off x="3942451" y="2934283"/>
            <a:ext cx="437620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Knee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Rectangle 151"/>
          <p:cNvSpPr>
            <a:spLocks noChangeArrowheads="1"/>
          </p:cNvSpPr>
          <p:nvPr/>
        </p:nvSpPr>
        <p:spPr bwMode="auto">
          <a:xfrm rot="5400000">
            <a:off x="4179347" y="3358640"/>
            <a:ext cx="38632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3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Foot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151"/>
          <p:cNvSpPr>
            <a:spLocks noChangeArrowheads="1"/>
          </p:cNvSpPr>
          <p:nvPr/>
        </p:nvSpPr>
        <p:spPr bwMode="auto">
          <a:xfrm>
            <a:off x="7918450" y="5713018"/>
            <a:ext cx="89447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Intra-</a:t>
            </a:r>
          </a:p>
          <a:p>
            <a:pPr eaLnBrk="1" hangingPunct="1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abdominal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ctangle 151"/>
          <p:cNvSpPr>
            <a:spLocks noChangeArrowheads="1"/>
          </p:cNvSpPr>
          <p:nvPr/>
        </p:nvSpPr>
        <p:spPr bwMode="auto">
          <a:xfrm rot="21431918">
            <a:off x="7947028" y="5440170"/>
            <a:ext cx="70692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Pharynx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Rectangle 151"/>
          <p:cNvSpPr>
            <a:spLocks noChangeArrowheads="1"/>
          </p:cNvSpPr>
          <p:nvPr/>
        </p:nvSpPr>
        <p:spPr bwMode="auto">
          <a:xfrm rot="21120247">
            <a:off x="7932562" y="5145906"/>
            <a:ext cx="63107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Tongue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Rectangle 151"/>
          <p:cNvSpPr>
            <a:spLocks noChangeArrowheads="1"/>
          </p:cNvSpPr>
          <p:nvPr/>
        </p:nvSpPr>
        <p:spPr bwMode="auto">
          <a:xfrm rot="20660372">
            <a:off x="7811427" y="4583741"/>
            <a:ext cx="46275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Teeth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151"/>
          <p:cNvSpPr>
            <a:spLocks noChangeArrowheads="1"/>
          </p:cNvSpPr>
          <p:nvPr/>
        </p:nvSpPr>
        <p:spPr bwMode="auto">
          <a:xfrm rot="20983440">
            <a:off x="7857778" y="4743330"/>
            <a:ext cx="50815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Gums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151"/>
          <p:cNvSpPr>
            <a:spLocks noChangeArrowheads="1"/>
          </p:cNvSpPr>
          <p:nvPr/>
        </p:nvSpPr>
        <p:spPr bwMode="auto">
          <a:xfrm rot="20983440">
            <a:off x="7909403" y="4925316"/>
            <a:ext cx="33823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Jaw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Rectangle 151"/>
          <p:cNvSpPr>
            <a:spLocks noChangeArrowheads="1"/>
          </p:cNvSpPr>
          <p:nvPr/>
        </p:nvSpPr>
        <p:spPr bwMode="auto">
          <a:xfrm rot="20083224">
            <a:off x="7731029" y="4124496"/>
            <a:ext cx="36708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Lips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Rectangle 151"/>
          <p:cNvSpPr>
            <a:spLocks noChangeArrowheads="1"/>
          </p:cNvSpPr>
          <p:nvPr/>
        </p:nvSpPr>
        <p:spPr bwMode="auto">
          <a:xfrm rot="19778934">
            <a:off x="7581598" y="3871715"/>
            <a:ext cx="40716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Face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Rectangle 151"/>
          <p:cNvSpPr>
            <a:spLocks noChangeArrowheads="1"/>
          </p:cNvSpPr>
          <p:nvPr/>
        </p:nvSpPr>
        <p:spPr bwMode="auto">
          <a:xfrm rot="19331462">
            <a:off x="7413889" y="3634590"/>
            <a:ext cx="43762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Nose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Rectangle 151"/>
          <p:cNvSpPr>
            <a:spLocks noChangeArrowheads="1"/>
          </p:cNvSpPr>
          <p:nvPr/>
        </p:nvSpPr>
        <p:spPr bwMode="auto">
          <a:xfrm rot="18878100">
            <a:off x="7211244" y="3383796"/>
            <a:ext cx="31899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Eye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151"/>
          <p:cNvSpPr>
            <a:spLocks noChangeArrowheads="1"/>
          </p:cNvSpPr>
          <p:nvPr/>
        </p:nvSpPr>
        <p:spPr bwMode="auto">
          <a:xfrm rot="18546011">
            <a:off x="6854182" y="3159159"/>
            <a:ext cx="59631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Thumb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151"/>
          <p:cNvSpPr>
            <a:spLocks noChangeArrowheads="1"/>
          </p:cNvSpPr>
          <p:nvPr/>
        </p:nvSpPr>
        <p:spPr bwMode="auto">
          <a:xfrm rot="18546011">
            <a:off x="6636455" y="2623973"/>
            <a:ext cx="64601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Fingers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Rectangle 151"/>
          <p:cNvSpPr>
            <a:spLocks noChangeArrowheads="1"/>
          </p:cNvSpPr>
          <p:nvPr/>
        </p:nvSpPr>
        <p:spPr bwMode="auto">
          <a:xfrm rot="18313014">
            <a:off x="6217578" y="2589079"/>
            <a:ext cx="44723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Hand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151"/>
          <p:cNvSpPr>
            <a:spLocks noChangeArrowheads="1"/>
          </p:cNvSpPr>
          <p:nvPr/>
        </p:nvSpPr>
        <p:spPr bwMode="auto">
          <a:xfrm rot="17775637">
            <a:off x="5941275" y="2376546"/>
            <a:ext cx="71814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Forearm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151"/>
          <p:cNvSpPr>
            <a:spLocks noChangeArrowheads="1"/>
          </p:cNvSpPr>
          <p:nvPr/>
        </p:nvSpPr>
        <p:spPr bwMode="auto">
          <a:xfrm rot="17667443">
            <a:off x="5764347" y="2496688"/>
            <a:ext cx="52738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Elbow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151"/>
          <p:cNvSpPr>
            <a:spLocks noChangeArrowheads="1"/>
          </p:cNvSpPr>
          <p:nvPr/>
        </p:nvSpPr>
        <p:spPr bwMode="auto">
          <a:xfrm rot="17506086">
            <a:off x="5692924" y="2397307"/>
            <a:ext cx="36067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Arm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ectangle 151"/>
          <p:cNvSpPr>
            <a:spLocks noChangeArrowheads="1"/>
          </p:cNvSpPr>
          <p:nvPr/>
        </p:nvSpPr>
        <p:spPr bwMode="auto">
          <a:xfrm rot="17142245">
            <a:off x="5475941" y="2295373"/>
            <a:ext cx="43762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Head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Rectangle 151"/>
          <p:cNvSpPr>
            <a:spLocks noChangeArrowheads="1"/>
          </p:cNvSpPr>
          <p:nvPr/>
        </p:nvSpPr>
        <p:spPr bwMode="auto">
          <a:xfrm rot="16368820">
            <a:off x="5196541" y="2352425"/>
            <a:ext cx="43762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Neck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Rectangle 151"/>
          <p:cNvSpPr>
            <a:spLocks noChangeArrowheads="1"/>
          </p:cNvSpPr>
          <p:nvPr/>
        </p:nvSpPr>
        <p:spPr bwMode="auto">
          <a:xfrm rot="16200000">
            <a:off x="4968016" y="2338446"/>
            <a:ext cx="48705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Rectangle 151"/>
          <p:cNvSpPr>
            <a:spLocks noChangeArrowheads="1"/>
          </p:cNvSpPr>
          <p:nvPr/>
        </p:nvSpPr>
        <p:spPr bwMode="auto">
          <a:xfrm rot="16200000">
            <a:off x="4873975" y="2433696"/>
            <a:ext cx="28854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Hip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Rectangle 151"/>
          <p:cNvSpPr>
            <a:spLocks noChangeArrowheads="1"/>
          </p:cNvSpPr>
          <p:nvPr/>
        </p:nvSpPr>
        <p:spPr bwMode="auto">
          <a:xfrm rot="15873244">
            <a:off x="4667064" y="2452953"/>
            <a:ext cx="31739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Leg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Rectangle 151"/>
          <p:cNvSpPr>
            <a:spLocks noChangeArrowheads="1"/>
          </p:cNvSpPr>
          <p:nvPr/>
        </p:nvSpPr>
        <p:spPr bwMode="auto">
          <a:xfrm rot="15090077">
            <a:off x="4428494" y="2578884"/>
            <a:ext cx="43762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Knee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7680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Somatosensory association cortex</a:t>
            </a:r>
          </a:p>
          <a:p>
            <a:pPr lvl="2"/>
            <a:r>
              <a:rPr lang="en-US" dirty="0" smtClean="0"/>
              <a:t>Posterior to primary somatosensory cortex</a:t>
            </a:r>
          </a:p>
          <a:p>
            <a:pPr lvl="2"/>
            <a:r>
              <a:rPr lang="en-US" dirty="0" smtClean="0"/>
              <a:t>Integrates sensory input from primary somatosensory cortex for understanding of object</a:t>
            </a:r>
          </a:p>
          <a:p>
            <a:pPr lvl="2"/>
            <a:r>
              <a:rPr lang="en-US" dirty="0" smtClean="0"/>
              <a:t>Determines size, texture, and relationship of parts of objects being felt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27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788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Visual areas</a:t>
            </a:r>
          </a:p>
          <a:p>
            <a:pPr lvl="2"/>
            <a:r>
              <a:rPr lang="en-US" b="1" dirty="0" smtClean="0"/>
              <a:t>Primary visual (striate) </a:t>
            </a:r>
            <a:r>
              <a:rPr lang="en-US" dirty="0" smtClean="0"/>
              <a:t>cortex located on extreme posterior tip of occipital lobe</a:t>
            </a:r>
          </a:p>
          <a:p>
            <a:pPr lvl="3"/>
            <a:r>
              <a:rPr lang="en-US" dirty="0" smtClean="0"/>
              <a:t>Most buried in </a:t>
            </a:r>
            <a:r>
              <a:rPr lang="en-US" i="1" dirty="0" err="1" smtClean="0"/>
              <a:t>calcarine</a:t>
            </a:r>
            <a:r>
              <a:rPr lang="en-US" i="1" dirty="0" smtClean="0"/>
              <a:t> sulcus</a:t>
            </a:r>
          </a:p>
          <a:p>
            <a:pPr lvl="3"/>
            <a:r>
              <a:rPr lang="en-US" dirty="0" smtClean="0"/>
              <a:t>Receives visual information from retinas</a:t>
            </a:r>
          </a:p>
          <a:p>
            <a:pPr lvl="2"/>
            <a:r>
              <a:rPr lang="en-US" b="1" dirty="0" smtClean="0"/>
              <a:t>Visual association area </a:t>
            </a:r>
            <a:r>
              <a:rPr lang="en-US" dirty="0" smtClean="0"/>
              <a:t>surrounds primary visual cortex</a:t>
            </a:r>
          </a:p>
          <a:p>
            <a:pPr lvl="3"/>
            <a:r>
              <a:rPr lang="en-US" dirty="0" smtClean="0"/>
              <a:t>Uses past visual experiences to interpret visual stimuli (color, form, or movement)</a:t>
            </a:r>
          </a:p>
          <a:p>
            <a:pPr lvl="4"/>
            <a:r>
              <a:rPr lang="en-US" dirty="0" smtClean="0"/>
              <a:t>Example: ability to recognize faces</a:t>
            </a:r>
          </a:p>
          <a:p>
            <a:pPr lvl="3"/>
            <a:r>
              <a:rPr lang="en-US" dirty="0" smtClean="0"/>
              <a:t>Complex processing involves entire posterior half of cerebral hemispheres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1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228600"/>
            <a:ext cx="6918960" cy="6400800"/>
          </a:xfrm>
          <a:prstGeom prst="rect">
            <a:avLst/>
          </a:prstGeom>
        </p:spPr>
      </p:pic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2233613" y="982663"/>
            <a:ext cx="228441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2436813" y="2036763"/>
            <a:ext cx="2960688" cy="790575"/>
          </a:xfrm>
          <a:custGeom>
            <a:avLst/>
            <a:gdLst>
              <a:gd name="T0" fmla="*/ 0 w 1865"/>
              <a:gd name="T1" fmla="*/ 0 h 498"/>
              <a:gd name="T2" fmla="*/ 1580 w 1865"/>
              <a:gd name="T3" fmla="*/ 0 h 498"/>
              <a:gd name="T4" fmla="*/ 1865 w 1865"/>
              <a:gd name="T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5" h="498">
                <a:moveTo>
                  <a:pt x="0" y="0"/>
                </a:moveTo>
                <a:lnTo>
                  <a:pt x="1580" y="0"/>
                </a:lnTo>
                <a:lnTo>
                  <a:pt x="1865" y="49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2414588" y="1362076"/>
            <a:ext cx="2536825" cy="225425"/>
          </a:xfrm>
          <a:custGeom>
            <a:avLst/>
            <a:gdLst>
              <a:gd name="T0" fmla="*/ 0 w 1598"/>
              <a:gd name="T1" fmla="*/ 0 h 142"/>
              <a:gd name="T2" fmla="*/ 1299 w 1598"/>
              <a:gd name="T3" fmla="*/ 0 h 142"/>
              <a:gd name="T4" fmla="*/ 1598 w 1598"/>
              <a:gd name="T5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8" h="142">
                <a:moveTo>
                  <a:pt x="0" y="0"/>
                </a:moveTo>
                <a:lnTo>
                  <a:pt x="1299" y="0"/>
                </a:lnTo>
                <a:lnTo>
                  <a:pt x="1598" y="14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2462213" y="2413001"/>
            <a:ext cx="2714625" cy="274638"/>
          </a:xfrm>
          <a:custGeom>
            <a:avLst/>
            <a:gdLst>
              <a:gd name="T0" fmla="*/ 0 w 1710"/>
              <a:gd name="T1" fmla="*/ 0 h 173"/>
              <a:gd name="T2" fmla="*/ 1536 w 1710"/>
              <a:gd name="T3" fmla="*/ 0 h 173"/>
              <a:gd name="T4" fmla="*/ 1710 w 1710"/>
              <a:gd name="T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0" h="173">
                <a:moveTo>
                  <a:pt x="0" y="0"/>
                </a:moveTo>
                <a:lnTo>
                  <a:pt x="1536" y="0"/>
                </a:lnTo>
                <a:lnTo>
                  <a:pt x="1710" y="17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2100263" y="2700338"/>
            <a:ext cx="3070225" cy="282575"/>
          </a:xfrm>
          <a:custGeom>
            <a:avLst/>
            <a:gdLst>
              <a:gd name="T0" fmla="*/ 0 w 1934"/>
              <a:gd name="T1" fmla="*/ 0 h 178"/>
              <a:gd name="T2" fmla="*/ 1772 w 1934"/>
              <a:gd name="T3" fmla="*/ 0 h 178"/>
              <a:gd name="T4" fmla="*/ 1934 w 1934"/>
              <a:gd name="T5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34" h="178">
                <a:moveTo>
                  <a:pt x="0" y="0"/>
                </a:moveTo>
                <a:lnTo>
                  <a:pt x="1772" y="0"/>
                </a:lnTo>
                <a:lnTo>
                  <a:pt x="1934" y="17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1692275" y="3748088"/>
            <a:ext cx="354488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 flipH="1">
            <a:off x="1984375" y="4672013"/>
            <a:ext cx="32607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>
            <a:off x="2189163" y="5143501"/>
            <a:ext cx="166528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2014538" y="4121151"/>
            <a:ext cx="10763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>
            <a:off x="2179638" y="5513388"/>
            <a:ext cx="31289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 flipH="1">
            <a:off x="2062163" y="3429001"/>
            <a:ext cx="28162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795838" y="3178176"/>
            <a:ext cx="231775" cy="509588"/>
          </a:xfrm>
          <a:custGeom>
            <a:avLst/>
            <a:gdLst>
              <a:gd name="T0" fmla="*/ 44 w 146"/>
              <a:gd name="T1" fmla="*/ 321 h 321"/>
              <a:gd name="T2" fmla="*/ 0 w 146"/>
              <a:gd name="T3" fmla="*/ 321 h 321"/>
              <a:gd name="T4" fmla="*/ 100 w 146"/>
              <a:gd name="T5" fmla="*/ 0 h 321"/>
              <a:gd name="T6" fmla="*/ 146 w 146"/>
              <a:gd name="T7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321">
                <a:moveTo>
                  <a:pt x="44" y="321"/>
                </a:moveTo>
                <a:lnTo>
                  <a:pt x="0" y="321"/>
                </a:lnTo>
                <a:lnTo>
                  <a:pt x="100" y="0"/>
                </a:lnTo>
                <a:lnTo>
                  <a:pt x="146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2679700" y="3030538"/>
            <a:ext cx="2571750" cy="239713"/>
          </a:xfrm>
          <a:custGeom>
            <a:avLst/>
            <a:gdLst>
              <a:gd name="T0" fmla="*/ 1620 w 1620"/>
              <a:gd name="T1" fmla="*/ 151 h 151"/>
              <a:gd name="T2" fmla="*/ 1469 w 1620"/>
              <a:gd name="T3" fmla="*/ 0 h 151"/>
              <a:gd name="T4" fmla="*/ 0 w 1620"/>
              <a:gd name="T5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0" h="151">
                <a:moveTo>
                  <a:pt x="1620" y="151"/>
                </a:moveTo>
                <a:lnTo>
                  <a:pt x="1469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9127066" cy="380999"/>
          </a:xfrm>
        </p:spPr>
        <p:txBody>
          <a:bodyPr>
            <a:noAutofit/>
          </a:bodyPr>
          <a:lstStyle/>
          <a:p>
            <a:r>
              <a:rPr lang="en-IN" sz="1400" dirty="0"/>
              <a:t>Figure 12.14 Inferior view of the brain, showing the three parts of the </a:t>
            </a:r>
            <a:r>
              <a:rPr lang="en-IN" sz="1400" dirty="0" smtClean="0"/>
              <a:t>brain stem</a:t>
            </a:r>
            <a:r>
              <a:rPr lang="en-IN" sz="1400" dirty="0"/>
              <a:t>: midbrain, pons, and </a:t>
            </a:r>
            <a:r>
              <a:rPr lang="en-IN" sz="1400" dirty="0" smtClean="0"/>
              <a:t>medulla oblongata</a:t>
            </a:r>
            <a:r>
              <a:rPr lang="en-IN" sz="1400" dirty="0"/>
              <a:t>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33613" y="982663"/>
            <a:ext cx="22844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436813" y="2036763"/>
            <a:ext cx="2960688" cy="790575"/>
          </a:xfrm>
          <a:custGeom>
            <a:avLst/>
            <a:gdLst>
              <a:gd name="T0" fmla="*/ 0 w 1865"/>
              <a:gd name="T1" fmla="*/ 0 h 498"/>
              <a:gd name="T2" fmla="*/ 1580 w 1865"/>
              <a:gd name="T3" fmla="*/ 0 h 498"/>
              <a:gd name="T4" fmla="*/ 1865 w 1865"/>
              <a:gd name="T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5" h="498">
                <a:moveTo>
                  <a:pt x="0" y="0"/>
                </a:moveTo>
                <a:lnTo>
                  <a:pt x="1580" y="0"/>
                </a:lnTo>
                <a:lnTo>
                  <a:pt x="1865" y="49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414588" y="1362076"/>
            <a:ext cx="2536825" cy="225425"/>
          </a:xfrm>
          <a:custGeom>
            <a:avLst/>
            <a:gdLst>
              <a:gd name="T0" fmla="*/ 0 w 1598"/>
              <a:gd name="T1" fmla="*/ 0 h 142"/>
              <a:gd name="T2" fmla="*/ 1299 w 1598"/>
              <a:gd name="T3" fmla="*/ 0 h 142"/>
              <a:gd name="T4" fmla="*/ 1598 w 1598"/>
              <a:gd name="T5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8" h="142">
                <a:moveTo>
                  <a:pt x="0" y="0"/>
                </a:moveTo>
                <a:lnTo>
                  <a:pt x="1299" y="0"/>
                </a:lnTo>
                <a:lnTo>
                  <a:pt x="1598" y="14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462213" y="2413001"/>
            <a:ext cx="2714625" cy="274638"/>
          </a:xfrm>
          <a:custGeom>
            <a:avLst/>
            <a:gdLst>
              <a:gd name="T0" fmla="*/ 0 w 1710"/>
              <a:gd name="T1" fmla="*/ 0 h 173"/>
              <a:gd name="T2" fmla="*/ 1536 w 1710"/>
              <a:gd name="T3" fmla="*/ 0 h 173"/>
              <a:gd name="T4" fmla="*/ 1710 w 1710"/>
              <a:gd name="T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0" h="173">
                <a:moveTo>
                  <a:pt x="0" y="0"/>
                </a:moveTo>
                <a:lnTo>
                  <a:pt x="1536" y="0"/>
                </a:lnTo>
                <a:lnTo>
                  <a:pt x="1710" y="17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100263" y="2700338"/>
            <a:ext cx="3070225" cy="282575"/>
          </a:xfrm>
          <a:custGeom>
            <a:avLst/>
            <a:gdLst>
              <a:gd name="T0" fmla="*/ 0 w 1934"/>
              <a:gd name="T1" fmla="*/ 0 h 178"/>
              <a:gd name="T2" fmla="*/ 1772 w 1934"/>
              <a:gd name="T3" fmla="*/ 0 h 178"/>
              <a:gd name="T4" fmla="*/ 1934 w 1934"/>
              <a:gd name="T5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34" h="178">
                <a:moveTo>
                  <a:pt x="0" y="0"/>
                </a:moveTo>
                <a:lnTo>
                  <a:pt x="1772" y="0"/>
                </a:lnTo>
                <a:lnTo>
                  <a:pt x="1934" y="17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692275" y="3748088"/>
            <a:ext cx="35448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984375" y="4672013"/>
            <a:ext cx="32607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189163" y="5143501"/>
            <a:ext cx="1665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014538" y="4121151"/>
            <a:ext cx="10763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179638" y="5513388"/>
            <a:ext cx="31289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062163" y="3429001"/>
            <a:ext cx="28162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795838" y="3178176"/>
            <a:ext cx="231775" cy="509588"/>
          </a:xfrm>
          <a:custGeom>
            <a:avLst/>
            <a:gdLst>
              <a:gd name="T0" fmla="*/ 44 w 146"/>
              <a:gd name="T1" fmla="*/ 321 h 321"/>
              <a:gd name="T2" fmla="*/ 0 w 146"/>
              <a:gd name="T3" fmla="*/ 321 h 321"/>
              <a:gd name="T4" fmla="*/ 100 w 146"/>
              <a:gd name="T5" fmla="*/ 0 h 321"/>
              <a:gd name="T6" fmla="*/ 146 w 146"/>
              <a:gd name="T7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321">
                <a:moveTo>
                  <a:pt x="44" y="321"/>
                </a:moveTo>
                <a:lnTo>
                  <a:pt x="0" y="321"/>
                </a:lnTo>
                <a:lnTo>
                  <a:pt x="100" y="0"/>
                </a:lnTo>
                <a:lnTo>
                  <a:pt x="146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679700" y="3030538"/>
            <a:ext cx="2571750" cy="239713"/>
          </a:xfrm>
          <a:custGeom>
            <a:avLst/>
            <a:gdLst>
              <a:gd name="T0" fmla="*/ 1620 w 1620"/>
              <a:gd name="T1" fmla="*/ 151 h 151"/>
              <a:gd name="T2" fmla="*/ 1469 w 1620"/>
              <a:gd name="T3" fmla="*/ 0 h 151"/>
              <a:gd name="T4" fmla="*/ 0 w 1620"/>
              <a:gd name="T5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0" h="151">
                <a:moveTo>
                  <a:pt x="1620" y="151"/>
                </a:moveTo>
                <a:lnTo>
                  <a:pt x="1469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162051" y="866775"/>
            <a:ext cx="1098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Frontal lobe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162051" y="1920875"/>
            <a:ext cx="1295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Optic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chiasma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162051" y="2305050"/>
            <a:ext cx="132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Optic nerve (II)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162051" y="2589213"/>
            <a:ext cx="971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Optic tract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162051" y="2911475"/>
            <a:ext cx="15335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Mammillary body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162051" y="3636961"/>
            <a:ext cx="474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Pons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162051" y="5030788"/>
            <a:ext cx="10509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Cerebellum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162051" y="4010025"/>
            <a:ext cx="79297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Temporal</a:t>
            </a:r>
          </a:p>
          <a:p>
            <a:pPr eaLnBrk="1" hangingPunct="1">
              <a:lnSpc>
                <a:spcPts val="16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lobe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9" name="Rectangle 34"/>
          <p:cNvSpPr>
            <a:spLocks noChangeArrowheads="1"/>
          </p:cNvSpPr>
          <p:nvPr/>
        </p:nvSpPr>
        <p:spPr bwMode="auto">
          <a:xfrm>
            <a:off x="1162051" y="5411788"/>
            <a:ext cx="10509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Spinal cord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0" name="Rectangle 35"/>
          <p:cNvSpPr>
            <a:spLocks noChangeArrowheads="1"/>
          </p:cNvSpPr>
          <p:nvPr/>
        </p:nvSpPr>
        <p:spPr bwMode="auto">
          <a:xfrm>
            <a:off x="1154908" y="3314698"/>
            <a:ext cx="8526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Midbrain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1162051" y="4547047"/>
            <a:ext cx="9779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Medulla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oblongata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1162051" y="1247775"/>
            <a:ext cx="14779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Olfactory bulb</a:t>
            </a:r>
          </a:p>
          <a:p>
            <a:pPr eaLnBrk="1" hangingPunct="1">
              <a:lnSpc>
                <a:spcPts val="1600"/>
              </a:lnSpc>
            </a:pP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(synapse point of</a:t>
            </a:r>
          </a:p>
          <a:p>
            <a:pPr eaLnBrk="1" hangingPunct="1">
              <a:lnSpc>
                <a:spcPts val="1600"/>
              </a:lnSpc>
            </a:pP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cranial nerve I)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8089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Auditory areas</a:t>
            </a:r>
          </a:p>
          <a:p>
            <a:pPr lvl="2"/>
            <a:r>
              <a:rPr lang="en-US" b="1" dirty="0" smtClean="0"/>
              <a:t>Primary auditory cortex</a:t>
            </a:r>
          </a:p>
          <a:p>
            <a:pPr lvl="3"/>
            <a:r>
              <a:rPr lang="en-US" dirty="0" smtClean="0"/>
              <a:t>Superior margin of temporal lobes</a:t>
            </a:r>
          </a:p>
          <a:p>
            <a:pPr lvl="3"/>
            <a:r>
              <a:rPr lang="en-US" dirty="0" smtClean="0"/>
              <a:t>Interprets information from inner ear as pitch, loudness, and location</a:t>
            </a:r>
          </a:p>
          <a:p>
            <a:pPr lvl="2"/>
            <a:r>
              <a:rPr lang="en-US" b="1" dirty="0" smtClean="0"/>
              <a:t>Auditory association area</a:t>
            </a:r>
          </a:p>
          <a:p>
            <a:pPr lvl="3"/>
            <a:r>
              <a:rPr lang="en-US" dirty="0" smtClean="0"/>
              <a:t>Located posterior to primary auditory cortex</a:t>
            </a:r>
          </a:p>
          <a:p>
            <a:pPr lvl="3"/>
            <a:r>
              <a:rPr lang="en-US" dirty="0" smtClean="0"/>
              <a:t>Stores memories of sounds and permits perception of sound stimulus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585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8294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Vestibular cortex</a:t>
            </a:r>
          </a:p>
          <a:p>
            <a:pPr lvl="2"/>
            <a:r>
              <a:rPr lang="en-US" dirty="0" smtClean="0"/>
              <a:t>Posterior part of insula and adjacent parietal cortex</a:t>
            </a:r>
          </a:p>
          <a:p>
            <a:pPr lvl="2"/>
            <a:r>
              <a:rPr lang="en-US" dirty="0" smtClean="0"/>
              <a:t>Responsible for conscious awareness of balance (position of head in space)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36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8499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err="1" smtClean="0"/>
              <a:t>OIfactory</a:t>
            </a:r>
            <a:r>
              <a:rPr lang="en-US" b="1" dirty="0" smtClean="0"/>
              <a:t> cortex</a:t>
            </a:r>
          </a:p>
          <a:p>
            <a:pPr lvl="2"/>
            <a:r>
              <a:rPr lang="en-US" b="1" dirty="0" smtClean="0"/>
              <a:t>Primary olfactory (smell) cortex</a:t>
            </a:r>
          </a:p>
          <a:p>
            <a:pPr lvl="3"/>
            <a:r>
              <a:rPr lang="en-US" dirty="0" smtClean="0"/>
              <a:t>Medial aspect of temporal lobes (in </a:t>
            </a:r>
            <a:r>
              <a:rPr lang="en-US" dirty="0" err="1" smtClean="0"/>
              <a:t>piriform</a:t>
            </a:r>
            <a:r>
              <a:rPr lang="en-US" dirty="0" smtClean="0"/>
              <a:t> lobes)</a:t>
            </a:r>
          </a:p>
          <a:p>
            <a:pPr lvl="3"/>
            <a:r>
              <a:rPr lang="en-US" dirty="0" smtClean="0"/>
              <a:t>Part of primitive </a:t>
            </a:r>
            <a:r>
              <a:rPr lang="en-US" dirty="0" err="1" smtClean="0"/>
              <a:t>rhinencephalon</a:t>
            </a:r>
            <a:r>
              <a:rPr lang="en-US" dirty="0" smtClean="0"/>
              <a:t>, along with olfactory bulbs and tracts</a:t>
            </a:r>
          </a:p>
          <a:p>
            <a:pPr lvl="3"/>
            <a:r>
              <a:rPr lang="en-US" dirty="0" smtClean="0"/>
              <a:t>Remainder of </a:t>
            </a:r>
            <a:r>
              <a:rPr lang="en-US" dirty="0" err="1" smtClean="0"/>
              <a:t>rhinencephalon</a:t>
            </a:r>
            <a:r>
              <a:rPr lang="en-US" dirty="0" smtClean="0"/>
              <a:t> in humans becomes part of limbic system</a:t>
            </a:r>
          </a:p>
          <a:p>
            <a:pPr lvl="3"/>
            <a:r>
              <a:rPr lang="en-US" dirty="0" smtClean="0"/>
              <a:t>Involved in conscious awareness of odors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838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8704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Gustatory cortex</a:t>
            </a:r>
          </a:p>
          <a:p>
            <a:pPr lvl="2"/>
            <a:r>
              <a:rPr lang="en-US" dirty="0" smtClean="0"/>
              <a:t>In insula just deep to temporal lobe</a:t>
            </a:r>
          </a:p>
          <a:p>
            <a:pPr lvl="2"/>
            <a:r>
              <a:rPr lang="en-US" dirty="0" smtClean="0"/>
              <a:t>Involved in perception of taste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Visceral sensory area</a:t>
            </a:r>
          </a:p>
          <a:p>
            <a:pPr lvl="2"/>
            <a:r>
              <a:rPr lang="en-US" dirty="0" smtClean="0"/>
              <a:t>Posterior to gustatory cortex</a:t>
            </a:r>
          </a:p>
          <a:p>
            <a:pPr lvl="2"/>
            <a:r>
              <a:rPr lang="en-US" dirty="0" smtClean="0"/>
              <a:t>Conscious perception of visceral sensations, such as upset stomach or full bladder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8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0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72896"/>
            <a:ext cx="8546592" cy="4712208"/>
          </a:xfrm>
          <a:prstGeom prst="rect">
            <a:avLst/>
          </a:prstGeom>
        </p:spPr>
      </p:pic>
      <p:sp>
        <p:nvSpPr>
          <p:cNvPr id="67" name="Freeform 66"/>
          <p:cNvSpPr>
            <a:spLocks/>
          </p:cNvSpPr>
          <p:nvPr/>
        </p:nvSpPr>
        <p:spPr bwMode="auto">
          <a:xfrm>
            <a:off x="3411538" y="2284413"/>
            <a:ext cx="282575" cy="512763"/>
          </a:xfrm>
          <a:custGeom>
            <a:avLst/>
            <a:gdLst>
              <a:gd name="T0" fmla="*/ 0 w 178"/>
              <a:gd name="T1" fmla="*/ 323 h 323"/>
              <a:gd name="T2" fmla="*/ 62 w 178"/>
              <a:gd name="T3" fmla="*/ 0 h 323"/>
              <a:gd name="T4" fmla="*/ 178 w 178"/>
              <a:gd name="T5" fmla="*/ 297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8" h="323">
                <a:moveTo>
                  <a:pt x="0" y="323"/>
                </a:moveTo>
                <a:lnTo>
                  <a:pt x="62" y="0"/>
                </a:lnTo>
                <a:lnTo>
                  <a:pt x="178" y="29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7951788" y="1490663"/>
            <a:ext cx="76200" cy="660400"/>
          </a:xfrm>
          <a:custGeom>
            <a:avLst/>
            <a:gdLst>
              <a:gd name="T0" fmla="*/ 0 w 48"/>
              <a:gd name="T1" fmla="*/ 0 h 416"/>
              <a:gd name="T2" fmla="*/ 48 w 48"/>
              <a:gd name="T3" fmla="*/ 0 h 416"/>
              <a:gd name="T4" fmla="*/ 48 w 48"/>
              <a:gd name="T5" fmla="*/ 416 h 416"/>
              <a:gd name="T6" fmla="*/ 0 w 48"/>
              <a:gd name="T7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16">
                <a:moveTo>
                  <a:pt x="0" y="0"/>
                </a:moveTo>
                <a:lnTo>
                  <a:pt x="48" y="0"/>
                </a:lnTo>
                <a:lnTo>
                  <a:pt x="48" y="416"/>
                </a:lnTo>
                <a:lnTo>
                  <a:pt x="0" y="41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8031163" y="1827213"/>
            <a:ext cx="76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7951788" y="2271713"/>
            <a:ext cx="76200" cy="280988"/>
          </a:xfrm>
          <a:custGeom>
            <a:avLst/>
            <a:gdLst>
              <a:gd name="T0" fmla="*/ 0 w 48"/>
              <a:gd name="T1" fmla="*/ 0 h 177"/>
              <a:gd name="T2" fmla="*/ 48 w 48"/>
              <a:gd name="T3" fmla="*/ 0 h 177"/>
              <a:gd name="T4" fmla="*/ 48 w 48"/>
              <a:gd name="T5" fmla="*/ 177 h 177"/>
              <a:gd name="T6" fmla="*/ 0 w 48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177">
                <a:moveTo>
                  <a:pt x="0" y="0"/>
                </a:moveTo>
                <a:lnTo>
                  <a:pt x="48" y="0"/>
                </a:lnTo>
                <a:lnTo>
                  <a:pt x="48" y="177"/>
                </a:lnTo>
                <a:lnTo>
                  <a:pt x="0" y="17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8031163" y="2409826"/>
            <a:ext cx="76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951788" y="3432176"/>
            <a:ext cx="76200" cy="723900"/>
          </a:xfrm>
          <a:custGeom>
            <a:avLst/>
            <a:gdLst>
              <a:gd name="T0" fmla="*/ 0 w 48"/>
              <a:gd name="T1" fmla="*/ 0 h 456"/>
              <a:gd name="T2" fmla="*/ 48 w 48"/>
              <a:gd name="T3" fmla="*/ 0 h 456"/>
              <a:gd name="T4" fmla="*/ 48 w 48"/>
              <a:gd name="T5" fmla="*/ 456 h 456"/>
              <a:gd name="T6" fmla="*/ 0 w 48"/>
              <a:gd name="T7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56">
                <a:moveTo>
                  <a:pt x="0" y="0"/>
                </a:moveTo>
                <a:lnTo>
                  <a:pt x="48" y="0"/>
                </a:lnTo>
                <a:lnTo>
                  <a:pt x="48" y="456"/>
                </a:lnTo>
                <a:lnTo>
                  <a:pt x="0" y="45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>
            <a:off x="8031163" y="3787776"/>
            <a:ext cx="76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7958138" y="4286251"/>
            <a:ext cx="69850" cy="665163"/>
          </a:xfrm>
          <a:custGeom>
            <a:avLst/>
            <a:gdLst>
              <a:gd name="T0" fmla="*/ 0 w 44"/>
              <a:gd name="T1" fmla="*/ 0 h 419"/>
              <a:gd name="T2" fmla="*/ 44 w 44"/>
              <a:gd name="T3" fmla="*/ 0 h 419"/>
              <a:gd name="T4" fmla="*/ 44 w 44"/>
              <a:gd name="T5" fmla="*/ 419 h 419"/>
              <a:gd name="T6" fmla="*/ 0 w 44"/>
              <a:gd name="T7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19">
                <a:moveTo>
                  <a:pt x="0" y="0"/>
                </a:moveTo>
                <a:lnTo>
                  <a:pt x="44" y="0"/>
                </a:lnTo>
                <a:lnTo>
                  <a:pt x="44" y="419"/>
                </a:lnTo>
                <a:lnTo>
                  <a:pt x="0" y="419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Line 14"/>
          <p:cNvSpPr>
            <a:spLocks noChangeShapeType="1"/>
          </p:cNvSpPr>
          <p:nvPr/>
        </p:nvSpPr>
        <p:spPr bwMode="auto">
          <a:xfrm>
            <a:off x="8031163" y="4611688"/>
            <a:ext cx="666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Line 15"/>
          <p:cNvSpPr>
            <a:spLocks noChangeShapeType="1"/>
          </p:cNvSpPr>
          <p:nvPr/>
        </p:nvSpPr>
        <p:spPr bwMode="auto">
          <a:xfrm>
            <a:off x="4881563" y="1427163"/>
            <a:ext cx="0" cy="33655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1914525" y="1573213"/>
            <a:ext cx="2713038" cy="190500"/>
          </a:xfrm>
          <a:custGeom>
            <a:avLst/>
            <a:gdLst>
              <a:gd name="T0" fmla="*/ 0 w 1709"/>
              <a:gd name="T1" fmla="*/ 0 h 120"/>
              <a:gd name="T2" fmla="*/ 1617 w 1709"/>
              <a:gd name="T3" fmla="*/ 0 h 120"/>
              <a:gd name="T4" fmla="*/ 1709 w 1709"/>
              <a:gd name="T5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9" h="120">
                <a:moveTo>
                  <a:pt x="0" y="0"/>
                </a:moveTo>
                <a:lnTo>
                  <a:pt x="1617" y="0"/>
                </a:lnTo>
                <a:lnTo>
                  <a:pt x="1709" y="12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1584325" y="1785938"/>
            <a:ext cx="2306638" cy="123825"/>
          </a:xfrm>
          <a:custGeom>
            <a:avLst/>
            <a:gdLst>
              <a:gd name="T0" fmla="*/ 1453 w 1453"/>
              <a:gd name="T1" fmla="*/ 78 h 78"/>
              <a:gd name="T2" fmla="*/ 1139 w 1453"/>
              <a:gd name="T3" fmla="*/ 0 h 78"/>
              <a:gd name="T4" fmla="*/ 0 w 1453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3" h="78">
                <a:moveTo>
                  <a:pt x="1453" y="78"/>
                </a:moveTo>
                <a:lnTo>
                  <a:pt x="1139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1549400" y="1976438"/>
            <a:ext cx="2058988" cy="241300"/>
          </a:xfrm>
          <a:custGeom>
            <a:avLst/>
            <a:gdLst>
              <a:gd name="T0" fmla="*/ 0 w 1297"/>
              <a:gd name="T1" fmla="*/ 0 h 152"/>
              <a:gd name="T2" fmla="*/ 767 w 1297"/>
              <a:gd name="T3" fmla="*/ 0 h 152"/>
              <a:gd name="T4" fmla="*/ 1297 w 1297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7" h="152">
                <a:moveTo>
                  <a:pt x="0" y="0"/>
                </a:moveTo>
                <a:lnTo>
                  <a:pt x="767" y="0"/>
                </a:lnTo>
                <a:lnTo>
                  <a:pt x="1297" y="15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>
            <a:off x="1317625" y="2284413"/>
            <a:ext cx="21923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1860550" y="2370138"/>
            <a:ext cx="1490663" cy="620713"/>
          </a:xfrm>
          <a:custGeom>
            <a:avLst/>
            <a:gdLst>
              <a:gd name="T0" fmla="*/ 0 w 939"/>
              <a:gd name="T1" fmla="*/ 391 h 391"/>
              <a:gd name="T2" fmla="*/ 184 w 939"/>
              <a:gd name="T3" fmla="*/ 391 h 391"/>
              <a:gd name="T4" fmla="*/ 939 w 939"/>
              <a:gd name="T5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9" h="391">
                <a:moveTo>
                  <a:pt x="0" y="391"/>
                </a:moveTo>
                <a:lnTo>
                  <a:pt x="184" y="391"/>
                </a:lnTo>
                <a:lnTo>
                  <a:pt x="939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2022475" y="2660651"/>
            <a:ext cx="1157288" cy="708025"/>
          </a:xfrm>
          <a:custGeom>
            <a:avLst/>
            <a:gdLst>
              <a:gd name="T0" fmla="*/ 0 w 729"/>
              <a:gd name="T1" fmla="*/ 446 h 446"/>
              <a:gd name="T2" fmla="*/ 82 w 729"/>
              <a:gd name="T3" fmla="*/ 446 h 446"/>
              <a:gd name="T4" fmla="*/ 729 w 729"/>
              <a:gd name="T5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446">
                <a:moveTo>
                  <a:pt x="0" y="446"/>
                </a:moveTo>
                <a:lnTo>
                  <a:pt x="82" y="446"/>
                </a:lnTo>
                <a:lnTo>
                  <a:pt x="729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1873250" y="3552826"/>
            <a:ext cx="1169988" cy="581025"/>
          </a:xfrm>
          <a:custGeom>
            <a:avLst/>
            <a:gdLst>
              <a:gd name="T0" fmla="*/ 0 w 737"/>
              <a:gd name="T1" fmla="*/ 366 h 366"/>
              <a:gd name="T2" fmla="*/ 178 w 737"/>
              <a:gd name="T3" fmla="*/ 366 h 366"/>
              <a:gd name="T4" fmla="*/ 737 w 737"/>
              <a:gd name="T5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7" h="366">
                <a:moveTo>
                  <a:pt x="0" y="366"/>
                </a:moveTo>
                <a:lnTo>
                  <a:pt x="178" y="366"/>
                </a:lnTo>
                <a:lnTo>
                  <a:pt x="737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1644650" y="3648076"/>
            <a:ext cx="730250" cy="98425"/>
          </a:xfrm>
          <a:custGeom>
            <a:avLst/>
            <a:gdLst>
              <a:gd name="T0" fmla="*/ 0 w 460"/>
              <a:gd name="T1" fmla="*/ 62 h 62"/>
              <a:gd name="T2" fmla="*/ 330 w 460"/>
              <a:gd name="T3" fmla="*/ 62 h 62"/>
              <a:gd name="T4" fmla="*/ 460 w 460"/>
              <a:gd name="T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0" h="62">
                <a:moveTo>
                  <a:pt x="0" y="62"/>
                </a:moveTo>
                <a:lnTo>
                  <a:pt x="330" y="62"/>
                </a:lnTo>
                <a:lnTo>
                  <a:pt x="46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5286375" y="1589088"/>
            <a:ext cx="984250" cy="234950"/>
          </a:xfrm>
          <a:custGeom>
            <a:avLst/>
            <a:gdLst>
              <a:gd name="T0" fmla="*/ 620 w 620"/>
              <a:gd name="T1" fmla="*/ 0 h 148"/>
              <a:gd name="T2" fmla="*/ 118 w 620"/>
              <a:gd name="T3" fmla="*/ 0 h 148"/>
              <a:gd name="T4" fmla="*/ 0 w 620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0" h="148">
                <a:moveTo>
                  <a:pt x="620" y="0"/>
                </a:moveTo>
                <a:lnTo>
                  <a:pt x="118" y="0"/>
                </a:lnTo>
                <a:lnTo>
                  <a:pt x="0" y="14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613400" y="1941513"/>
            <a:ext cx="654050" cy="146050"/>
          </a:xfrm>
          <a:custGeom>
            <a:avLst/>
            <a:gdLst>
              <a:gd name="T0" fmla="*/ 412 w 412"/>
              <a:gd name="T1" fmla="*/ 0 h 92"/>
              <a:gd name="T2" fmla="*/ 118 w 412"/>
              <a:gd name="T3" fmla="*/ 0 h 92"/>
              <a:gd name="T4" fmla="*/ 0 w 412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" h="92">
                <a:moveTo>
                  <a:pt x="412" y="0"/>
                </a:moveTo>
                <a:lnTo>
                  <a:pt x="118" y="0"/>
                </a:lnTo>
                <a:lnTo>
                  <a:pt x="0" y="9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3932238" y="2335213"/>
            <a:ext cx="2643188" cy="925513"/>
          </a:xfrm>
          <a:custGeom>
            <a:avLst/>
            <a:gdLst>
              <a:gd name="T0" fmla="*/ 1665 w 1665"/>
              <a:gd name="T1" fmla="*/ 0 h 583"/>
              <a:gd name="T2" fmla="*/ 1441 w 1665"/>
              <a:gd name="T3" fmla="*/ 0 h 583"/>
              <a:gd name="T4" fmla="*/ 0 w 1665"/>
              <a:gd name="T5" fmla="*/ 583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5" h="583">
                <a:moveTo>
                  <a:pt x="1665" y="0"/>
                </a:moveTo>
                <a:lnTo>
                  <a:pt x="1441" y="0"/>
                </a:lnTo>
                <a:lnTo>
                  <a:pt x="0" y="58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302250" y="2759076"/>
            <a:ext cx="1377950" cy="98425"/>
          </a:xfrm>
          <a:custGeom>
            <a:avLst/>
            <a:gdLst>
              <a:gd name="T0" fmla="*/ 868 w 868"/>
              <a:gd name="T1" fmla="*/ 0 h 62"/>
              <a:gd name="T2" fmla="*/ 742 w 868"/>
              <a:gd name="T3" fmla="*/ 0 h 62"/>
              <a:gd name="T4" fmla="*/ 0 w 868"/>
              <a:gd name="T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8" h="62">
                <a:moveTo>
                  <a:pt x="868" y="0"/>
                </a:moveTo>
                <a:lnTo>
                  <a:pt x="742" y="0"/>
                </a:lnTo>
                <a:lnTo>
                  <a:pt x="0" y="6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9" name="Line 28"/>
          <p:cNvSpPr>
            <a:spLocks noChangeShapeType="1"/>
          </p:cNvSpPr>
          <p:nvPr/>
        </p:nvSpPr>
        <p:spPr bwMode="auto">
          <a:xfrm flipH="1">
            <a:off x="6477000" y="3508376"/>
            <a:ext cx="2000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6067425" y="3502026"/>
            <a:ext cx="609600" cy="381000"/>
          </a:xfrm>
          <a:custGeom>
            <a:avLst/>
            <a:gdLst>
              <a:gd name="T0" fmla="*/ 384 w 384"/>
              <a:gd name="T1" fmla="*/ 240 h 240"/>
              <a:gd name="T2" fmla="*/ 306 w 384"/>
              <a:gd name="T3" fmla="*/ 240 h 240"/>
              <a:gd name="T4" fmla="*/ 0 w 38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40">
                <a:moveTo>
                  <a:pt x="384" y="240"/>
                </a:moveTo>
                <a:lnTo>
                  <a:pt x="306" y="24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703763" y="3149601"/>
            <a:ext cx="1843088" cy="1195388"/>
          </a:xfrm>
          <a:custGeom>
            <a:avLst/>
            <a:gdLst>
              <a:gd name="T0" fmla="*/ 1161 w 1161"/>
              <a:gd name="T1" fmla="*/ 753 h 753"/>
              <a:gd name="T2" fmla="*/ 1021 w 1161"/>
              <a:gd name="T3" fmla="*/ 753 h 753"/>
              <a:gd name="T4" fmla="*/ 0 w 1161"/>
              <a:gd name="T5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1" h="753">
                <a:moveTo>
                  <a:pt x="1161" y="753"/>
                </a:moveTo>
                <a:lnTo>
                  <a:pt x="1021" y="753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2" name="Freeform 31"/>
          <p:cNvSpPr>
            <a:spLocks/>
          </p:cNvSpPr>
          <p:nvPr/>
        </p:nvSpPr>
        <p:spPr bwMode="auto">
          <a:xfrm>
            <a:off x="4259263" y="3200401"/>
            <a:ext cx="2284413" cy="1516063"/>
          </a:xfrm>
          <a:custGeom>
            <a:avLst/>
            <a:gdLst>
              <a:gd name="T0" fmla="*/ 1439 w 1439"/>
              <a:gd name="T1" fmla="*/ 955 h 955"/>
              <a:gd name="T2" fmla="*/ 1057 w 1439"/>
              <a:gd name="T3" fmla="*/ 955 h 955"/>
              <a:gd name="T4" fmla="*/ 0 w 1439"/>
              <a:gd name="T5" fmla="*/ 0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9" h="955">
                <a:moveTo>
                  <a:pt x="1439" y="955"/>
                </a:moveTo>
                <a:lnTo>
                  <a:pt x="1057" y="955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7433"/>
            <a:ext cx="6547104" cy="380999"/>
          </a:xfrm>
        </p:spPr>
        <p:txBody>
          <a:bodyPr>
            <a:noAutofit/>
          </a:bodyPr>
          <a:lstStyle/>
          <a:p>
            <a:r>
              <a:rPr lang="en-IN" sz="2000" dirty="0"/>
              <a:t>Figure </a:t>
            </a:r>
            <a:r>
              <a:rPr lang="en-IN" sz="2000" dirty="0" smtClean="0"/>
              <a:t>12.7a </a:t>
            </a:r>
            <a:r>
              <a:rPr lang="en-IN" sz="2000" dirty="0"/>
              <a:t>Functional and structural areas of the cerebral cortex.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1538" y="2284413"/>
            <a:ext cx="282575" cy="512763"/>
          </a:xfrm>
          <a:custGeom>
            <a:avLst/>
            <a:gdLst>
              <a:gd name="T0" fmla="*/ 0 w 178"/>
              <a:gd name="T1" fmla="*/ 323 h 323"/>
              <a:gd name="T2" fmla="*/ 62 w 178"/>
              <a:gd name="T3" fmla="*/ 0 h 323"/>
              <a:gd name="T4" fmla="*/ 178 w 178"/>
              <a:gd name="T5" fmla="*/ 297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8" h="323">
                <a:moveTo>
                  <a:pt x="0" y="323"/>
                </a:moveTo>
                <a:lnTo>
                  <a:pt x="62" y="0"/>
                </a:lnTo>
                <a:lnTo>
                  <a:pt x="178" y="29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1788" y="1490663"/>
            <a:ext cx="76200" cy="660400"/>
          </a:xfrm>
          <a:custGeom>
            <a:avLst/>
            <a:gdLst>
              <a:gd name="T0" fmla="*/ 0 w 48"/>
              <a:gd name="T1" fmla="*/ 0 h 416"/>
              <a:gd name="T2" fmla="*/ 48 w 48"/>
              <a:gd name="T3" fmla="*/ 0 h 416"/>
              <a:gd name="T4" fmla="*/ 48 w 48"/>
              <a:gd name="T5" fmla="*/ 416 h 416"/>
              <a:gd name="T6" fmla="*/ 0 w 48"/>
              <a:gd name="T7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16">
                <a:moveTo>
                  <a:pt x="0" y="0"/>
                </a:moveTo>
                <a:lnTo>
                  <a:pt x="48" y="0"/>
                </a:lnTo>
                <a:lnTo>
                  <a:pt x="48" y="416"/>
                </a:lnTo>
                <a:lnTo>
                  <a:pt x="0" y="41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031163" y="1827213"/>
            <a:ext cx="76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951788" y="2271713"/>
            <a:ext cx="76200" cy="280988"/>
          </a:xfrm>
          <a:custGeom>
            <a:avLst/>
            <a:gdLst>
              <a:gd name="T0" fmla="*/ 0 w 48"/>
              <a:gd name="T1" fmla="*/ 0 h 177"/>
              <a:gd name="T2" fmla="*/ 48 w 48"/>
              <a:gd name="T3" fmla="*/ 0 h 177"/>
              <a:gd name="T4" fmla="*/ 48 w 48"/>
              <a:gd name="T5" fmla="*/ 177 h 177"/>
              <a:gd name="T6" fmla="*/ 0 w 48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177">
                <a:moveTo>
                  <a:pt x="0" y="0"/>
                </a:moveTo>
                <a:lnTo>
                  <a:pt x="48" y="0"/>
                </a:lnTo>
                <a:lnTo>
                  <a:pt x="48" y="177"/>
                </a:lnTo>
                <a:lnTo>
                  <a:pt x="0" y="17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8031163" y="2409826"/>
            <a:ext cx="76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951788" y="3432176"/>
            <a:ext cx="76200" cy="723900"/>
          </a:xfrm>
          <a:custGeom>
            <a:avLst/>
            <a:gdLst>
              <a:gd name="T0" fmla="*/ 0 w 48"/>
              <a:gd name="T1" fmla="*/ 0 h 456"/>
              <a:gd name="T2" fmla="*/ 48 w 48"/>
              <a:gd name="T3" fmla="*/ 0 h 456"/>
              <a:gd name="T4" fmla="*/ 48 w 48"/>
              <a:gd name="T5" fmla="*/ 456 h 456"/>
              <a:gd name="T6" fmla="*/ 0 w 48"/>
              <a:gd name="T7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56">
                <a:moveTo>
                  <a:pt x="0" y="0"/>
                </a:moveTo>
                <a:lnTo>
                  <a:pt x="48" y="0"/>
                </a:lnTo>
                <a:lnTo>
                  <a:pt x="48" y="456"/>
                </a:lnTo>
                <a:lnTo>
                  <a:pt x="0" y="45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8031163" y="3787776"/>
            <a:ext cx="76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958138" y="4286251"/>
            <a:ext cx="69850" cy="665163"/>
          </a:xfrm>
          <a:custGeom>
            <a:avLst/>
            <a:gdLst>
              <a:gd name="T0" fmla="*/ 0 w 44"/>
              <a:gd name="T1" fmla="*/ 0 h 419"/>
              <a:gd name="T2" fmla="*/ 44 w 44"/>
              <a:gd name="T3" fmla="*/ 0 h 419"/>
              <a:gd name="T4" fmla="*/ 44 w 44"/>
              <a:gd name="T5" fmla="*/ 419 h 419"/>
              <a:gd name="T6" fmla="*/ 0 w 44"/>
              <a:gd name="T7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19">
                <a:moveTo>
                  <a:pt x="0" y="0"/>
                </a:moveTo>
                <a:lnTo>
                  <a:pt x="44" y="0"/>
                </a:lnTo>
                <a:lnTo>
                  <a:pt x="44" y="419"/>
                </a:lnTo>
                <a:lnTo>
                  <a:pt x="0" y="41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8031163" y="4611688"/>
            <a:ext cx="666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881563" y="1427163"/>
            <a:ext cx="0" cy="3365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14525" y="1573213"/>
            <a:ext cx="2713038" cy="190500"/>
          </a:xfrm>
          <a:custGeom>
            <a:avLst/>
            <a:gdLst>
              <a:gd name="T0" fmla="*/ 0 w 1709"/>
              <a:gd name="T1" fmla="*/ 0 h 120"/>
              <a:gd name="T2" fmla="*/ 1617 w 1709"/>
              <a:gd name="T3" fmla="*/ 0 h 120"/>
              <a:gd name="T4" fmla="*/ 1709 w 1709"/>
              <a:gd name="T5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9" h="120">
                <a:moveTo>
                  <a:pt x="0" y="0"/>
                </a:moveTo>
                <a:lnTo>
                  <a:pt x="1617" y="0"/>
                </a:lnTo>
                <a:lnTo>
                  <a:pt x="1709" y="12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584325" y="1785938"/>
            <a:ext cx="2306638" cy="123825"/>
          </a:xfrm>
          <a:custGeom>
            <a:avLst/>
            <a:gdLst>
              <a:gd name="T0" fmla="*/ 1453 w 1453"/>
              <a:gd name="T1" fmla="*/ 78 h 78"/>
              <a:gd name="T2" fmla="*/ 1139 w 1453"/>
              <a:gd name="T3" fmla="*/ 0 h 78"/>
              <a:gd name="T4" fmla="*/ 0 w 1453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3" h="78">
                <a:moveTo>
                  <a:pt x="1453" y="78"/>
                </a:moveTo>
                <a:lnTo>
                  <a:pt x="1139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549400" y="1976438"/>
            <a:ext cx="2058988" cy="241300"/>
          </a:xfrm>
          <a:custGeom>
            <a:avLst/>
            <a:gdLst>
              <a:gd name="T0" fmla="*/ 0 w 1297"/>
              <a:gd name="T1" fmla="*/ 0 h 152"/>
              <a:gd name="T2" fmla="*/ 767 w 1297"/>
              <a:gd name="T3" fmla="*/ 0 h 152"/>
              <a:gd name="T4" fmla="*/ 1297 w 1297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7" h="152">
                <a:moveTo>
                  <a:pt x="0" y="0"/>
                </a:moveTo>
                <a:lnTo>
                  <a:pt x="767" y="0"/>
                </a:lnTo>
                <a:lnTo>
                  <a:pt x="1297" y="15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317625" y="2284413"/>
            <a:ext cx="21923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860550" y="2370138"/>
            <a:ext cx="1490663" cy="620713"/>
          </a:xfrm>
          <a:custGeom>
            <a:avLst/>
            <a:gdLst>
              <a:gd name="T0" fmla="*/ 0 w 939"/>
              <a:gd name="T1" fmla="*/ 391 h 391"/>
              <a:gd name="T2" fmla="*/ 184 w 939"/>
              <a:gd name="T3" fmla="*/ 391 h 391"/>
              <a:gd name="T4" fmla="*/ 939 w 939"/>
              <a:gd name="T5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9" h="391">
                <a:moveTo>
                  <a:pt x="0" y="391"/>
                </a:moveTo>
                <a:lnTo>
                  <a:pt x="184" y="391"/>
                </a:lnTo>
                <a:lnTo>
                  <a:pt x="939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022475" y="2660651"/>
            <a:ext cx="1157288" cy="708025"/>
          </a:xfrm>
          <a:custGeom>
            <a:avLst/>
            <a:gdLst>
              <a:gd name="T0" fmla="*/ 0 w 729"/>
              <a:gd name="T1" fmla="*/ 446 h 446"/>
              <a:gd name="T2" fmla="*/ 82 w 729"/>
              <a:gd name="T3" fmla="*/ 446 h 446"/>
              <a:gd name="T4" fmla="*/ 729 w 729"/>
              <a:gd name="T5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446">
                <a:moveTo>
                  <a:pt x="0" y="446"/>
                </a:moveTo>
                <a:lnTo>
                  <a:pt x="82" y="446"/>
                </a:lnTo>
                <a:lnTo>
                  <a:pt x="729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873250" y="3552826"/>
            <a:ext cx="1169988" cy="581025"/>
          </a:xfrm>
          <a:custGeom>
            <a:avLst/>
            <a:gdLst>
              <a:gd name="T0" fmla="*/ 0 w 737"/>
              <a:gd name="T1" fmla="*/ 366 h 366"/>
              <a:gd name="T2" fmla="*/ 178 w 737"/>
              <a:gd name="T3" fmla="*/ 366 h 366"/>
              <a:gd name="T4" fmla="*/ 737 w 737"/>
              <a:gd name="T5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7" h="366">
                <a:moveTo>
                  <a:pt x="0" y="366"/>
                </a:moveTo>
                <a:lnTo>
                  <a:pt x="178" y="366"/>
                </a:lnTo>
                <a:lnTo>
                  <a:pt x="737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1644650" y="3648076"/>
            <a:ext cx="730250" cy="98425"/>
          </a:xfrm>
          <a:custGeom>
            <a:avLst/>
            <a:gdLst>
              <a:gd name="T0" fmla="*/ 0 w 460"/>
              <a:gd name="T1" fmla="*/ 62 h 62"/>
              <a:gd name="T2" fmla="*/ 330 w 460"/>
              <a:gd name="T3" fmla="*/ 62 h 62"/>
              <a:gd name="T4" fmla="*/ 460 w 460"/>
              <a:gd name="T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0" h="62">
                <a:moveTo>
                  <a:pt x="0" y="62"/>
                </a:moveTo>
                <a:lnTo>
                  <a:pt x="330" y="62"/>
                </a:lnTo>
                <a:lnTo>
                  <a:pt x="46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286375" y="1589088"/>
            <a:ext cx="984250" cy="234950"/>
          </a:xfrm>
          <a:custGeom>
            <a:avLst/>
            <a:gdLst>
              <a:gd name="T0" fmla="*/ 620 w 620"/>
              <a:gd name="T1" fmla="*/ 0 h 148"/>
              <a:gd name="T2" fmla="*/ 118 w 620"/>
              <a:gd name="T3" fmla="*/ 0 h 148"/>
              <a:gd name="T4" fmla="*/ 0 w 620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0" h="148">
                <a:moveTo>
                  <a:pt x="620" y="0"/>
                </a:moveTo>
                <a:lnTo>
                  <a:pt x="118" y="0"/>
                </a:lnTo>
                <a:lnTo>
                  <a:pt x="0" y="14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613400" y="1941513"/>
            <a:ext cx="654050" cy="146050"/>
          </a:xfrm>
          <a:custGeom>
            <a:avLst/>
            <a:gdLst>
              <a:gd name="T0" fmla="*/ 412 w 412"/>
              <a:gd name="T1" fmla="*/ 0 h 92"/>
              <a:gd name="T2" fmla="*/ 118 w 412"/>
              <a:gd name="T3" fmla="*/ 0 h 92"/>
              <a:gd name="T4" fmla="*/ 0 w 412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" h="92">
                <a:moveTo>
                  <a:pt x="412" y="0"/>
                </a:moveTo>
                <a:lnTo>
                  <a:pt x="118" y="0"/>
                </a:lnTo>
                <a:lnTo>
                  <a:pt x="0" y="9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932238" y="2335213"/>
            <a:ext cx="2643188" cy="925513"/>
          </a:xfrm>
          <a:custGeom>
            <a:avLst/>
            <a:gdLst>
              <a:gd name="T0" fmla="*/ 1665 w 1665"/>
              <a:gd name="T1" fmla="*/ 0 h 583"/>
              <a:gd name="T2" fmla="*/ 1441 w 1665"/>
              <a:gd name="T3" fmla="*/ 0 h 583"/>
              <a:gd name="T4" fmla="*/ 0 w 1665"/>
              <a:gd name="T5" fmla="*/ 583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5" h="583">
                <a:moveTo>
                  <a:pt x="1665" y="0"/>
                </a:moveTo>
                <a:lnTo>
                  <a:pt x="1441" y="0"/>
                </a:lnTo>
                <a:lnTo>
                  <a:pt x="0" y="58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5302250" y="2759076"/>
            <a:ext cx="1377950" cy="98425"/>
          </a:xfrm>
          <a:custGeom>
            <a:avLst/>
            <a:gdLst>
              <a:gd name="T0" fmla="*/ 868 w 868"/>
              <a:gd name="T1" fmla="*/ 0 h 62"/>
              <a:gd name="T2" fmla="*/ 742 w 868"/>
              <a:gd name="T3" fmla="*/ 0 h 62"/>
              <a:gd name="T4" fmla="*/ 0 w 868"/>
              <a:gd name="T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8" h="62">
                <a:moveTo>
                  <a:pt x="868" y="0"/>
                </a:moveTo>
                <a:lnTo>
                  <a:pt x="742" y="0"/>
                </a:lnTo>
                <a:lnTo>
                  <a:pt x="0" y="6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6477000" y="3508376"/>
            <a:ext cx="2000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6067425" y="3502026"/>
            <a:ext cx="609600" cy="381000"/>
          </a:xfrm>
          <a:custGeom>
            <a:avLst/>
            <a:gdLst>
              <a:gd name="T0" fmla="*/ 384 w 384"/>
              <a:gd name="T1" fmla="*/ 240 h 240"/>
              <a:gd name="T2" fmla="*/ 306 w 384"/>
              <a:gd name="T3" fmla="*/ 240 h 240"/>
              <a:gd name="T4" fmla="*/ 0 w 38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40">
                <a:moveTo>
                  <a:pt x="384" y="240"/>
                </a:moveTo>
                <a:lnTo>
                  <a:pt x="306" y="24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703763" y="3149601"/>
            <a:ext cx="1843088" cy="1195388"/>
          </a:xfrm>
          <a:custGeom>
            <a:avLst/>
            <a:gdLst>
              <a:gd name="T0" fmla="*/ 1161 w 1161"/>
              <a:gd name="T1" fmla="*/ 753 h 753"/>
              <a:gd name="T2" fmla="*/ 1021 w 1161"/>
              <a:gd name="T3" fmla="*/ 753 h 753"/>
              <a:gd name="T4" fmla="*/ 0 w 1161"/>
              <a:gd name="T5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1" h="753">
                <a:moveTo>
                  <a:pt x="1161" y="753"/>
                </a:moveTo>
                <a:lnTo>
                  <a:pt x="1021" y="753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48" name="Freeform 31"/>
          <p:cNvSpPr>
            <a:spLocks/>
          </p:cNvSpPr>
          <p:nvPr/>
        </p:nvSpPr>
        <p:spPr bwMode="auto">
          <a:xfrm>
            <a:off x="4259263" y="3200401"/>
            <a:ext cx="2284413" cy="1516063"/>
          </a:xfrm>
          <a:custGeom>
            <a:avLst/>
            <a:gdLst>
              <a:gd name="T0" fmla="*/ 1439 w 1439"/>
              <a:gd name="T1" fmla="*/ 955 h 955"/>
              <a:gd name="T2" fmla="*/ 1057 w 1439"/>
              <a:gd name="T3" fmla="*/ 955 h 955"/>
              <a:gd name="T4" fmla="*/ 0 w 1439"/>
              <a:gd name="T5" fmla="*/ 0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9" h="955">
                <a:moveTo>
                  <a:pt x="1439" y="955"/>
                </a:moveTo>
                <a:lnTo>
                  <a:pt x="1057" y="955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ectangle 137"/>
          <p:cNvSpPr>
            <a:spLocks noChangeArrowheads="1"/>
          </p:cNvSpPr>
          <p:nvPr/>
        </p:nvSpPr>
        <p:spPr bwMode="auto">
          <a:xfrm>
            <a:off x="405627" y="1481209"/>
            <a:ext cx="1458733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motor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138"/>
          <p:cNvSpPr>
            <a:spLocks noChangeArrowheads="1"/>
          </p:cNvSpPr>
          <p:nvPr/>
        </p:nvSpPr>
        <p:spPr bwMode="auto">
          <a:xfrm>
            <a:off x="405627" y="1693934"/>
            <a:ext cx="1114088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Premotor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139"/>
          <p:cNvSpPr>
            <a:spLocks noChangeArrowheads="1"/>
          </p:cNvSpPr>
          <p:nvPr/>
        </p:nvSpPr>
        <p:spPr bwMode="auto">
          <a:xfrm>
            <a:off x="405627" y="1898721"/>
            <a:ext cx="1106072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Frontal eye field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Rectangle 143"/>
          <p:cNvSpPr>
            <a:spLocks noChangeArrowheads="1"/>
          </p:cNvSpPr>
          <p:nvPr/>
        </p:nvSpPr>
        <p:spPr bwMode="auto">
          <a:xfrm>
            <a:off x="342445" y="1276737"/>
            <a:ext cx="945772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Motor areas</a:t>
            </a:r>
            <a:endParaRPr lang="en-US" sz="11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144"/>
          <p:cNvSpPr>
            <a:spLocks noChangeArrowheads="1"/>
          </p:cNvSpPr>
          <p:nvPr/>
        </p:nvSpPr>
        <p:spPr bwMode="auto">
          <a:xfrm>
            <a:off x="6212067" y="1102360"/>
            <a:ext cx="206787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Arial" pitchFamily="34" charset="0"/>
              </a:rPr>
              <a:t>Sensory areas and related</a:t>
            </a:r>
          </a:p>
          <a:p>
            <a:pPr eaLnBrk="1" hangingPunct="1">
              <a:lnSpc>
                <a:spcPts val="1250"/>
              </a:lnSpc>
            </a:pPr>
            <a:r>
              <a:rPr lang="en-US" sz="112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Arial" pitchFamily="34" charset="0"/>
              </a:rPr>
              <a:t>association areas</a:t>
            </a:r>
          </a:p>
        </p:txBody>
      </p:sp>
      <p:sp>
        <p:nvSpPr>
          <p:cNvPr id="40" name="Rectangle 145"/>
          <p:cNvSpPr>
            <a:spLocks noChangeArrowheads="1"/>
          </p:cNvSpPr>
          <p:nvPr/>
        </p:nvSpPr>
        <p:spPr bwMode="auto">
          <a:xfrm>
            <a:off x="4375084" y="1279962"/>
            <a:ext cx="993862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Central sulcus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150"/>
          <p:cNvSpPr>
            <a:spLocks noChangeArrowheads="1"/>
          </p:cNvSpPr>
          <p:nvPr/>
        </p:nvSpPr>
        <p:spPr bwMode="auto">
          <a:xfrm>
            <a:off x="8144055" y="4533571"/>
            <a:ext cx="53700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Hearing</a:t>
            </a:r>
            <a:endParaRPr lang="en-US" sz="1120" dirty="0" smtClean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145"/>
          <p:cNvSpPr>
            <a:spLocks noChangeArrowheads="1"/>
          </p:cNvSpPr>
          <p:nvPr/>
        </p:nvSpPr>
        <p:spPr bwMode="auto">
          <a:xfrm>
            <a:off x="6309430" y="1516990"/>
            <a:ext cx="164307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somatosensory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145"/>
          <p:cNvSpPr>
            <a:spLocks noChangeArrowheads="1"/>
          </p:cNvSpPr>
          <p:nvPr/>
        </p:nvSpPr>
        <p:spPr bwMode="auto">
          <a:xfrm>
            <a:off x="6309430" y="1867777"/>
            <a:ext cx="126637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Somatosensory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association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145"/>
          <p:cNvSpPr>
            <a:spLocks noChangeArrowheads="1"/>
          </p:cNvSpPr>
          <p:nvPr/>
        </p:nvSpPr>
        <p:spPr bwMode="auto">
          <a:xfrm>
            <a:off x="6633702" y="2267229"/>
            <a:ext cx="115416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Gustatory cortex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 insula)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145"/>
          <p:cNvSpPr>
            <a:spLocks noChangeArrowheads="1"/>
          </p:cNvSpPr>
          <p:nvPr/>
        </p:nvSpPr>
        <p:spPr bwMode="auto">
          <a:xfrm>
            <a:off x="6721192" y="2684623"/>
            <a:ext cx="1426673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Wernicke’s </a:t>
            </a:r>
            <a:r>
              <a:rPr lang="en-IN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area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(outlined </a:t>
            </a: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by dashes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within the </a:t>
            </a:r>
            <a:r>
              <a:rPr lang="en-IN" sz="112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hangingPunct="1">
              <a:lnSpc>
                <a:spcPts val="1250"/>
              </a:lnSpc>
            </a:pPr>
            <a:r>
              <a:rPr lang="en-IN" sz="112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association area</a:t>
            </a:r>
            <a:r>
              <a:rPr lang="en-IN" sz="11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  <a:endParaRPr lang="en-US" sz="11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6718935" y="3445511"/>
            <a:ext cx="985847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visual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145"/>
          <p:cNvSpPr>
            <a:spLocks noChangeArrowheads="1"/>
          </p:cNvSpPr>
          <p:nvPr/>
        </p:nvSpPr>
        <p:spPr bwMode="auto">
          <a:xfrm>
            <a:off x="6718935" y="3806736"/>
            <a:ext cx="113011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Visual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association area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ctangle 145"/>
          <p:cNvSpPr>
            <a:spLocks noChangeArrowheads="1"/>
          </p:cNvSpPr>
          <p:nvPr/>
        </p:nvSpPr>
        <p:spPr bwMode="auto">
          <a:xfrm>
            <a:off x="6586555" y="4278631"/>
            <a:ext cx="113011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Auditory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association area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Rectangle 145"/>
          <p:cNvSpPr>
            <a:spLocks noChangeArrowheads="1"/>
          </p:cNvSpPr>
          <p:nvPr/>
        </p:nvSpPr>
        <p:spPr bwMode="auto">
          <a:xfrm>
            <a:off x="6586555" y="4649788"/>
            <a:ext cx="104195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auditory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Rectangle 150"/>
          <p:cNvSpPr>
            <a:spLocks noChangeArrowheads="1"/>
          </p:cNvSpPr>
          <p:nvPr/>
        </p:nvSpPr>
        <p:spPr bwMode="auto">
          <a:xfrm>
            <a:off x="8144055" y="3709671"/>
            <a:ext cx="432811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Vision</a:t>
            </a:r>
            <a:endParaRPr lang="en-US" sz="1120" dirty="0" smtClean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150"/>
          <p:cNvSpPr>
            <a:spLocks noChangeArrowheads="1"/>
          </p:cNvSpPr>
          <p:nvPr/>
        </p:nvSpPr>
        <p:spPr bwMode="auto">
          <a:xfrm>
            <a:off x="8144055" y="2325688"/>
            <a:ext cx="37670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Taste</a:t>
            </a:r>
            <a:endParaRPr lang="en-US" sz="1120" dirty="0" smtClean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150"/>
          <p:cNvSpPr>
            <a:spLocks noChangeArrowheads="1"/>
          </p:cNvSpPr>
          <p:nvPr/>
        </p:nvSpPr>
        <p:spPr bwMode="auto">
          <a:xfrm>
            <a:off x="8144055" y="1733798"/>
            <a:ext cx="67326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Somatic </a:t>
            </a:r>
          </a:p>
          <a:p>
            <a:pPr eaLnBrk="1" hangingPunct="1">
              <a:lnSpc>
                <a:spcPts val="1250"/>
              </a:lnSpc>
            </a:pPr>
            <a:r>
              <a:rPr lang="en-US" sz="112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sensation</a:t>
            </a:r>
            <a:endParaRPr lang="en-US" sz="1120" dirty="0" smtClean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Rectangle 139"/>
          <p:cNvSpPr>
            <a:spLocks noChangeArrowheads="1"/>
          </p:cNvSpPr>
          <p:nvPr/>
        </p:nvSpPr>
        <p:spPr bwMode="auto">
          <a:xfrm>
            <a:off x="405627" y="2199749"/>
            <a:ext cx="140262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Broca’s</a:t>
            </a: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area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(outlined by dashes)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Rectangle 139"/>
          <p:cNvSpPr>
            <a:spLocks noChangeArrowheads="1"/>
          </p:cNvSpPr>
          <p:nvPr/>
        </p:nvSpPr>
        <p:spPr bwMode="auto">
          <a:xfrm>
            <a:off x="322762" y="2571642"/>
            <a:ext cx="200375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Anterior association area</a:t>
            </a:r>
          </a:p>
          <a:p>
            <a:pPr eaLnBrk="1" hangingPunct="1">
              <a:lnSpc>
                <a:spcPts val="1250"/>
              </a:lnSpc>
            </a:pPr>
            <a:r>
              <a:rPr lang="en-IN" sz="11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(prefrontal cortex)</a:t>
            </a:r>
            <a:endParaRPr lang="en-US" sz="11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405627" y="2909250"/>
            <a:ext cx="141064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Working memory for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spatial tasks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Rectangle 139"/>
          <p:cNvSpPr>
            <a:spLocks noChangeArrowheads="1"/>
          </p:cNvSpPr>
          <p:nvPr/>
        </p:nvSpPr>
        <p:spPr bwMode="auto">
          <a:xfrm>
            <a:off x="405627" y="3278416"/>
            <a:ext cx="157094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Executive area for task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management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139"/>
          <p:cNvSpPr>
            <a:spLocks noChangeArrowheads="1"/>
          </p:cNvSpPr>
          <p:nvPr/>
        </p:nvSpPr>
        <p:spPr bwMode="auto">
          <a:xfrm>
            <a:off x="405627" y="3638525"/>
            <a:ext cx="132247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Solving complex,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multitask problems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139"/>
          <p:cNvSpPr>
            <a:spLocks noChangeArrowheads="1"/>
          </p:cNvSpPr>
          <p:nvPr/>
        </p:nvSpPr>
        <p:spPr bwMode="auto">
          <a:xfrm>
            <a:off x="405627" y="4034424"/>
            <a:ext cx="145071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Working memory for </a:t>
            </a:r>
          </a:p>
          <a:p>
            <a:pPr eaLnBrk="1" hangingPunct="1">
              <a:lnSpc>
                <a:spcPts val="1250"/>
              </a:lnSpc>
            </a:pPr>
            <a:r>
              <a:rPr lang="en-IN" sz="11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object-recall tasks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Rectangle 164"/>
          <p:cNvSpPr>
            <a:spLocks noChangeArrowheads="1"/>
          </p:cNvSpPr>
          <p:nvPr/>
        </p:nvSpPr>
        <p:spPr bwMode="auto">
          <a:xfrm>
            <a:off x="1977797" y="5396865"/>
            <a:ext cx="1458733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motor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165"/>
          <p:cNvSpPr>
            <a:spLocks noChangeArrowheads="1"/>
          </p:cNvSpPr>
          <p:nvPr/>
        </p:nvSpPr>
        <p:spPr bwMode="auto">
          <a:xfrm>
            <a:off x="3735863" y="5396865"/>
            <a:ext cx="1707199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Motor association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166"/>
          <p:cNvSpPr>
            <a:spLocks noChangeArrowheads="1"/>
          </p:cNvSpPr>
          <p:nvPr/>
        </p:nvSpPr>
        <p:spPr bwMode="auto">
          <a:xfrm>
            <a:off x="5735824" y="5396865"/>
            <a:ext cx="1603003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Primary sensory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167"/>
          <p:cNvSpPr>
            <a:spLocks noChangeArrowheads="1"/>
          </p:cNvSpPr>
          <p:nvPr/>
        </p:nvSpPr>
        <p:spPr bwMode="auto">
          <a:xfrm>
            <a:off x="1998589" y="5653293"/>
            <a:ext cx="1875513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Sensory association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ectangle 168"/>
          <p:cNvSpPr>
            <a:spLocks noChangeArrowheads="1"/>
          </p:cNvSpPr>
          <p:nvPr/>
        </p:nvSpPr>
        <p:spPr bwMode="auto">
          <a:xfrm>
            <a:off x="4151430" y="5653293"/>
            <a:ext cx="2067874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US" sz="112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Multimodal association cortex</a:t>
            </a:r>
            <a:endParaRPr lang="en-US" sz="11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Rectangle 143"/>
          <p:cNvSpPr>
            <a:spLocks noChangeArrowheads="1"/>
          </p:cNvSpPr>
          <p:nvPr/>
        </p:nvSpPr>
        <p:spPr bwMode="auto">
          <a:xfrm>
            <a:off x="601092" y="5091761"/>
            <a:ext cx="3013646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IN" sz="11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Lateral view, left cerebral hemisphere</a:t>
            </a:r>
            <a:endParaRPr lang="en-US" sz="11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12.2</a:t>
            </a:r>
            <a:endParaRPr lang="en-US" dirty="0"/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to the </a:t>
            </a:r>
            <a:r>
              <a:rPr lang="en-US" i="1" dirty="0" smtClean="0"/>
              <a:t>primary visual cortex </a:t>
            </a:r>
            <a:r>
              <a:rPr lang="en-US" dirty="0" smtClean="0"/>
              <a:t>results in functional blindness</a:t>
            </a:r>
          </a:p>
          <a:p>
            <a:r>
              <a:rPr lang="en-US" dirty="0" smtClean="0"/>
              <a:t>By contrast, individuals with a damaged visual association area can see, but they do not comprehend what they are looking 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374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Cortex</a:t>
            </a:r>
            <a:endParaRPr lang="en-US" dirty="0"/>
          </a:p>
        </p:txBody>
      </p:sp>
      <p:sp>
        <p:nvSpPr>
          <p:cNvPr id="9216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Multimodal association areas</a:t>
            </a:r>
          </a:p>
          <a:p>
            <a:pPr lvl="1"/>
            <a:r>
              <a:rPr lang="en-US" dirty="0" smtClean="0"/>
              <a:t>Receive inputs from multiple sensory areas</a:t>
            </a:r>
          </a:p>
          <a:p>
            <a:pPr lvl="1"/>
            <a:r>
              <a:rPr lang="en-US" dirty="0" smtClean="0"/>
              <a:t>Send outputs to multiple areas</a:t>
            </a:r>
          </a:p>
          <a:p>
            <a:pPr lvl="1"/>
            <a:r>
              <a:rPr lang="en-US" dirty="0" smtClean="0"/>
              <a:t>Allows us to give meaning to information received, store in memory, tie to previous experience, and decide on actions</a:t>
            </a:r>
          </a:p>
          <a:p>
            <a:pPr lvl="1"/>
            <a:r>
              <a:rPr lang="en-US" dirty="0" smtClean="0"/>
              <a:t>Sensations, thoughts, emotions become conscious: makes us who we are</a:t>
            </a:r>
          </a:p>
          <a:p>
            <a:pPr lvl="1"/>
            <a:r>
              <a:rPr lang="en-US" dirty="0" smtClean="0"/>
              <a:t>Broadly divided into three parts: </a:t>
            </a:r>
            <a:r>
              <a:rPr lang="en-US" b="1" dirty="0" smtClean="0"/>
              <a:t>anterior association area</a:t>
            </a:r>
            <a:r>
              <a:rPr lang="en-US" dirty="0" smtClean="0"/>
              <a:t>,</a:t>
            </a:r>
            <a:r>
              <a:rPr lang="en-US" b="1" dirty="0" smtClean="0"/>
              <a:t> posterior association area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limbic association area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75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Anterior association area</a:t>
            </a:r>
          </a:p>
          <a:p>
            <a:pPr lvl="2"/>
            <a:r>
              <a:rPr lang="en-US" dirty="0" smtClean="0"/>
              <a:t>Also called </a:t>
            </a:r>
            <a:r>
              <a:rPr lang="en-US" i="1" dirty="0" smtClean="0"/>
              <a:t>prefrontal cortex</a:t>
            </a:r>
          </a:p>
          <a:p>
            <a:pPr lvl="2"/>
            <a:r>
              <a:rPr lang="en-US" dirty="0" smtClean="0"/>
              <a:t>Most complicated cortical region</a:t>
            </a:r>
          </a:p>
          <a:p>
            <a:pPr lvl="2"/>
            <a:r>
              <a:rPr lang="en-US" dirty="0" smtClean="0"/>
              <a:t>Involved with intellect, cognition, recall, and personality</a:t>
            </a:r>
          </a:p>
          <a:p>
            <a:pPr lvl="2"/>
            <a:r>
              <a:rPr lang="en-US" dirty="0" smtClean="0"/>
              <a:t>Contains working memory needed for abstract ideas, judgment, reasoning, persistence, and planning</a:t>
            </a:r>
          </a:p>
          <a:p>
            <a:pPr lvl="2"/>
            <a:r>
              <a:rPr lang="en-US" dirty="0" smtClean="0"/>
              <a:t>Development depends on feedback from social environment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089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Posterior association area</a:t>
            </a:r>
          </a:p>
          <a:p>
            <a:pPr lvl="2"/>
            <a:r>
              <a:rPr lang="en-US" dirty="0" smtClean="0"/>
              <a:t>Large region in temporal, parietal, and occipital lobes</a:t>
            </a:r>
          </a:p>
          <a:p>
            <a:pPr lvl="2"/>
            <a:r>
              <a:rPr lang="en-US" dirty="0" smtClean="0"/>
              <a:t>Plays role in recognizing patterns and faces and localizing us in space</a:t>
            </a:r>
          </a:p>
          <a:p>
            <a:pPr lvl="2"/>
            <a:r>
              <a:rPr lang="en-US" dirty="0" smtClean="0"/>
              <a:t>Involved in understanding written and spoken language (Wernicke’s area)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270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Limbic association area</a:t>
            </a:r>
          </a:p>
          <a:p>
            <a:pPr lvl="2"/>
            <a:r>
              <a:rPr lang="en-US" dirty="0" smtClean="0"/>
              <a:t>Part of limbic system</a:t>
            </a:r>
          </a:p>
          <a:p>
            <a:pPr lvl="2"/>
            <a:r>
              <a:rPr lang="en-US" dirty="0" smtClean="0"/>
              <a:t>Involves cingulate </a:t>
            </a:r>
            <a:r>
              <a:rPr lang="en-US" dirty="0" err="1" smtClean="0"/>
              <a:t>gyrus</a:t>
            </a:r>
            <a:r>
              <a:rPr lang="en-US" dirty="0" smtClean="0"/>
              <a:t>, </a:t>
            </a:r>
            <a:r>
              <a:rPr lang="en-US" dirty="0" err="1" smtClean="0"/>
              <a:t>parahippocampal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, and hippocampus</a:t>
            </a:r>
          </a:p>
          <a:p>
            <a:pPr lvl="2"/>
            <a:r>
              <a:rPr lang="en-US" dirty="0" smtClean="0"/>
              <a:t>Provides emotional impact that makes a scene important to us and helps establish memories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6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 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Brain stem- gray matter surrounded by white (like spinal cord)</a:t>
            </a:r>
          </a:p>
          <a:p>
            <a:r>
              <a:rPr lang="en-US"/>
              <a:t>About 1inch long</a:t>
            </a:r>
          </a:p>
          <a:p>
            <a:r>
              <a:rPr lang="en-US"/>
              <a:t>Most cranial nerves arise from this area (all except 2) </a:t>
            </a:r>
          </a:p>
        </p:txBody>
      </p:sp>
    </p:spTree>
    <p:extLst>
      <p:ext uri="{BB962C8B-B14F-4D97-AF65-F5344CB8AC3E}">
        <p14:creationId xmlns:p14="http://schemas.microsoft.com/office/powerpoint/2010/main" val="26352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</a:t>
            </a:r>
            <a:r>
              <a:rPr lang="en-US" dirty="0" smtClean="0"/>
              <a:t>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12.3</a:t>
            </a:r>
            <a:endParaRPr lang="en-US" dirty="0"/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Tumors or other lesions of the </a:t>
            </a:r>
            <a:r>
              <a:rPr lang="en-US" i="1" dirty="0" smtClean="0"/>
              <a:t>anterior association area </a:t>
            </a:r>
            <a:r>
              <a:rPr lang="en-US" dirty="0" smtClean="0"/>
              <a:t>may cause mental and personality disorders, including loss of judgment, attentiveness, and inhibitions </a:t>
            </a:r>
          </a:p>
          <a:p>
            <a:pPr lvl="1"/>
            <a:r>
              <a:rPr lang="en-US" dirty="0" smtClean="0"/>
              <a:t>Affected individual may be oblivious to social restraints, perhaps becoming careless about personal appearance, or take risks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0727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</a:t>
            </a:r>
            <a:r>
              <a:rPr lang="en-US" dirty="0" smtClean="0"/>
              <a:t>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12.3</a:t>
            </a:r>
            <a:endParaRPr lang="en-US" dirty="0"/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problems arise for individuals with lesions in the part of the </a:t>
            </a:r>
            <a:r>
              <a:rPr lang="en-US" i="1" dirty="0" smtClean="0"/>
              <a:t>posterior association area</a:t>
            </a:r>
            <a:r>
              <a:rPr lang="en-US" dirty="0" smtClean="0"/>
              <a:t> that provides awareness of self in space</a:t>
            </a:r>
          </a:p>
          <a:p>
            <a:pPr lvl="1"/>
            <a:r>
              <a:rPr lang="en-US" dirty="0" smtClean="0"/>
              <a:t>Individual may refuse to wash or dress the side of the body opposite to lesion because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that doesn’t belong to me</a:t>
            </a:r>
            <a:r>
              <a:rPr lang="ja-JP" altLang="en-US" dirty="0" smtClean="0"/>
              <a:t>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50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Cortex</a:t>
            </a:r>
            <a:endParaRPr lang="en-US" dirty="0"/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Lateralization of cortical functioning</a:t>
            </a:r>
          </a:p>
          <a:p>
            <a:pPr lvl="1"/>
            <a:r>
              <a:rPr lang="en-US" b="1" dirty="0" smtClean="0"/>
              <a:t>Lateralization</a:t>
            </a:r>
            <a:r>
              <a:rPr lang="en-US" dirty="0" smtClean="0"/>
              <a:t>: division of labor between hemispheres</a:t>
            </a:r>
          </a:p>
          <a:p>
            <a:pPr lvl="2"/>
            <a:r>
              <a:rPr lang="en-US" dirty="0" smtClean="0"/>
              <a:t>Hemispheres are not identical</a:t>
            </a:r>
          </a:p>
          <a:p>
            <a:pPr lvl="1"/>
            <a:r>
              <a:rPr lang="en-US" b="1" dirty="0" smtClean="0"/>
              <a:t>Cerebral dominance</a:t>
            </a:r>
            <a:r>
              <a:rPr lang="en-US" dirty="0" smtClean="0"/>
              <a:t>: refers to hemisphere that is dominant for language</a:t>
            </a:r>
          </a:p>
          <a:p>
            <a:pPr lvl="2"/>
            <a:r>
              <a:rPr lang="en-US" dirty="0" smtClean="0"/>
              <a:t>90% of humans have left-sided dominance</a:t>
            </a:r>
          </a:p>
          <a:p>
            <a:pPr lvl="2"/>
            <a:r>
              <a:rPr lang="en-US" dirty="0" smtClean="0"/>
              <a:t>Usually results in right-handedness</a:t>
            </a:r>
          </a:p>
          <a:p>
            <a:pPr lvl="2"/>
            <a:r>
              <a:rPr lang="en-US" dirty="0" smtClean="0"/>
              <a:t>In other 10%, roles of hemispheres are reversed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893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1024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Lateralization of cortical </a:t>
            </a:r>
            <a:r>
              <a:rPr lang="en-US" b="1" dirty="0" smtClean="0"/>
              <a:t>functioning (cont.)</a:t>
            </a:r>
            <a:endParaRPr lang="en-US" b="1" dirty="0"/>
          </a:p>
          <a:p>
            <a:pPr lvl="1"/>
            <a:r>
              <a:rPr lang="en-US" dirty="0" smtClean="0"/>
              <a:t>Left hemisphere </a:t>
            </a:r>
          </a:p>
          <a:p>
            <a:pPr lvl="2"/>
            <a:r>
              <a:rPr lang="en-US" dirty="0" smtClean="0"/>
              <a:t>Controls language, math, and logic</a:t>
            </a:r>
          </a:p>
          <a:p>
            <a:pPr lvl="1"/>
            <a:r>
              <a:rPr lang="en-US" dirty="0" smtClean="0"/>
              <a:t>Right hemisphere</a:t>
            </a:r>
          </a:p>
          <a:p>
            <a:pPr lvl="2"/>
            <a:r>
              <a:rPr lang="en-US" dirty="0" smtClean="0"/>
              <a:t>Visual-spatial skills, intuition, emotion, and artistic and musical skills</a:t>
            </a:r>
          </a:p>
          <a:p>
            <a:pPr lvl="1"/>
            <a:r>
              <a:rPr lang="en-US" dirty="0" smtClean="0"/>
              <a:t>Hemispheres communicate almost instantaneously via fiber tracts and functional integration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650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11% of brain mass</a:t>
            </a:r>
          </a:p>
          <a:p>
            <a:r>
              <a:rPr lang="en-US" dirty="0" smtClean="0"/>
              <a:t>Located dorsal to pons and medulla</a:t>
            </a:r>
          </a:p>
          <a:p>
            <a:r>
              <a:rPr lang="en-US" dirty="0" smtClean="0"/>
              <a:t>Processes input from cortex, brain stem, and sensory receptors to provide precise, coordinated movements of skeletal muscles</a:t>
            </a:r>
          </a:p>
          <a:p>
            <a:r>
              <a:rPr lang="en-US" dirty="0" smtClean="0"/>
              <a:t>Also plays a major role in balance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0833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Cerebellum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Cerebellum-</a:t>
            </a:r>
            <a:r>
              <a:rPr lang="en-US"/>
              <a:t>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small brain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; 2nd largest part; gray matter outside; white inside; contains arbor vitae (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white tree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</a:t>
            </a:r>
          </a:p>
          <a:p>
            <a:pPr lvl="1"/>
            <a:r>
              <a:rPr lang="en-US"/>
              <a:t>1.  Coordination</a:t>
            </a:r>
          </a:p>
          <a:p>
            <a:pPr lvl="1"/>
            <a:r>
              <a:rPr lang="en-US"/>
              <a:t>2.  Tone</a:t>
            </a:r>
          </a:p>
          <a:p>
            <a:pPr lvl="1"/>
            <a:r>
              <a:rPr lang="en-US"/>
              <a:t>3.  balance</a:t>
            </a:r>
          </a:p>
        </p:txBody>
      </p:sp>
    </p:spTree>
    <p:extLst>
      <p:ext uri="{BB962C8B-B14F-4D97-AF65-F5344CB8AC3E}">
        <p14:creationId xmlns:p14="http://schemas.microsoft.com/office/powerpoint/2010/main" val="28753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5112"/>
            <a:ext cx="7924800" cy="5827776"/>
          </a:xfrm>
          <a:prstGeom prst="rect">
            <a:avLst/>
          </a:prstGeom>
        </p:spPr>
      </p:pic>
      <p:sp>
        <p:nvSpPr>
          <p:cNvPr id="32" name="Freeform 31"/>
          <p:cNvSpPr>
            <a:spLocks/>
          </p:cNvSpPr>
          <p:nvPr/>
        </p:nvSpPr>
        <p:spPr bwMode="auto">
          <a:xfrm>
            <a:off x="1431925" y="3348038"/>
            <a:ext cx="1809750" cy="600075"/>
          </a:xfrm>
          <a:custGeom>
            <a:avLst/>
            <a:gdLst>
              <a:gd name="T0" fmla="*/ 0 w 1140"/>
              <a:gd name="T1" fmla="*/ 378 h 378"/>
              <a:gd name="T2" fmla="*/ 794 w 1140"/>
              <a:gd name="T3" fmla="*/ 378 h 378"/>
              <a:gd name="T4" fmla="*/ 1140 w 1140"/>
              <a:gd name="T5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0" h="378">
                <a:moveTo>
                  <a:pt x="0" y="378"/>
                </a:moveTo>
                <a:lnTo>
                  <a:pt x="794" y="378"/>
                </a:lnTo>
                <a:lnTo>
                  <a:pt x="114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2949575" y="3303588"/>
            <a:ext cx="1546225" cy="1066800"/>
          </a:xfrm>
          <a:custGeom>
            <a:avLst/>
            <a:gdLst>
              <a:gd name="T0" fmla="*/ 974 w 974"/>
              <a:gd name="T1" fmla="*/ 0 h 672"/>
              <a:gd name="T2" fmla="*/ 156 w 974"/>
              <a:gd name="T3" fmla="*/ 672 h 672"/>
              <a:gd name="T4" fmla="*/ 0 w 974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4" h="672">
                <a:moveTo>
                  <a:pt x="974" y="0"/>
                </a:moveTo>
                <a:lnTo>
                  <a:pt x="156" y="672"/>
                </a:lnTo>
                <a:lnTo>
                  <a:pt x="0" y="67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854325" y="3506788"/>
            <a:ext cx="1666875" cy="1441450"/>
          </a:xfrm>
          <a:custGeom>
            <a:avLst/>
            <a:gdLst>
              <a:gd name="T0" fmla="*/ 0 w 1050"/>
              <a:gd name="T1" fmla="*/ 908 h 908"/>
              <a:gd name="T2" fmla="*/ 282 w 1050"/>
              <a:gd name="T3" fmla="*/ 908 h 908"/>
              <a:gd name="T4" fmla="*/ 1050 w 1050"/>
              <a:gd name="T5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0" h="908">
                <a:moveTo>
                  <a:pt x="0" y="908"/>
                </a:moveTo>
                <a:lnTo>
                  <a:pt x="282" y="908"/>
                </a:lnTo>
                <a:lnTo>
                  <a:pt x="105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3286125" y="4567238"/>
            <a:ext cx="1028700" cy="955675"/>
          </a:xfrm>
          <a:custGeom>
            <a:avLst/>
            <a:gdLst>
              <a:gd name="T0" fmla="*/ 0 w 648"/>
              <a:gd name="T1" fmla="*/ 602 h 602"/>
              <a:gd name="T2" fmla="*/ 228 w 648"/>
              <a:gd name="T3" fmla="*/ 602 h 602"/>
              <a:gd name="T4" fmla="*/ 648 w 648"/>
              <a:gd name="T5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8" h="602">
                <a:moveTo>
                  <a:pt x="0" y="602"/>
                </a:moveTo>
                <a:lnTo>
                  <a:pt x="228" y="602"/>
                </a:lnTo>
                <a:lnTo>
                  <a:pt x="648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7000875" y="3716338"/>
            <a:ext cx="0" cy="6254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7353300" y="2649538"/>
            <a:ext cx="403225" cy="234950"/>
          </a:xfrm>
          <a:custGeom>
            <a:avLst/>
            <a:gdLst>
              <a:gd name="T0" fmla="*/ 0 w 254"/>
              <a:gd name="T1" fmla="*/ 148 h 148"/>
              <a:gd name="T2" fmla="*/ 118 w 254"/>
              <a:gd name="T3" fmla="*/ 0 h 148"/>
              <a:gd name="T4" fmla="*/ 254 w 254"/>
              <a:gd name="T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" h="148">
                <a:moveTo>
                  <a:pt x="0" y="148"/>
                </a:moveTo>
                <a:lnTo>
                  <a:pt x="118" y="0"/>
                </a:lnTo>
                <a:lnTo>
                  <a:pt x="254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 flipH="1">
            <a:off x="7439025" y="2649538"/>
            <a:ext cx="101600" cy="4667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343650" y="1547813"/>
            <a:ext cx="590550" cy="238125"/>
          </a:xfrm>
          <a:custGeom>
            <a:avLst/>
            <a:gdLst>
              <a:gd name="T0" fmla="*/ 0 w 372"/>
              <a:gd name="T1" fmla="*/ 150 h 150"/>
              <a:gd name="T2" fmla="*/ 252 w 372"/>
              <a:gd name="T3" fmla="*/ 0 h 150"/>
              <a:gd name="T4" fmla="*/ 372 w 372"/>
              <a:gd name="T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2" h="150">
                <a:moveTo>
                  <a:pt x="0" y="150"/>
                </a:moveTo>
                <a:lnTo>
                  <a:pt x="252" y="0"/>
                </a:lnTo>
                <a:lnTo>
                  <a:pt x="372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 flipH="1">
            <a:off x="6194425" y="1547813"/>
            <a:ext cx="549275" cy="8509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5334000" y="1103313"/>
            <a:ext cx="1047750" cy="733425"/>
          </a:xfrm>
          <a:custGeom>
            <a:avLst/>
            <a:gdLst>
              <a:gd name="T0" fmla="*/ 660 w 660"/>
              <a:gd name="T1" fmla="*/ 0 h 462"/>
              <a:gd name="T2" fmla="*/ 508 w 660"/>
              <a:gd name="T3" fmla="*/ 0 h 462"/>
              <a:gd name="T4" fmla="*/ 0 w 660"/>
              <a:gd name="T5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0" h="462">
                <a:moveTo>
                  <a:pt x="660" y="0"/>
                </a:moveTo>
                <a:lnTo>
                  <a:pt x="508" y="0"/>
                </a:lnTo>
                <a:lnTo>
                  <a:pt x="0" y="46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flipH="1">
            <a:off x="5537200" y="1103313"/>
            <a:ext cx="603250" cy="112395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537200" y="712788"/>
            <a:ext cx="403225" cy="504825"/>
          </a:xfrm>
          <a:custGeom>
            <a:avLst/>
            <a:gdLst>
              <a:gd name="T0" fmla="*/ 254 w 254"/>
              <a:gd name="T1" fmla="*/ 0 h 318"/>
              <a:gd name="T2" fmla="*/ 124 w 254"/>
              <a:gd name="T3" fmla="*/ 0 h 318"/>
              <a:gd name="T4" fmla="*/ 0 w 254"/>
              <a:gd name="T5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" h="318">
                <a:moveTo>
                  <a:pt x="254" y="0"/>
                </a:moveTo>
                <a:lnTo>
                  <a:pt x="124" y="0"/>
                </a:lnTo>
                <a:lnTo>
                  <a:pt x="0" y="31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Autofit/>
          </a:bodyPr>
          <a:lstStyle/>
          <a:p>
            <a:r>
              <a:rPr lang="en-IN" sz="2400" dirty="0"/>
              <a:t>Figure </a:t>
            </a:r>
            <a:r>
              <a:rPr lang="en-IN" sz="2400" dirty="0" smtClean="0"/>
              <a:t>12.16a </a:t>
            </a:r>
            <a:r>
              <a:rPr lang="en-IN" sz="2400" dirty="0"/>
              <a:t>Cerebellum.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431925" y="3348038"/>
            <a:ext cx="1809750" cy="600075"/>
          </a:xfrm>
          <a:custGeom>
            <a:avLst/>
            <a:gdLst>
              <a:gd name="T0" fmla="*/ 0 w 1140"/>
              <a:gd name="T1" fmla="*/ 378 h 378"/>
              <a:gd name="T2" fmla="*/ 794 w 1140"/>
              <a:gd name="T3" fmla="*/ 378 h 378"/>
              <a:gd name="T4" fmla="*/ 1140 w 1140"/>
              <a:gd name="T5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0" h="378">
                <a:moveTo>
                  <a:pt x="0" y="378"/>
                </a:moveTo>
                <a:lnTo>
                  <a:pt x="794" y="378"/>
                </a:lnTo>
                <a:lnTo>
                  <a:pt x="114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949575" y="3303588"/>
            <a:ext cx="1546225" cy="1066800"/>
          </a:xfrm>
          <a:custGeom>
            <a:avLst/>
            <a:gdLst>
              <a:gd name="T0" fmla="*/ 974 w 974"/>
              <a:gd name="T1" fmla="*/ 0 h 672"/>
              <a:gd name="T2" fmla="*/ 156 w 974"/>
              <a:gd name="T3" fmla="*/ 672 h 672"/>
              <a:gd name="T4" fmla="*/ 0 w 974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4" h="672">
                <a:moveTo>
                  <a:pt x="974" y="0"/>
                </a:moveTo>
                <a:lnTo>
                  <a:pt x="156" y="672"/>
                </a:lnTo>
                <a:lnTo>
                  <a:pt x="0" y="67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854325" y="3506788"/>
            <a:ext cx="1666875" cy="1441450"/>
          </a:xfrm>
          <a:custGeom>
            <a:avLst/>
            <a:gdLst>
              <a:gd name="T0" fmla="*/ 0 w 1050"/>
              <a:gd name="T1" fmla="*/ 908 h 908"/>
              <a:gd name="T2" fmla="*/ 282 w 1050"/>
              <a:gd name="T3" fmla="*/ 908 h 908"/>
              <a:gd name="T4" fmla="*/ 1050 w 1050"/>
              <a:gd name="T5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0" h="908">
                <a:moveTo>
                  <a:pt x="0" y="908"/>
                </a:moveTo>
                <a:lnTo>
                  <a:pt x="282" y="908"/>
                </a:lnTo>
                <a:lnTo>
                  <a:pt x="105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286125" y="4567238"/>
            <a:ext cx="1028700" cy="955675"/>
          </a:xfrm>
          <a:custGeom>
            <a:avLst/>
            <a:gdLst>
              <a:gd name="T0" fmla="*/ 0 w 648"/>
              <a:gd name="T1" fmla="*/ 602 h 602"/>
              <a:gd name="T2" fmla="*/ 228 w 648"/>
              <a:gd name="T3" fmla="*/ 602 h 602"/>
              <a:gd name="T4" fmla="*/ 648 w 648"/>
              <a:gd name="T5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8" h="602">
                <a:moveTo>
                  <a:pt x="0" y="602"/>
                </a:moveTo>
                <a:lnTo>
                  <a:pt x="228" y="602"/>
                </a:lnTo>
                <a:lnTo>
                  <a:pt x="64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000875" y="3716338"/>
            <a:ext cx="0" cy="6254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353300" y="2649538"/>
            <a:ext cx="403225" cy="234950"/>
          </a:xfrm>
          <a:custGeom>
            <a:avLst/>
            <a:gdLst>
              <a:gd name="T0" fmla="*/ 0 w 254"/>
              <a:gd name="T1" fmla="*/ 148 h 148"/>
              <a:gd name="T2" fmla="*/ 118 w 254"/>
              <a:gd name="T3" fmla="*/ 0 h 148"/>
              <a:gd name="T4" fmla="*/ 254 w 254"/>
              <a:gd name="T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" h="148">
                <a:moveTo>
                  <a:pt x="0" y="148"/>
                </a:moveTo>
                <a:lnTo>
                  <a:pt x="118" y="0"/>
                </a:lnTo>
                <a:lnTo>
                  <a:pt x="25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439025" y="2649538"/>
            <a:ext cx="101600" cy="4667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343650" y="1547813"/>
            <a:ext cx="590550" cy="238125"/>
          </a:xfrm>
          <a:custGeom>
            <a:avLst/>
            <a:gdLst>
              <a:gd name="T0" fmla="*/ 0 w 372"/>
              <a:gd name="T1" fmla="*/ 150 h 150"/>
              <a:gd name="T2" fmla="*/ 252 w 372"/>
              <a:gd name="T3" fmla="*/ 0 h 150"/>
              <a:gd name="T4" fmla="*/ 372 w 372"/>
              <a:gd name="T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2" h="150">
                <a:moveTo>
                  <a:pt x="0" y="150"/>
                </a:moveTo>
                <a:lnTo>
                  <a:pt x="252" y="0"/>
                </a:lnTo>
                <a:lnTo>
                  <a:pt x="372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6194425" y="1547813"/>
            <a:ext cx="549275" cy="8509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334000" y="1103313"/>
            <a:ext cx="1047750" cy="733425"/>
          </a:xfrm>
          <a:custGeom>
            <a:avLst/>
            <a:gdLst>
              <a:gd name="T0" fmla="*/ 660 w 660"/>
              <a:gd name="T1" fmla="*/ 0 h 462"/>
              <a:gd name="T2" fmla="*/ 508 w 660"/>
              <a:gd name="T3" fmla="*/ 0 h 462"/>
              <a:gd name="T4" fmla="*/ 0 w 660"/>
              <a:gd name="T5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0" h="462">
                <a:moveTo>
                  <a:pt x="660" y="0"/>
                </a:moveTo>
                <a:lnTo>
                  <a:pt x="508" y="0"/>
                </a:lnTo>
                <a:lnTo>
                  <a:pt x="0" y="46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5537200" y="1103313"/>
            <a:ext cx="603250" cy="11239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537200" y="712788"/>
            <a:ext cx="403225" cy="504825"/>
          </a:xfrm>
          <a:custGeom>
            <a:avLst/>
            <a:gdLst>
              <a:gd name="T0" fmla="*/ 254 w 254"/>
              <a:gd name="T1" fmla="*/ 0 h 318"/>
              <a:gd name="T2" fmla="*/ 124 w 254"/>
              <a:gd name="T3" fmla="*/ 0 h 318"/>
              <a:gd name="T4" fmla="*/ 0 w 254"/>
              <a:gd name="T5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" h="318">
                <a:moveTo>
                  <a:pt x="254" y="0"/>
                </a:moveTo>
                <a:lnTo>
                  <a:pt x="124" y="0"/>
                </a:lnTo>
                <a:lnTo>
                  <a:pt x="0" y="31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83"/>
          <p:cNvSpPr>
            <a:spLocks noChangeArrowheads="1"/>
          </p:cNvSpPr>
          <p:nvPr/>
        </p:nvSpPr>
        <p:spPr bwMode="auto">
          <a:xfrm>
            <a:off x="665920" y="5349737"/>
            <a:ext cx="258083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78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Medulla oblongata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84"/>
          <p:cNvSpPr>
            <a:spLocks noChangeArrowheads="1"/>
          </p:cNvSpPr>
          <p:nvPr/>
        </p:nvSpPr>
        <p:spPr bwMode="auto">
          <a:xfrm>
            <a:off x="669095" y="4204355"/>
            <a:ext cx="2223366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78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Fourth ventricle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85"/>
          <p:cNvSpPr>
            <a:spLocks noChangeArrowheads="1"/>
          </p:cNvSpPr>
          <p:nvPr/>
        </p:nvSpPr>
        <p:spPr bwMode="auto">
          <a:xfrm>
            <a:off x="6423322" y="940737"/>
            <a:ext cx="155491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78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Arbor vitae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86"/>
          <p:cNvSpPr>
            <a:spLocks noChangeArrowheads="1"/>
          </p:cNvSpPr>
          <p:nvPr/>
        </p:nvSpPr>
        <p:spPr bwMode="auto">
          <a:xfrm>
            <a:off x="7796148" y="2480647"/>
            <a:ext cx="68608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78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Folia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87"/>
          <p:cNvSpPr>
            <a:spLocks noChangeArrowheads="1"/>
          </p:cNvSpPr>
          <p:nvPr/>
        </p:nvSpPr>
        <p:spPr bwMode="auto">
          <a:xfrm>
            <a:off x="5992487" y="565997"/>
            <a:ext cx="1832233" cy="3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78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Anterior lobe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88"/>
          <p:cNvSpPr>
            <a:spLocks noChangeArrowheads="1"/>
          </p:cNvSpPr>
          <p:nvPr/>
        </p:nvSpPr>
        <p:spPr bwMode="auto">
          <a:xfrm>
            <a:off x="662745" y="4771093"/>
            <a:ext cx="2141612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78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Choroid plexus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89"/>
          <p:cNvSpPr>
            <a:spLocks noChangeArrowheads="1"/>
          </p:cNvSpPr>
          <p:nvPr/>
        </p:nvSpPr>
        <p:spPr bwMode="auto">
          <a:xfrm>
            <a:off x="641314" y="3778905"/>
            <a:ext cx="719749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78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Pons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85"/>
          <p:cNvSpPr>
            <a:spLocks noChangeArrowheads="1"/>
          </p:cNvSpPr>
          <p:nvPr/>
        </p:nvSpPr>
        <p:spPr bwMode="auto">
          <a:xfrm>
            <a:off x="6998487" y="1390562"/>
            <a:ext cx="1522853" cy="69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780"/>
              </a:lnSpc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Cerebellar </a:t>
            </a:r>
          </a:p>
          <a:p>
            <a:pPr eaLnBrk="1" hangingPunct="1">
              <a:lnSpc>
                <a:spcPts val="2780"/>
              </a:lnSpc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cortex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6551187" y="4316413"/>
            <a:ext cx="1375377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780"/>
              </a:lnSpc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 </a:t>
            </a:r>
          </a:p>
          <a:p>
            <a:pPr eaLnBrk="1" hangingPunct="1">
              <a:lnSpc>
                <a:spcPts val="2780"/>
              </a:lnSpc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lobe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 Oblongata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u="sng" dirty="0" smtClean="0"/>
              <a:t>Medulla</a:t>
            </a:r>
            <a:r>
              <a:rPr lang="en-US" u="sng" dirty="0"/>
              <a:t>- </a:t>
            </a:r>
            <a:r>
              <a:rPr lang="en-US" dirty="0"/>
              <a:t>responsible for vital functions such as</a:t>
            </a:r>
          </a:p>
          <a:p>
            <a:pPr lvl="2"/>
            <a:r>
              <a:rPr lang="en-US" dirty="0"/>
              <a:t>a.  Heart rate</a:t>
            </a:r>
          </a:p>
          <a:p>
            <a:pPr lvl="2"/>
            <a:r>
              <a:rPr lang="en-US" dirty="0"/>
              <a:t>b.  Blood vessel diameter</a:t>
            </a:r>
          </a:p>
          <a:p>
            <a:pPr lvl="2"/>
            <a:r>
              <a:rPr lang="en-US" dirty="0"/>
              <a:t>c.  Breathing</a:t>
            </a:r>
          </a:p>
          <a:p>
            <a:pPr lvl="2"/>
            <a:r>
              <a:rPr lang="en-US" dirty="0"/>
              <a:t>d.  Reflex center (vomiting, coughing, sneezing, swallowing)</a:t>
            </a:r>
          </a:p>
          <a:p>
            <a:r>
              <a:rPr lang="en-US" dirty="0"/>
              <a:t>* Cranial nerves- </a:t>
            </a:r>
            <a:r>
              <a:rPr lang="en-US" dirty="0" smtClean="0"/>
              <a:t>IX, X, XI, XII</a:t>
            </a:r>
          </a:p>
          <a:p>
            <a:pPr lvl="2"/>
            <a:r>
              <a:rPr lang="en-US" dirty="0" smtClean="0"/>
              <a:t>*some sources have cranial nerve VIII originating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 Oblongata</a:t>
            </a:r>
            <a:endParaRPr lang="en-US" dirty="0"/>
          </a:p>
        </p:txBody>
      </p:sp>
      <p:sp>
        <p:nvSpPr>
          <p:cNvPr id="645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</a:t>
            </a:r>
            <a:r>
              <a:rPr lang="en-US" b="1" dirty="0" smtClean="0"/>
              <a:t>medulla</a:t>
            </a:r>
          </a:p>
          <a:p>
            <a:r>
              <a:rPr lang="en-US" dirty="0" smtClean="0"/>
              <a:t>Blends into spinal cord at foramen magnum</a:t>
            </a:r>
          </a:p>
          <a:p>
            <a:r>
              <a:rPr lang="en-US" dirty="0" smtClean="0"/>
              <a:t>Contains fourth ventricle</a:t>
            </a:r>
          </a:p>
          <a:p>
            <a:pPr lvl="1"/>
            <a:r>
              <a:rPr lang="en-US" dirty="0" smtClean="0"/>
              <a:t>Continuation of central canal of spinal cord</a:t>
            </a:r>
          </a:p>
          <a:p>
            <a:pPr lvl="1"/>
            <a:r>
              <a:rPr lang="en-US" dirty="0" smtClean="0"/>
              <a:t>Medulla and pons form ventral wall</a:t>
            </a:r>
          </a:p>
          <a:p>
            <a:pPr lvl="1"/>
            <a:r>
              <a:rPr lang="en-US" dirty="0" smtClean="0"/>
              <a:t>Contains </a:t>
            </a:r>
            <a:r>
              <a:rPr lang="en-US" b="1" dirty="0" smtClean="0"/>
              <a:t>choroid plexus</a:t>
            </a:r>
            <a:r>
              <a:rPr lang="en-US" dirty="0" smtClean="0"/>
              <a:t>: capillary-rich membrane that forms cerebral spinal fluid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22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u="sng" dirty="0" smtClean="0"/>
              <a:t>Pons</a:t>
            </a:r>
            <a:r>
              <a:rPr lang="en-US" u="sng" dirty="0"/>
              <a:t>-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bridge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; less than 1 inch long</a:t>
            </a:r>
          </a:p>
          <a:p>
            <a:pPr lvl="2"/>
            <a:r>
              <a:rPr lang="en-US" dirty="0"/>
              <a:t>contains ascending/ descending nerve tracts</a:t>
            </a:r>
          </a:p>
          <a:p>
            <a:pPr lvl="2"/>
            <a:r>
              <a:rPr lang="en-US" dirty="0"/>
              <a:t>relay center between cerebrum and </a:t>
            </a:r>
            <a:r>
              <a:rPr lang="en-US" dirty="0" smtClean="0"/>
              <a:t>cerebellum</a:t>
            </a:r>
          </a:p>
          <a:p>
            <a:pPr lvl="2"/>
            <a:r>
              <a:rPr lang="en-US" dirty="0" smtClean="0"/>
              <a:t>Some nuclei play role in reticular formation, and some help maintain normal rhythm of breathing </a:t>
            </a:r>
            <a:endParaRPr lang="en-US" dirty="0"/>
          </a:p>
          <a:p>
            <a:r>
              <a:rPr lang="en-US" dirty="0"/>
              <a:t>Cranial nerves </a:t>
            </a:r>
            <a:r>
              <a:rPr lang="en-US" dirty="0" smtClean="0"/>
              <a:t>V, VI, VII, VIII</a:t>
            </a:r>
          </a:p>
          <a:p>
            <a:pPr lvl="2"/>
            <a:r>
              <a:rPr lang="en-US" dirty="0" smtClean="0"/>
              <a:t>*some sources do not have cranial nerve VIII originating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3483</Words>
  <Application>Microsoft Office PowerPoint</Application>
  <PresentationFormat>On-screen Show (4:3)</PresentationFormat>
  <Paragraphs>794</Paragraphs>
  <Slides>66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ＭＳ Ｐゴシック</vt:lpstr>
      <vt:lpstr>Arial</vt:lpstr>
      <vt:lpstr>Arial Black</vt:lpstr>
      <vt:lpstr>Calibri</vt:lpstr>
      <vt:lpstr>Office Theme</vt:lpstr>
      <vt:lpstr>The Brain</vt:lpstr>
      <vt:lpstr>4 Major Regions of the Brain</vt:lpstr>
      <vt:lpstr>Brain Stem</vt:lpstr>
      <vt:lpstr>Brain Stem</vt:lpstr>
      <vt:lpstr>Figure 12.14 Inferior view of the brain, showing the three parts of the brain stem: midbrain, pons, and medulla oblongata.</vt:lpstr>
      <vt:lpstr>Brain Stem</vt:lpstr>
      <vt:lpstr>Medulla Oblongata</vt:lpstr>
      <vt:lpstr>Medulla Oblongata</vt:lpstr>
      <vt:lpstr>Pons</vt:lpstr>
      <vt:lpstr>Midbrain</vt:lpstr>
      <vt:lpstr>Midbrain</vt:lpstr>
      <vt:lpstr>Diencephalon (Interbrain)</vt:lpstr>
      <vt:lpstr>The Diencephalon</vt:lpstr>
      <vt:lpstr>Figure 12.11a  Midsagittal section of the brain.</vt:lpstr>
      <vt:lpstr>Thalamus</vt:lpstr>
      <vt:lpstr>Hypothalamus</vt:lpstr>
      <vt:lpstr>Hypothalamus </vt:lpstr>
      <vt:lpstr>Hypothalamus</vt:lpstr>
      <vt:lpstr>Hypothalamus</vt:lpstr>
      <vt:lpstr>Hypothalamus is responsible for:</vt:lpstr>
      <vt:lpstr>Epithalamus</vt:lpstr>
      <vt:lpstr>Figure 12.11a  Midsagittal section of the brain.</vt:lpstr>
      <vt:lpstr>Cerebrum</vt:lpstr>
      <vt:lpstr>Cerebral Hemispheres</vt:lpstr>
      <vt:lpstr>Figure 12.5a Lobes, sulci, and fissures of the cerebral hemispheres.</vt:lpstr>
      <vt:lpstr>Figure 12.5b Lobes, sulci, and fissures of the cerebral hemispheres.</vt:lpstr>
      <vt:lpstr>Cerebral Hemispheres</vt:lpstr>
      <vt:lpstr>Cerebral Hemispheres</vt:lpstr>
      <vt:lpstr>Figure 12.5c Lobes, sulci, and fissures of the cerebral hemispheres.</vt:lpstr>
      <vt:lpstr>Figure 12.5d Lobes, sulci, and fissures of the cerebral hemispheres.</vt:lpstr>
      <vt:lpstr>Cerebral Hemispheres</vt:lpstr>
      <vt:lpstr>Figure 12.5c Lobes, sulci, and fissures of the cerebral hemispheres.</vt:lpstr>
      <vt:lpstr>Cerebral Cortex</vt:lpstr>
      <vt:lpstr>Cerebral Cortex</vt:lpstr>
      <vt:lpstr>Figure 12.6 Functional neuroimaging (fMRI) of the cerebral cortex.</vt:lpstr>
      <vt:lpstr>Cerebral Cortex</vt:lpstr>
      <vt:lpstr>Cerebral Cortex</vt:lpstr>
      <vt:lpstr>Figure 12.7a Functional and structural areas of the cerebral cortex.</vt:lpstr>
      <vt:lpstr>Cerebral Cortex (cont.)</vt:lpstr>
      <vt:lpstr>Figure 12.8 Body maps in the primary motor cortex and somatosensory cortex of the cerebrum.</vt:lpstr>
      <vt:lpstr>Cerebral Cortex (cont.)</vt:lpstr>
      <vt:lpstr>Cerebral Cortex (cont.)</vt:lpstr>
      <vt:lpstr>Clinical – Homeostatic Imbalance 12.1 </vt:lpstr>
      <vt:lpstr>Clinical – Homeostatic Imbalance 12.1</vt:lpstr>
      <vt:lpstr>Cerebral Cortex</vt:lpstr>
      <vt:lpstr>Cerebral Cortex</vt:lpstr>
      <vt:lpstr>Figure 12.8 Body maps in the primary motor cortex and somatosensory cortex of the cerebrum.</vt:lpstr>
      <vt:lpstr>Cerebral Cortex</vt:lpstr>
      <vt:lpstr>Cerebral Cortex</vt:lpstr>
      <vt:lpstr>Cerebral Cortex</vt:lpstr>
      <vt:lpstr>Cerebral Cortex</vt:lpstr>
      <vt:lpstr>Cerebral Cortex</vt:lpstr>
      <vt:lpstr>Cerebral Cortex</vt:lpstr>
      <vt:lpstr>Figure 12.7a Functional and structural areas of the cerebral cortex.</vt:lpstr>
      <vt:lpstr>Clinical – Homeostatic Imbalance 12.2</vt:lpstr>
      <vt:lpstr>Cerebral Cortex</vt:lpstr>
      <vt:lpstr>Cerebral Cortex</vt:lpstr>
      <vt:lpstr>Cerebral Cortex</vt:lpstr>
      <vt:lpstr>Cerebral Cortex</vt:lpstr>
      <vt:lpstr>Clinical – Homeostatic Imbalance 12.3</vt:lpstr>
      <vt:lpstr>Clinical – Homeostatic Imbalance 12.3</vt:lpstr>
      <vt:lpstr>Cerebral Cortex</vt:lpstr>
      <vt:lpstr>Cerebral Cortex</vt:lpstr>
      <vt:lpstr>Cerebellum</vt:lpstr>
      <vt:lpstr>Cerebellum</vt:lpstr>
      <vt:lpstr>Figure 12.16a Cerebellum.</vt:lpstr>
    </vt:vector>
  </TitlesOfParts>
  <Company>EHS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Brain</dc:title>
  <dc:creator>Jeff Colegrove</dc:creator>
  <cp:lastModifiedBy>Shelley Montgomery</cp:lastModifiedBy>
  <cp:revision>8</cp:revision>
  <dcterms:created xsi:type="dcterms:W3CDTF">2016-04-05T16:47:45Z</dcterms:created>
  <dcterms:modified xsi:type="dcterms:W3CDTF">2016-04-05T19:10:21Z</dcterms:modified>
</cp:coreProperties>
</file>