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theme/theme20.xml" ContentType="application/vnd.openxmlformats-officedocument.theme+xml"/>
  <Override PartName="/ppt/slideLayouts/slideLayout32.xml" ContentType="application/vnd.openxmlformats-officedocument.presentationml.slideLayout+xml"/>
  <Override PartName="/ppt/theme/theme21.xml" ContentType="application/vnd.openxmlformats-officedocument.theme+xml"/>
  <Override PartName="/ppt/slideLayouts/slideLayout33.xml" ContentType="application/vnd.openxmlformats-officedocument.presentationml.slideLayout+xml"/>
  <Override PartName="/ppt/theme/theme22.xml" ContentType="application/vnd.openxmlformats-officedocument.theme+xml"/>
  <Override PartName="/ppt/slideLayouts/slideLayout34.xml" ContentType="application/vnd.openxmlformats-officedocument.presentationml.slideLayout+xml"/>
  <Override PartName="/ppt/theme/theme23.xml" ContentType="application/vnd.openxmlformats-officedocument.theme+xml"/>
  <Override PartName="/ppt/slideLayouts/slideLayout35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  <p:sldMasterId id="2147483770" r:id="rId2"/>
    <p:sldMasterId id="2147483772" r:id="rId3"/>
    <p:sldMasterId id="2147483774" r:id="rId4"/>
    <p:sldMasterId id="2147483776" r:id="rId5"/>
    <p:sldMasterId id="2147483778" r:id="rId6"/>
    <p:sldMasterId id="2147483780" r:id="rId7"/>
    <p:sldMasterId id="2147483782" r:id="rId8"/>
    <p:sldMasterId id="2147483784" r:id="rId9"/>
    <p:sldMasterId id="2147483786" r:id="rId10"/>
    <p:sldMasterId id="2147483788" r:id="rId11"/>
    <p:sldMasterId id="2147483790" r:id="rId12"/>
    <p:sldMasterId id="2147483792" r:id="rId13"/>
    <p:sldMasterId id="2147483794" r:id="rId14"/>
    <p:sldMasterId id="2147483796" r:id="rId15"/>
    <p:sldMasterId id="2147483798" r:id="rId16"/>
    <p:sldMasterId id="2147483800" r:id="rId17"/>
    <p:sldMasterId id="2147483810" r:id="rId18"/>
    <p:sldMasterId id="2147483812" r:id="rId19"/>
    <p:sldMasterId id="2147483814" r:id="rId20"/>
    <p:sldMasterId id="2147483816" r:id="rId21"/>
    <p:sldMasterId id="2147483818" r:id="rId22"/>
    <p:sldMasterId id="2147483820" r:id="rId23"/>
    <p:sldMasterId id="2147483822" r:id="rId24"/>
  </p:sldMasterIdLst>
  <p:notesMasterIdLst>
    <p:notesMasterId r:id="rId97"/>
  </p:notesMasterIdLst>
  <p:sldIdLst>
    <p:sldId id="440" r:id="rId25"/>
    <p:sldId id="374" r:id="rId26"/>
    <p:sldId id="259" r:id="rId27"/>
    <p:sldId id="264" r:id="rId28"/>
    <p:sldId id="310" r:id="rId29"/>
    <p:sldId id="404" r:id="rId30"/>
    <p:sldId id="406" r:id="rId31"/>
    <p:sldId id="407" r:id="rId32"/>
    <p:sldId id="408" r:id="rId33"/>
    <p:sldId id="409" r:id="rId34"/>
    <p:sldId id="410" r:id="rId35"/>
    <p:sldId id="312" r:id="rId36"/>
    <p:sldId id="411" r:id="rId37"/>
    <p:sldId id="412" r:id="rId38"/>
    <p:sldId id="413" r:id="rId39"/>
    <p:sldId id="414" r:id="rId40"/>
    <p:sldId id="415" r:id="rId41"/>
    <p:sldId id="272" r:id="rId42"/>
    <p:sldId id="273" r:id="rId43"/>
    <p:sldId id="320" r:id="rId44"/>
    <p:sldId id="416" r:id="rId45"/>
    <p:sldId id="319" r:id="rId46"/>
    <p:sldId id="417" r:id="rId47"/>
    <p:sldId id="322" r:id="rId48"/>
    <p:sldId id="321" r:id="rId49"/>
    <p:sldId id="418" r:id="rId50"/>
    <p:sldId id="275" r:id="rId51"/>
    <p:sldId id="387" r:id="rId52"/>
    <p:sldId id="278" r:id="rId53"/>
    <p:sldId id="419" r:id="rId54"/>
    <p:sldId id="279" r:id="rId55"/>
    <p:sldId id="420" r:id="rId56"/>
    <p:sldId id="280" r:id="rId57"/>
    <p:sldId id="281" r:id="rId58"/>
    <p:sldId id="421" r:id="rId59"/>
    <p:sldId id="388" r:id="rId60"/>
    <p:sldId id="326" r:id="rId61"/>
    <p:sldId id="285" r:id="rId62"/>
    <p:sldId id="422" r:id="rId63"/>
    <p:sldId id="328" r:id="rId64"/>
    <p:sldId id="330" r:id="rId65"/>
    <p:sldId id="391" r:id="rId66"/>
    <p:sldId id="287" r:id="rId67"/>
    <p:sldId id="423" r:id="rId68"/>
    <p:sldId id="424" r:id="rId69"/>
    <p:sldId id="425" r:id="rId70"/>
    <p:sldId id="293" r:id="rId71"/>
    <p:sldId id="426" r:id="rId72"/>
    <p:sldId id="333" r:id="rId73"/>
    <p:sldId id="435" r:id="rId74"/>
    <p:sldId id="295" r:id="rId75"/>
    <p:sldId id="434" r:id="rId76"/>
    <p:sldId id="297" r:id="rId77"/>
    <p:sldId id="433" r:id="rId78"/>
    <p:sldId id="299" r:id="rId79"/>
    <p:sldId id="432" r:id="rId80"/>
    <p:sldId id="431" r:id="rId81"/>
    <p:sldId id="399" r:id="rId82"/>
    <p:sldId id="302" r:id="rId83"/>
    <p:sldId id="303" r:id="rId84"/>
    <p:sldId id="436" r:id="rId85"/>
    <p:sldId id="334" r:id="rId86"/>
    <p:sldId id="335" r:id="rId87"/>
    <p:sldId id="336" r:id="rId88"/>
    <p:sldId id="337" r:id="rId89"/>
    <p:sldId id="338" r:id="rId90"/>
    <p:sldId id="306" r:id="rId91"/>
    <p:sldId id="400" r:id="rId92"/>
    <p:sldId id="437" r:id="rId93"/>
    <p:sldId id="438" r:id="rId94"/>
    <p:sldId id="309" r:id="rId95"/>
    <p:sldId id="439" r:id="rId9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slide" Target="slides/slide52.xml"/><Relationship Id="rId84" Type="http://schemas.openxmlformats.org/officeDocument/2006/relationships/slide" Target="slides/slide60.xml"/><Relationship Id="rId89" Type="http://schemas.openxmlformats.org/officeDocument/2006/relationships/slide" Target="slides/slide65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92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slide" Target="slides/slide55.xml"/><Relationship Id="rId87" Type="http://schemas.openxmlformats.org/officeDocument/2006/relationships/slide" Target="slides/slide6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82" Type="http://schemas.openxmlformats.org/officeDocument/2006/relationships/slide" Target="slides/slide58.xml"/><Relationship Id="rId90" Type="http://schemas.openxmlformats.org/officeDocument/2006/relationships/slide" Target="slides/slide66.xml"/><Relationship Id="rId95" Type="http://schemas.openxmlformats.org/officeDocument/2006/relationships/slide" Target="slides/slide7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slide" Target="slides/slide53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slide" Target="slides/slide56.xml"/><Relationship Id="rId85" Type="http://schemas.openxmlformats.org/officeDocument/2006/relationships/slide" Target="slides/slide61.xml"/><Relationship Id="rId93" Type="http://schemas.openxmlformats.org/officeDocument/2006/relationships/slide" Target="slides/slide69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slide" Target="slides/slide51.xml"/><Relationship Id="rId83" Type="http://schemas.openxmlformats.org/officeDocument/2006/relationships/slide" Target="slides/slide59.xml"/><Relationship Id="rId88" Type="http://schemas.openxmlformats.org/officeDocument/2006/relationships/slide" Target="slides/slide64.xml"/><Relationship Id="rId91" Type="http://schemas.openxmlformats.org/officeDocument/2006/relationships/slide" Target="slides/slide67.xml"/><Relationship Id="rId96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slide" Target="slides/slide54.xml"/><Relationship Id="rId81" Type="http://schemas.openxmlformats.org/officeDocument/2006/relationships/slide" Target="slides/slide57.xml"/><Relationship Id="rId86" Type="http://schemas.openxmlformats.org/officeDocument/2006/relationships/slide" Target="slides/slide62.xml"/><Relationship Id="rId94" Type="http://schemas.openxmlformats.org/officeDocument/2006/relationships/slide" Target="slides/slide70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2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B2AAE5E-64ED-43CE-8CC8-9952192B1428}" type="datetime1">
              <a:rPr lang="en-US" altLang="en-US"/>
              <a:pPr/>
              <a:t>2/6/2016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12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D3EF632-D0F9-4313-B764-E3B685976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355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4954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64278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02495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8483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1581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8936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105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0341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8417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6812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430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432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7790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1166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3347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81601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38844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0530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55818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0276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9660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5592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4790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2332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6496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3196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79072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98334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94033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72574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60352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88906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156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66592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ffectLst>
            <a:outerShdw blurRad="63500"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33653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ffectLst>
            <a:outerShdw blurRad="63500" dist="17961" dir="2700000" algn="ctr" rotWithShape="0">
              <a:srgbClr val="70868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726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89636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7328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07009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413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40338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058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488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gradFill>
          <a:gsLst>
            <a:gs pos="17000">
              <a:srgbClr val="EED390"/>
            </a:gs>
            <a:gs pos="84000">
              <a:srgbClr val="DEB65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59400" y="0"/>
            <a:ext cx="74613" cy="6635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spcAft>
                <a:spcPct val="50000"/>
              </a:spcAft>
              <a:buClr>
                <a:srgbClr val="669900"/>
              </a:buClr>
              <a:buFont typeface="Wingdings" pitchFamily="28" charset="2"/>
              <a:buChar char="§"/>
              <a:defRPr/>
            </a:pPr>
            <a:endParaRPr lang="en-US" sz="2400">
              <a:latin typeface="Times New Roman" pitchFamily="28" charset="0"/>
              <a:ea typeface="ＭＳ Ｐゴシック" pitchFamily="28" charset="-128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51157" y="5581471"/>
            <a:ext cx="3402012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PowerPoint</a:t>
            </a:r>
            <a:r>
              <a:rPr lang="en-US" sz="1800" baseline="300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®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Lecture Slides</a:t>
            </a:r>
          </a:p>
          <a:p>
            <a:pPr algn="ctr">
              <a:defRPr/>
            </a:pP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prepared by</a:t>
            </a: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Karen</a:t>
            </a:r>
            <a:r>
              <a:rPr lang="en-US" sz="1800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 Dunbar </a:t>
            </a:r>
            <a:r>
              <a:rPr lang="en-US" sz="1800" baseline="0" dirty="0" err="1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Kareiva</a:t>
            </a:r>
            <a:endParaRPr lang="en-US" sz="1800" dirty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180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Ivy Tech </a:t>
            </a:r>
            <a:r>
              <a:rPr lang="en-US" sz="1800" dirty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Community College</a:t>
            </a:r>
          </a:p>
        </p:txBody>
      </p:sp>
      <p:pic>
        <p:nvPicPr>
          <p:cNvPr id="10" name="Picture 13" descr="Pearson_Strap_Bound_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516688"/>
            <a:ext cx="17621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6451600"/>
            <a:ext cx="22320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chemeClr val="bg1"/>
                </a:solidFill>
                <a:latin typeface="Arial" charset="0"/>
                <a:ea typeface="ＭＳ Ｐゴシック" pitchFamily="28" charset="-128"/>
              </a:rPr>
              <a:t>© Annie Leibovitz/Contact Press Images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36" cy="6858000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343241" y="1219200"/>
            <a:ext cx="3724559" cy="280076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Chapter 6   Part B</a:t>
            </a: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endParaRPr lang="en-US" sz="2800" b="1" baseline="0" dirty="0" smtClean="0">
              <a:solidFill>
                <a:srgbClr val="CD6A47"/>
              </a:solidFill>
              <a:latin typeface="Arial" charset="0"/>
              <a:ea typeface="ＭＳ Ｐゴシック" pitchFamily="28" charset="-128"/>
            </a:endParaRPr>
          </a:p>
          <a:p>
            <a:pPr algn="ctr">
              <a:defRPr/>
            </a:pPr>
            <a:r>
              <a:rPr lang="en-US" sz="4000" b="1" baseline="0" dirty="0" smtClean="0">
                <a:solidFill>
                  <a:srgbClr val="CD6A47"/>
                </a:solidFill>
                <a:latin typeface="Arial" charset="0"/>
                <a:ea typeface="ＭＳ Ｐゴシック" pitchFamily="28" charset="-128"/>
              </a:rPr>
              <a:t>Bones and Skeletal Tissue</a:t>
            </a:r>
            <a:endParaRPr lang="en-US" sz="4000" b="1" dirty="0"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426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06D4C0"/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646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5791200"/>
          </a:xfrm>
          <a:solidFill>
            <a:srgbClr val="00B0F0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081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mbered Title 40 Gre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106987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485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40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7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22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56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63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2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439BD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8628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38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22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574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4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43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16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2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14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606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7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2566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29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4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67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61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67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08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Ba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764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t Pur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87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1031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5410200" y="304800"/>
            <a:ext cx="3581400" cy="1631950"/>
          </a:xfrm>
          <a:prstGeom prst="rect">
            <a:avLst/>
          </a:prstGeom>
          <a:solidFill>
            <a:srgbClr val="5FA7D3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854F43"/>
                </a:solidFill>
                <a:cs typeface="Arial" panose="020B0604020202020204" pitchFamily="34" charset="0"/>
              </a:rPr>
              <a:t>Powerpoint Lecture Slides</a:t>
            </a:r>
            <a:br>
              <a:rPr lang="en-US" altLang="en-US" sz="2000" b="1">
                <a:solidFill>
                  <a:srgbClr val="854F43"/>
                </a:solidFill>
                <a:cs typeface="Arial" panose="020B0604020202020204" pitchFamily="34" charset="0"/>
              </a:rPr>
            </a:br>
            <a:r>
              <a:rPr lang="en-US" altLang="en-US" sz="2000" b="1">
                <a:cs typeface="Arial" panose="020B0604020202020204" pitchFamily="34" charset="0"/>
              </a:rPr>
              <a:t>Prepared by </a:t>
            </a:r>
            <a:br>
              <a:rPr lang="en-US" altLang="en-US" sz="2000" b="1">
                <a:cs typeface="Arial" panose="020B0604020202020204" pitchFamily="34" charset="0"/>
              </a:rPr>
            </a:br>
            <a:r>
              <a:rPr lang="en-US" altLang="en-US" sz="2000" b="1">
                <a:cs typeface="Arial" panose="020B0604020202020204" pitchFamily="34" charset="0"/>
              </a:rPr>
              <a:t>Karen Dunbar Kareiva</a:t>
            </a:r>
            <a:br>
              <a:rPr lang="en-US" altLang="en-US" sz="2000" b="1">
                <a:cs typeface="Arial" panose="020B0604020202020204" pitchFamily="34" charset="0"/>
              </a:rPr>
            </a:br>
            <a:r>
              <a:rPr lang="en-US" altLang="en-US" sz="2000" b="1">
                <a:cs typeface="Arial" panose="020B0604020202020204" pitchFamily="34" charset="0"/>
              </a:rPr>
              <a:t>Ivy Tech Community College</a:t>
            </a:r>
            <a:r>
              <a:rPr lang="en-US" altLang="en-US" sz="2000" b="1">
                <a:solidFill>
                  <a:srgbClr val="854F43"/>
                </a:solidFill>
                <a:cs typeface="Arial" panose="020B0604020202020204" pitchFamily="34" charset="0"/>
              </a:rPr>
              <a:t/>
            </a:r>
            <a:br>
              <a:rPr lang="en-US" altLang="en-US" sz="2000" b="1">
                <a:solidFill>
                  <a:srgbClr val="854F43"/>
                </a:solidFill>
                <a:cs typeface="Arial" panose="020B0604020202020204" pitchFamily="34" charset="0"/>
              </a:rPr>
            </a:br>
            <a:endParaRPr lang="en-US" altLang="en-US" sz="2000" b="1">
              <a:solidFill>
                <a:srgbClr val="854F43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5029200" cy="6172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buNone/>
              <a:defRPr sz="4800" baseline="0"/>
            </a:lvl1pPr>
          </a:lstStyle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Insert HAP 10 cover photo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2133600"/>
            <a:ext cx="3581400" cy="4386263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1"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6604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2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3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4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1413"/>
            <a:ext cx="86868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597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dt="0"/>
  <p:txStyles>
    <p:titleStyle>
      <a:lvl1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50000"/>
        </a:spcBef>
        <a:spcAft>
          <a:spcPct val="0"/>
        </a:spcAft>
        <a:defRPr sz="3200" b="1">
          <a:solidFill>
            <a:srgbClr val="854F43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950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83414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54321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2786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65469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32657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8541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553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7525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469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3182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3368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6309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2519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3335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5242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524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6504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928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8305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74695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6460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380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4" y="6578601"/>
            <a:ext cx="3086100" cy="252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/>
                <a:ea typeface="+mn-ea"/>
              </a:rPr>
              <a:t>© 2016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5377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33600"/>
            <a:ext cx="9144000" cy="1323439"/>
          </a:xfrm>
        </p:spPr>
        <p:txBody>
          <a:bodyPr/>
          <a:lstStyle/>
          <a:p>
            <a:pPr algn="ctr"/>
            <a:r>
              <a:rPr lang="en-US" sz="4000" dirty="0" smtClean="0"/>
              <a:t>Bone Development, </a:t>
            </a:r>
            <a:br>
              <a:rPr lang="en-US" sz="4000" dirty="0" smtClean="0"/>
            </a:br>
            <a:r>
              <a:rPr lang="en-US" sz="4000" dirty="0" smtClean="0"/>
              <a:t>Growth, and Repair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3559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8_0_slide5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4888"/>
            <a:ext cx="8546592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6.8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Endochondral</a:t>
            </a:r>
            <a:r>
              <a:rPr lang="en-US" dirty="0">
                <a:latin typeface="Arial" pitchFamily="34" charset="0"/>
                <a:cs typeface="Arial" pitchFamily="34" charset="0"/>
              </a:rPr>
              <a:t> ossification in a long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895280" y="32786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651328" y="2862140"/>
            <a:ext cx="0" cy="833119"/>
          </a:xfrm>
          <a:custGeom>
            <a:avLst/>
            <a:gdLst/>
            <a:ahLst/>
            <a:cxnLst/>
            <a:rect l="l" t="t" r="r" b="b"/>
            <a:pathLst>
              <a:path h="833119">
                <a:moveTo>
                  <a:pt x="0" y="0"/>
                </a:moveTo>
                <a:lnTo>
                  <a:pt x="0" y="83290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181965" y="1997808"/>
            <a:ext cx="0" cy="344170"/>
          </a:xfrm>
          <a:custGeom>
            <a:avLst/>
            <a:gdLst/>
            <a:ahLst/>
            <a:cxnLst/>
            <a:rect l="l" t="t" r="r" b="b"/>
            <a:pathLst>
              <a:path h="344169">
                <a:moveTo>
                  <a:pt x="0" y="0"/>
                </a:moveTo>
                <a:lnTo>
                  <a:pt x="0" y="3441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807054" y="3299558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75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704147" y="4000190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>
                <a:moveTo>
                  <a:pt x="40446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178121" y="3236715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88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273715" y="2556924"/>
            <a:ext cx="511809" cy="221615"/>
          </a:xfrm>
          <a:custGeom>
            <a:avLst/>
            <a:gdLst/>
            <a:ahLst/>
            <a:cxnLst/>
            <a:rect l="l" t="t" r="r" b="b"/>
            <a:pathLst>
              <a:path w="511810" h="221614">
                <a:moveTo>
                  <a:pt x="511276" y="221437"/>
                </a:moveTo>
                <a:lnTo>
                  <a:pt x="0" y="8958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121884" y="393185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04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929151" y="4127414"/>
            <a:ext cx="64769" cy="259079"/>
          </a:xfrm>
          <a:custGeom>
            <a:avLst/>
            <a:gdLst/>
            <a:ahLst/>
            <a:cxnLst/>
            <a:rect l="l" t="t" r="r" b="b"/>
            <a:pathLst>
              <a:path w="64770" h="259079">
                <a:moveTo>
                  <a:pt x="0" y="0"/>
                </a:moveTo>
                <a:lnTo>
                  <a:pt x="64516" y="0"/>
                </a:lnTo>
                <a:lnTo>
                  <a:pt x="64516" y="258800"/>
                </a:lnTo>
                <a:lnTo>
                  <a:pt x="685" y="2588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991933" y="4261000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85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31"/>
          <p:cNvSpPr txBox="1"/>
          <p:nvPr/>
        </p:nvSpPr>
        <p:spPr>
          <a:xfrm>
            <a:off x="4149046" y="770829"/>
            <a:ext cx="562655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Month 3</a:t>
            </a:r>
            <a:endParaRPr sz="5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1" name="object 30"/>
          <p:cNvSpPr txBox="1"/>
          <p:nvPr/>
        </p:nvSpPr>
        <p:spPr>
          <a:xfrm>
            <a:off x="640747" y="781537"/>
            <a:ext cx="511358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Week 9</a:t>
            </a:r>
            <a:endParaRPr sz="5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2" name="object 29"/>
          <p:cNvSpPr txBox="1"/>
          <p:nvPr/>
        </p:nvSpPr>
        <p:spPr>
          <a:xfrm>
            <a:off x="6043708" y="781537"/>
            <a:ext cx="34304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Birth</a:t>
            </a:r>
            <a:endParaRPr sz="5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5884831" y="1534794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Secondary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ossification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center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4936776" y="2244978"/>
            <a:ext cx="77264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 vessel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241963" y="2390520"/>
            <a:ext cx="942566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Area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deteriorating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matrix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692817" y="2964052"/>
            <a:ext cx="524182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6576600" y="3150361"/>
            <a:ext cx="59631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Medullary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cavity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323368" y="3207765"/>
            <a:ext cx="591509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formation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323241" y="3914012"/>
            <a:ext cx="602729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vessel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bud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21"/>
          <p:cNvSpPr txBox="1"/>
          <p:nvPr/>
        </p:nvSpPr>
        <p:spPr>
          <a:xfrm>
            <a:off x="1347596" y="4193760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Primary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center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1" name="object 21"/>
          <p:cNvSpPr txBox="1"/>
          <p:nvPr/>
        </p:nvSpPr>
        <p:spPr>
          <a:xfrm>
            <a:off x="1347596" y="3859001"/>
            <a:ext cx="33983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51182" y="5187564"/>
            <a:ext cx="174171" cy="174171"/>
          </a:xfrm>
          <a:prstGeom prst="ellipse">
            <a:avLst/>
          </a:prstGeom>
          <a:solidFill>
            <a:schemeClr val="bg1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92C8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3552" name="Freeform 23551"/>
          <p:cNvSpPr/>
          <p:nvPr/>
        </p:nvSpPr>
        <p:spPr>
          <a:xfrm>
            <a:off x="1187450" y="857250"/>
            <a:ext cx="2901950" cy="0"/>
          </a:xfrm>
          <a:custGeom>
            <a:avLst/>
            <a:gdLst>
              <a:gd name="connsiteX0" fmla="*/ 0 w 2901950"/>
              <a:gd name="connsiteY0" fmla="*/ 0 h 0"/>
              <a:gd name="connsiteX1" fmla="*/ 2901950 w 290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1950">
                <a:moveTo>
                  <a:pt x="0" y="0"/>
                </a:moveTo>
                <a:lnTo>
                  <a:pt x="290195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553" name="Freeform 23552"/>
          <p:cNvSpPr/>
          <p:nvPr/>
        </p:nvSpPr>
        <p:spPr>
          <a:xfrm>
            <a:off x="4743450" y="850900"/>
            <a:ext cx="1238250" cy="0"/>
          </a:xfrm>
          <a:custGeom>
            <a:avLst/>
            <a:gdLst>
              <a:gd name="connsiteX0" fmla="*/ 0 w 1238250"/>
              <a:gd name="connsiteY0" fmla="*/ 0 h 0"/>
              <a:gd name="connsiteX1" fmla="*/ 1238250 w 1238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0">
                <a:moveTo>
                  <a:pt x="0" y="0"/>
                </a:moveTo>
                <a:lnTo>
                  <a:pt x="123825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345278" y="5197088"/>
            <a:ext cx="1317668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collar forms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around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of the hyaline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model.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1" name="object 10"/>
          <p:cNvSpPr txBox="1"/>
          <p:nvPr/>
        </p:nvSpPr>
        <p:spPr>
          <a:xfrm>
            <a:off x="2244215" y="5194883"/>
            <a:ext cx="1391407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in the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of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calcifies and then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develops cavities.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4033927" y="5193954"/>
            <a:ext cx="1096454" cy="76944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periosteal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bud invades the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internal cavities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and spongy bone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forms.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444" y="5151474"/>
            <a:ext cx="255987" cy="246221"/>
            <a:chOff x="267169" y="4513299"/>
            <a:chExt cx="255987" cy="246221"/>
          </a:xfrm>
        </p:grpSpPr>
        <p:sp>
          <p:nvSpPr>
            <p:cNvPr id="48" name="Oval 47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00744" y="5151474"/>
            <a:ext cx="255987" cy="246221"/>
            <a:chOff x="267169" y="4513299"/>
            <a:chExt cx="255987" cy="246221"/>
          </a:xfrm>
        </p:grpSpPr>
        <p:sp>
          <p:nvSpPr>
            <p:cNvPr id="61" name="Oval 60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97794" y="5151474"/>
            <a:ext cx="255987" cy="246221"/>
            <a:chOff x="267169" y="4513299"/>
            <a:chExt cx="255987" cy="246221"/>
          </a:xfrm>
        </p:grpSpPr>
        <p:sp>
          <p:nvSpPr>
            <p:cNvPr id="67" name="Oval 66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74" name="object 8"/>
          <p:cNvSpPr txBox="1"/>
          <p:nvPr/>
        </p:nvSpPr>
        <p:spPr>
          <a:xfrm>
            <a:off x="5637787" y="5197813"/>
            <a:ext cx="1425070" cy="9233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diaphysis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elongates and a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medullary cavity forms.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Secondary ossification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centers appear in the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epiphyses.</a:t>
            </a:r>
            <a:endParaRPr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604183" y="5152165"/>
            <a:ext cx="255987" cy="246221"/>
            <a:chOff x="2620368" y="1514640"/>
            <a:chExt cx="255987" cy="246221"/>
          </a:xfrm>
        </p:grpSpPr>
        <p:sp>
          <p:nvSpPr>
            <p:cNvPr id="76" name="Oval 75"/>
            <p:cNvSpPr/>
            <p:nvPr/>
          </p:nvSpPr>
          <p:spPr>
            <a:xfrm>
              <a:off x="2661276" y="1550665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20368" y="1514640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5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8_0_slide6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4888"/>
            <a:ext cx="8546592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6.8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Endochondral</a:t>
            </a:r>
            <a:r>
              <a:rPr lang="en-US" dirty="0">
                <a:latin typeface="Arial" pitchFamily="34" charset="0"/>
                <a:cs typeface="Arial" pitchFamily="34" charset="0"/>
              </a:rPr>
              <a:t> ossification in a long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895280" y="32786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651328" y="2862140"/>
            <a:ext cx="0" cy="833119"/>
          </a:xfrm>
          <a:custGeom>
            <a:avLst/>
            <a:gdLst/>
            <a:ahLst/>
            <a:cxnLst/>
            <a:rect l="l" t="t" r="r" b="b"/>
            <a:pathLst>
              <a:path h="833119">
                <a:moveTo>
                  <a:pt x="0" y="0"/>
                </a:moveTo>
                <a:lnTo>
                  <a:pt x="0" y="83290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181965" y="1997808"/>
            <a:ext cx="0" cy="344170"/>
          </a:xfrm>
          <a:custGeom>
            <a:avLst/>
            <a:gdLst/>
            <a:ahLst/>
            <a:cxnLst/>
            <a:rect l="l" t="t" r="r" b="b"/>
            <a:pathLst>
              <a:path h="344169">
                <a:moveTo>
                  <a:pt x="0" y="0"/>
                </a:moveTo>
                <a:lnTo>
                  <a:pt x="0" y="34414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807054" y="3299558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75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704147" y="4000190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>
                <a:moveTo>
                  <a:pt x="40446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6178121" y="3236715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88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273715" y="2556924"/>
            <a:ext cx="511809" cy="221615"/>
          </a:xfrm>
          <a:custGeom>
            <a:avLst/>
            <a:gdLst/>
            <a:ahLst/>
            <a:cxnLst/>
            <a:rect l="l" t="t" r="r" b="b"/>
            <a:pathLst>
              <a:path w="511810" h="221614">
                <a:moveTo>
                  <a:pt x="511276" y="221437"/>
                </a:moveTo>
                <a:lnTo>
                  <a:pt x="0" y="8958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7300187" y="1237643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47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7231576" y="1709688"/>
            <a:ext cx="405130" cy="0"/>
          </a:xfrm>
          <a:custGeom>
            <a:avLst/>
            <a:gdLst/>
            <a:ahLst/>
            <a:cxnLst/>
            <a:rect l="l" t="t" r="r" b="b"/>
            <a:pathLst>
              <a:path w="405129">
                <a:moveTo>
                  <a:pt x="0" y="0"/>
                </a:moveTo>
                <a:lnTo>
                  <a:pt x="40471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7232959" y="2003652"/>
            <a:ext cx="552450" cy="560070"/>
          </a:xfrm>
          <a:custGeom>
            <a:avLst/>
            <a:gdLst/>
            <a:ahLst/>
            <a:cxnLst/>
            <a:rect l="l" t="t" r="r" b="b"/>
            <a:pathLst>
              <a:path w="552450" h="560069">
                <a:moveTo>
                  <a:pt x="253" y="559714"/>
                </a:moveTo>
                <a:lnTo>
                  <a:pt x="0" y="436384"/>
                </a:lnTo>
                <a:lnTo>
                  <a:pt x="55195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121884" y="393185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04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929151" y="4127414"/>
            <a:ext cx="64769" cy="259079"/>
          </a:xfrm>
          <a:custGeom>
            <a:avLst/>
            <a:gdLst/>
            <a:ahLst/>
            <a:cxnLst/>
            <a:rect l="l" t="t" r="r" b="b"/>
            <a:pathLst>
              <a:path w="64770" h="259079">
                <a:moveTo>
                  <a:pt x="0" y="0"/>
                </a:moveTo>
                <a:lnTo>
                  <a:pt x="64516" y="0"/>
                </a:lnTo>
                <a:lnTo>
                  <a:pt x="64516" y="258800"/>
                </a:lnTo>
                <a:lnTo>
                  <a:pt x="685" y="2588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991933" y="4261000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85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31"/>
          <p:cNvSpPr txBox="1"/>
          <p:nvPr/>
        </p:nvSpPr>
        <p:spPr>
          <a:xfrm>
            <a:off x="4149046" y="770829"/>
            <a:ext cx="562655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Month 3</a:t>
            </a:r>
            <a:endParaRPr sz="5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1" name="object 30"/>
          <p:cNvSpPr txBox="1"/>
          <p:nvPr/>
        </p:nvSpPr>
        <p:spPr>
          <a:xfrm>
            <a:off x="640747" y="781537"/>
            <a:ext cx="511358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Week 9</a:t>
            </a:r>
            <a:endParaRPr sz="5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2" name="object 29"/>
          <p:cNvSpPr txBox="1"/>
          <p:nvPr/>
        </p:nvSpPr>
        <p:spPr>
          <a:xfrm>
            <a:off x="6043708" y="781537"/>
            <a:ext cx="34304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Birth</a:t>
            </a:r>
            <a:endParaRPr sz="5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3" name="object 28"/>
          <p:cNvSpPr txBox="1"/>
          <p:nvPr/>
        </p:nvSpPr>
        <p:spPr>
          <a:xfrm>
            <a:off x="7013099" y="781537"/>
            <a:ext cx="1811393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Childhood to adolescence</a:t>
            </a:r>
            <a:endParaRPr sz="5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4" name="object 27"/>
          <p:cNvSpPr txBox="1"/>
          <p:nvPr/>
        </p:nvSpPr>
        <p:spPr>
          <a:xfrm>
            <a:off x="6744113" y="1139189"/>
            <a:ext cx="525785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26"/>
          <p:cNvSpPr txBox="1"/>
          <p:nvPr/>
        </p:nvSpPr>
        <p:spPr>
          <a:xfrm>
            <a:off x="5884831" y="1534794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Secondary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ossification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center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6744218" y="1619092"/>
            <a:ext cx="469680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4936776" y="2244978"/>
            <a:ext cx="77264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 vessel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241963" y="2390520"/>
            <a:ext cx="942566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Area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deteriorating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matrix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object 22"/>
          <p:cNvSpPr txBox="1"/>
          <p:nvPr/>
        </p:nvSpPr>
        <p:spPr>
          <a:xfrm>
            <a:off x="6908197" y="2577718"/>
            <a:ext cx="67326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plate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692817" y="2964052"/>
            <a:ext cx="524182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6576600" y="3150361"/>
            <a:ext cx="59631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Medullary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cavity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323368" y="3207765"/>
            <a:ext cx="591509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formation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323241" y="3914012"/>
            <a:ext cx="602729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vessel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bud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21"/>
          <p:cNvSpPr txBox="1"/>
          <p:nvPr/>
        </p:nvSpPr>
        <p:spPr>
          <a:xfrm>
            <a:off x="1347596" y="4193760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Primary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center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1" name="object 21"/>
          <p:cNvSpPr txBox="1"/>
          <p:nvPr/>
        </p:nvSpPr>
        <p:spPr>
          <a:xfrm>
            <a:off x="1347596" y="3859001"/>
            <a:ext cx="33983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51182" y="5187564"/>
            <a:ext cx="174171" cy="174171"/>
          </a:xfrm>
          <a:prstGeom prst="ellipse">
            <a:avLst/>
          </a:prstGeom>
          <a:solidFill>
            <a:schemeClr val="bg1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92C8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3552" name="Freeform 23551"/>
          <p:cNvSpPr/>
          <p:nvPr/>
        </p:nvSpPr>
        <p:spPr>
          <a:xfrm>
            <a:off x="1187450" y="857250"/>
            <a:ext cx="2901950" cy="0"/>
          </a:xfrm>
          <a:custGeom>
            <a:avLst/>
            <a:gdLst>
              <a:gd name="connsiteX0" fmla="*/ 0 w 2901950"/>
              <a:gd name="connsiteY0" fmla="*/ 0 h 0"/>
              <a:gd name="connsiteX1" fmla="*/ 2901950 w 290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1950">
                <a:moveTo>
                  <a:pt x="0" y="0"/>
                </a:moveTo>
                <a:lnTo>
                  <a:pt x="290195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553" name="Freeform 23552"/>
          <p:cNvSpPr/>
          <p:nvPr/>
        </p:nvSpPr>
        <p:spPr>
          <a:xfrm>
            <a:off x="4743450" y="850900"/>
            <a:ext cx="1238250" cy="0"/>
          </a:xfrm>
          <a:custGeom>
            <a:avLst/>
            <a:gdLst>
              <a:gd name="connsiteX0" fmla="*/ 0 w 1238250"/>
              <a:gd name="connsiteY0" fmla="*/ 0 h 0"/>
              <a:gd name="connsiteX1" fmla="*/ 1238250 w 12382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8250">
                <a:moveTo>
                  <a:pt x="0" y="0"/>
                </a:moveTo>
                <a:lnTo>
                  <a:pt x="123825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3555" name="Freeform 23554"/>
          <p:cNvSpPr/>
          <p:nvPr/>
        </p:nvSpPr>
        <p:spPr>
          <a:xfrm>
            <a:off x="6432550" y="850900"/>
            <a:ext cx="546100" cy="0"/>
          </a:xfrm>
          <a:custGeom>
            <a:avLst/>
            <a:gdLst>
              <a:gd name="connsiteX0" fmla="*/ 0 w 546100"/>
              <a:gd name="connsiteY0" fmla="*/ 0 h 0"/>
              <a:gd name="connsiteX1" fmla="*/ 546100 w 546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6100">
                <a:moveTo>
                  <a:pt x="0" y="0"/>
                </a:moveTo>
                <a:lnTo>
                  <a:pt x="54610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345278" y="5197088"/>
            <a:ext cx="1317668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collar forms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around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of the hyaline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model.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1" name="object 10"/>
          <p:cNvSpPr txBox="1"/>
          <p:nvPr/>
        </p:nvSpPr>
        <p:spPr>
          <a:xfrm>
            <a:off x="2244215" y="5194883"/>
            <a:ext cx="1391407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in the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of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calcifies and then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develops cavities.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4033927" y="5193954"/>
            <a:ext cx="1096454" cy="76944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periosteal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bud invades the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internal cavities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and spongy bone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forms.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444" y="5151474"/>
            <a:ext cx="255987" cy="246221"/>
            <a:chOff x="267169" y="4513299"/>
            <a:chExt cx="255987" cy="246221"/>
          </a:xfrm>
        </p:grpSpPr>
        <p:sp>
          <p:nvSpPr>
            <p:cNvPr id="48" name="Oval 47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00744" y="5151474"/>
            <a:ext cx="255987" cy="246221"/>
            <a:chOff x="267169" y="4513299"/>
            <a:chExt cx="255987" cy="246221"/>
          </a:xfrm>
        </p:grpSpPr>
        <p:sp>
          <p:nvSpPr>
            <p:cNvPr id="61" name="Oval 60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97794" y="5151474"/>
            <a:ext cx="255987" cy="246221"/>
            <a:chOff x="267169" y="4513299"/>
            <a:chExt cx="255987" cy="246221"/>
          </a:xfrm>
        </p:grpSpPr>
        <p:sp>
          <p:nvSpPr>
            <p:cNvPr id="67" name="Oval 66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70" name="object 7"/>
          <p:cNvSpPr txBox="1"/>
          <p:nvPr/>
        </p:nvSpPr>
        <p:spPr>
          <a:xfrm>
            <a:off x="7288159" y="5196631"/>
            <a:ext cx="1556516" cy="76944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epiphyses ossify.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When completed, hyaline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remains only in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epiphyseal plates and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articular cartilages.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7254386" y="5150902"/>
            <a:ext cx="255987" cy="246221"/>
            <a:chOff x="2620368" y="1514640"/>
            <a:chExt cx="255987" cy="246221"/>
          </a:xfrm>
        </p:grpSpPr>
        <p:sp>
          <p:nvSpPr>
            <p:cNvPr id="72" name="Oval 71"/>
            <p:cNvSpPr/>
            <p:nvPr/>
          </p:nvSpPr>
          <p:spPr>
            <a:xfrm>
              <a:off x="2661276" y="1550665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620368" y="1514640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74" name="object 8"/>
          <p:cNvSpPr txBox="1"/>
          <p:nvPr/>
        </p:nvSpPr>
        <p:spPr>
          <a:xfrm>
            <a:off x="5637787" y="5197813"/>
            <a:ext cx="1425070" cy="9233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diaphysis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elongates and a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medullary cavity forms.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Secondary ossification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centers appear in the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epiphyses.</a:t>
            </a:r>
            <a:endParaRPr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604183" y="5152165"/>
            <a:ext cx="255987" cy="246221"/>
            <a:chOff x="2620368" y="1514640"/>
            <a:chExt cx="255987" cy="246221"/>
          </a:xfrm>
        </p:grpSpPr>
        <p:sp>
          <p:nvSpPr>
            <p:cNvPr id="76" name="Oval 75"/>
            <p:cNvSpPr/>
            <p:nvPr/>
          </p:nvSpPr>
          <p:spPr>
            <a:xfrm>
              <a:off x="2661276" y="1550665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620368" y="1514640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6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Formation of the Bony Skeleton (cont.)</a:t>
            </a:r>
          </a:p>
        </p:txBody>
      </p:sp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Intramembranous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  <a:r>
              <a:rPr lang="en-US" altLang="en-US" dirty="0" smtClean="0"/>
              <a:t>: begins within fibrous connective tissue membranes formed by </a:t>
            </a:r>
            <a:r>
              <a:rPr lang="en-US" altLang="en-US" b="1" dirty="0" smtClean="0"/>
              <a:t>mesenchymal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cells</a:t>
            </a:r>
          </a:p>
          <a:p>
            <a:pPr lvl="1"/>
            <a:r>
              <a:rPr lang="en-US" altLang="en-US" dirty="0" smtClean="0"/>
              <a:t>Forms frontal, parietal, occipital, temporal, and clavicle bones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Formation of the Bony Skeleton (cont.)</a:t>
            </a:r>
          </a:p>
        </p:txBody>
      </p:sp>
      <p:sp>
        <p:nvSpPr>
          <p:cNvPr id="266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Four major steps are involved: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Ossification centers are formed when mesenchymal cells cluster and become osteoblasts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Osteoid is secreted, then calcified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Woven bone is formed when osteoid is laid down around blood vessels, resulting in trabeculae</a:t>
            </a:r>
          </a:p>
          <a:p>
            <a:pPr lvl="2"/>
            <a:r>
              <a:rPr lang="en-US" altLang="en-US" dirty="0" smtClean="0"/>
              <a:t>Outer layer of woven bone forms periosteum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Lamellar bone replaces woven bone, and red marrow appears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588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9_0_slide2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8920"/>
            <a:ext cx="8546592" cy="658368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1441183" y="469538"/>
            <a:ext cx="1870075" cy="0"/>
          </a:xfrm>
          <a:custGeom>
            <a:avLst/>
            <a:gdLst/>
            <a:ahLst/>
            <a:cxnLst/>
            <a:rect l="l" t="t" r="r" b="b"/>
            <a:pathLst>
              <a:path w="1870075">
                <a:moveTo>
                  <a:pt x="0" y="0"/>
                </a:moveTo>
                <a:lnTo>
                  <a:pt x="186988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734251" y="887746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57682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148857" y="1542149"/>
            <a:ext cx="1162685" cy="180975"/>
          </a:xfrm>
          <a:custGeom>
            <a:avLst/>
            <a:gdLst/>
            <a:ahLst/>
            <a:cxnLst/>
            <a:rect l="l" t="t" r="r" b="b"/>
            <a:pathLst>
              <a:path w="1162685" h="180975">
                <a:moveTo>
                  <a:pt x="1162215" y="180975"/>
                </a:moveTo>
                <a:lnTo>
                  <a:pt x="181965" y="18097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1802414" y="1533283"/>
            <a:ext cx="1508760" cy="486409"/>
          </a:xfrm>
          <a:custGeom>
            <a:avLst/>
            <a:gdLst/>
            <a:ahLst/>
            <a:cxnLst/>
            <a:rect l="l" t="t" r="r" b="b"/>
            <a:pathLst>
              <a:path w="1508760" h="486410">
                <a:moveTo>
                  <a:pt x="1508658" y="485952"/>
                </a:moveTo>
                <a:lnTo>
                  <a:pt x="470623" y="485952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2354695" y="699777"/>
            <a:ext cx="106680" cy="899794"/>
          </a:xfrm>
          <a:custGeom>
            <a:avLst/>
            <a:gdLst/>
            <a:ahLst/>
            <a:cxnLst/>
            <a:rect l="l" t="t" r="r" b="b"/>
            <a:pathLst>
              <a:path w="106680" h="899794">
                <a:moveTo>
                  <a:pt x="2971" y="899553"/>
                </a:moveTo>
                <a:lnTo>
                  <a:pt x="106578" y="899553"/>
                </a:lnTo>
                <a:lnTo>
                  <a:pt x="106578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2464240" y="1248276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683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3353352" y="372334"/>
            <a:ext cx="924933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Mesenchymal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cell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3353352" y="1630799"/>
            <a:ext cx="52418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Osteoid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353352" y="1926850"/>
            <a:ext cx="727763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67763" y="2243771"/>
            <a:ext cx="3486211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Ossification centers appear in the fibrous</a:t>
            </a: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</a:b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connective tissue membrane.</a:t>
            </a:r>
            <a:endParaRPr lang="en-US"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367975" y="2568763"/>
            <a:ext cx="3966150" cy="50783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1396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Selected centrally located mesenchymal cells cluster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and differentiate into osteoblasts, forming an ossification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that produces the first trabeculae of spongy bone.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3358115" y="1151862"/>
            <a:ext cx="804707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prstClr val="black"/>
                </a:solidFill>
                <a:latin typeface="Arial"/>
                <a:ea typeface="+mn-ea"/>
                <a:cs typeface="Arial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center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9" name="object 20"/>
          <p:cNvSpPr txBox="1"/>
          <p:nvPr/>
        </p:nvSpPr>
        <p:spPr>
          <a:xfrm>
            <a:off x="3358115" y="784730"/>
            <a:ext cx="596317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Collagen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fiber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6.9 Intramembranous ossification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40311" y="2168031"/>
            <a:ext cx="270251" cy="276999"/>
            <a:chOff x="2317276" y="2523631"/>
            <a:chExt cx="270251" cy="276999"/>
          </a:xfrm>
        </p:grpSpPr>
        <p:sp>
          <p:nvSpPr>
            <p:cNvPr id="58" name="Oval 57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2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3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9_0_slide3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8920"/>
            <a:ext cx="8546592" cy="658368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1441183" y="469538"/>
            <a:ext cx="1870075" cy="0"/>
          </a:xfrm>
          <a:custGeom>
            <a:avLst/>
            <a:gdLst/>
            <a:ahLst/>
            <a:cxnLst/>
            <a:rect l="l" t="t" r="r" b="b"/>
            <a:pathLst>
              <a:path w="1870075">
                <a:moveTo>
                  <a:pt x="0" y="0"/>
                </a:moveTo>
                <a:lnTo>
                  <a:pt x="186988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734251" y="887746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57682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148857" y="1542149"/>
            <a:ext cx="1162685" cy="180975"/>
          </a:xfrm>
          <a:custGeom>
            <a:avLst/>
            <a:gdLst/>
            <a:ahLst/>
            <a:cxnLst/>
            <a:rect l="l" t="t" r="r" b="b"/>
            <a:pathLst>
              <a:path w="1162685" h="180975">
                <a:moveTo>
                  <a:pt x="1162215" y="180975"/>
                </a:moveTo>
                <a:lnTo>
                  <a:pt x="181965" y="18097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1802414" y="1533283"/>
            <a:ext cx="1508760" cy="486409"/>
          </a:xfrm>
          <a:custGeom>
            <a:avLst/>
            <a:gdLst/>
            <a:ahLst/>
            <a:cxnLst/>
            <a:rect l="l" t="t" r="r" b="b"/>
            <a:pathLst>
              <a:path w="1508760" h="486410">
                <a:moveTo>
                  <a:pt x="1508658" y="485952"/>
                </a:moveTo>
                <a:lnTo>
                  <a:pt x="470623" y="485952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2354695" y="699777"/>
            <a:ext cx="106680" cy="899794"/>
          </a:xfrm>
          <a:custGeom>
            <a:avLst/>
            <a:gdLst/>
            <a:ahLst/>
            <a:cxnLst/>
            <a:rect l="l" t="t" r="r" b="b"/>
            <a:pathLst>
              <a:path w="106680" h="899794">
                <a:moveTo>
                  <a:pt x="2971" y="899553"/>
                </a:moveTo>
                <a:lnTo>
                  <a:pt x="106578" y="899553"/>
                </a:lnTo>
                <a:lnTo>
                  <a:pt x="106578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2464240" y="1248276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683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6262053" y="509882"/>
            <a:ext cx="1469390" cy="0"/>
          </a:xfrm>
          <a:custGeom>
            <a:avLst/>
            <a:gdLst/>
            <a:ahLst/>
            <a:cxnLst/>
            <a:rect l="l" t="t" r="r" b="b"/>
            <a:pathLst>
              <a:path w="1469390">
                <a:moveTo>
                  <a:pt x="146930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990540" y="1265409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174081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6370740" y="1578928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>
                <a:moveTo>
                  <a:pt x="136061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630518" y="867945"/>
            <a:ext cx="1101090" cy="0"/>
          </a:xfrm>
          <a:custGeom>
            <a:avLst/>
            <a:gdLst/>
            <a:ahLst/>
            <a:cxnLst/>
            <a:rect l="l" t="t" r="r" b="b"/>
            <a:pathLst>
              <a:path w="1101090">
                <a:moveTo>
                  <a:pt x="110083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3353352" y="372334"/>
            <a:ext cx="924933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Mesenchymal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cell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7773643" y="424710"/>
            <a:ext cx="727763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7773643" y="772779"/>
            <a:ext cx="52418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Osteoid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object 22"/>
          <p:cNvSpPr txBox="1"/>
          <p:nvPr/>
        </p:nvSpPr>
        <p:spPr>
          <a:xfrm>
            <a:off x="7773643" y="1173008"/>
            <a:ext cx="681277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Osteocyte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7773643" y="1486541"/>
            <a:ext cx="1008289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Newly calcified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 matrix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3353352" y="1630799"/>
            <a:ext cx="52418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Osteoid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353352" y="1926850"/>
            <a:ext cx="727763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67763" y="2243771"/>
            <a:ext cx="3486211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Ossification centers appear in the fibrous</a:t>
            </a: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</a:b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connective tissue membrane.</a:t>
            </a:r>
            <a:endParaRPr lang="en-US"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4" name="object 15"/>
          <p:cNvSpPr txBox="1"/>
          <p:nvPr/>
        </p:nvSpPr>
        <p:spPr>
          <a:xfrm>
            <a:off x="4777445" y="2245050"/>
            <a:ext cx="3186450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Osteoid is secreted within the fibrous</a:t>
            </a: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</a:b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membrane and calcifies.</a:t>
            </a:r>
            <a:endParaRPr lang="en-US"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367975" y="2568763"/>
            <a:ext cx="3966150" cy="50783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1396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Selected centrally located mesenchymal cells cluster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and differentiate into osteoblasts, forming an ossification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that produces the first trabeculae of spongy bone.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" name="object 13"/>
          <p:cNvSpPr txBox="1"/>
          <p:nvPr/>
        </p:nvSpPr>
        <p:spPr>
          <a:xfrm>
            <a:off x="4780591" y="2566684"/>
            <a:ext cx="3383940" cy="50783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Osteoblasts continue to secrete osteoid, which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calcifies in a few days.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  <a:p>
            <a:pPr marR="21319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Trapped osteoblasts become osteocytes.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3358115" y="1151862"/>
            <a:ext cx="804707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prstClr val="black"/>
                </a:solidFill>
                <a:latin typeface="Arial"/>
                <a:ea typeface="+mn-ea"/>
                <a:cs typeface="Arial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center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9" name="object 20"/>
          <p:cNvSpPr txBox="1"/>
          <p:nvPr/>
        </p:nvSpPr>
        <p:spPr>
          <a:xfrm>
            <a:off x="3358115" y="784730"/>
            <a:ext cx="596317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Collagen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fiber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6.9 Intramembranous ossification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40311" y="2168031"/>
            <a:ext cx="270251" cy="276999"/>
            <a:chOff x="2317276" y="2523631"/>
            <a:chExt cx="270251" cy="276999"/>
          </a:xfrm>
        </p:grpSpPr>
        <p:sp>
          <p:nvSpPr>
            <p:cNvPr id="58" name="Oval 57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55678" y="2168030"/>
            <a:ext cx="270251" cy="276999"/>
            <a:chOff x="2317276" y="2523631"/>
            <a:chExt cx="270251" cy="276999"/>
          </a:xfrm>
        </p:grpSpPr>
        <p:sp>
          <p:nvSpPr>
            <p:cNvPr id="64" name="Oval 63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3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7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9_0_slide4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8920"/>
            <a:ext cx="8546592" cy="658368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1441183" y="469538"/>
            <a:ext cx="1870075" cy="0"/>
          </a:xfrm>
          <a:custGeom>
            <a:avLst/>
            <a:gdLst/>
            <a:ahLst/>
            <a:cxnLst/>
            <a:rect l="l" t="t" r="r" b="b"/>
            <a:pathLst>
              <a:path w="1870075">
                <a:moveTo>
                  <a:pt x="0" y="0"/>
                </a:moveTo>
                <a:lnTo>
                  <a:pt x="186988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734251" y="887746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57682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148857" y="1542149"/>
            <a:ext cx="1162685" cy="180975"/>
          </a:xfrm>
          <a:custGeom>
            <a:avLst/>
            <a:gdLst/>
            <a:ahLst/>
            <a:cxnLst/>
            <a:rect l="l" t="t" r="r" b="b"/>
            <a:pathLst>
              <a:path w="1162685" h="180975">
                <a:moveTo>
                  <a:pt x="1162215" y="180975"/>
                </a:moveTo>
                <a:lnTo>
                  <a:pt x="181965" y="18097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1802414" y="1533283"/>
            <a:ext cx="1508760" cy="486409"/>
          </a:xfrm>
          <a:custGeom>
            <a:avLst/>
            <a:gdLst/>
            <a:ahLst/>
            <a:cxnLst/>
            <a:rect l="l" t="t" r="r" b="b"/>
            <a:pathLst>
              <a:path w="1508760" h="486410">
                <a:moveTo>
                  <a:pt x="1508658" y="485952"/>
                </a:moveTo>
                <a:lnTo>
                  <a:pt x="470623" y="485952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2354695" y="699777"/>
            <a:ext cx="106680" cy="899794"/>
          </a:xfrm>
          <a:custGeom>
            <a:avLst/>
            <a:gdLst/>
            <a:ahLst/>
            <a:cxnLst/>
            <a:rect l="l" t="t" r="r" b="b"/>
            <a:pathLst>
              <a:path w="106680" h="899794">
                <a:moveTo>
                  <a:pt x="2971" y="899553"/>
                </a:moveTo>
                <a:lnTo>
                  <a:pt x="106578" y="899553"/>
                </a:lnTo>
                <a:lnTo>
                  <a:pt x="106578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2464240" y="1248276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683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6262053" y="509882"/>
            <a:ext cx="1469390" cy="0"/>
          </a:xfrm>
          <a:custGeom>
            <a:avLst/>
            <a:gdLst/>
            <a:ahLst/>
            <a:cxnLst/>
            <a:rect l="l" t="t" r="r" b="b"/>
            <a:pathLst>
              <a:path w="1469390">
                <a:moveTo>
                  <a:pt x="146930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990540" y="1265409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174081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6370740" y="1578928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>
                <a:moveTo>
                  <a:pt x="136061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630518" y="867945"/>
            <a:ext cx="1101090" cy="0"/>
          </a:xfrm>
          <a:custGeom>
            <a:avLst/>
            <a:gdLst/>
            <a:ahLst/>
            <a:cxnLst/>
            <a:rect l="l" t="t" r="r" b="b"/>
            <a:pathLst>
              <a:path w="1101090">
                <a:moveTo>
                  <a:pt x="110083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3120906" y="3527857"/>
            <a:ext cx="191770" cy="135890"/>
          </a:xfrm>
          <a:custGeom>
            <a:avLst/>
            <a:gdLst/>
            <a:ahLst/>
            <a:cxnLst/>
            <a:rect l="l" t="t" r="r" b="b"/>
            <a:pathLst>
              <a:path w="191769" h="135889">
                <a:moveTo>
                  <a:pt x="191554" y="0"/>
                </a:moveTo>
                <a:lnTo>
                  <a:pt x="129908" y="0"/>
                </a:lnTo>
                <a:lnTo>
                  <a:pt x="0" y="13580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2825238" y="485314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80">
                <a:moveTo>
                  <a:pt x="48722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1707193" y="4336217"/>
            <a:ext cx="1605280" cy="0"/>
          </a:xfrm>
          <a:custGeom>
            <a:avLst/>
            <a:gdLst/>
            <a:ahLst/>
            <a:cxnLst/>
            <a:rect l="l" t="t" r="r" b="b"/>
            <a:pathLst>
              <a:path w="1605280">
                <a:moveTo>
                  <a:pt x="160526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1718028" y="3773944"/>
            <a:ext cx="1532890" cy="562610"/>
          </a:xfrm>
          <a:custGeom>
            <a:avLst/>
            <a:gdLst/>
            <a:ahLst/>
            <a:cxnLst/>
            <a:rect l="l" t="t" r="r" b="b"/>
            <a:pathLst>
              <a:path w="1532889" h="562610">
                <a:moveTo>
                  <a:pt x="0" y="0"/>
                </a:moveTo>
                <a:lnTo>
                  <a:pt x="1532280" y="56257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2970790" y="352756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32064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3353352" y="372334"/>
            <a:ext cx="924933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Mesenchymal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cell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7773643" y="424710"/>
            <a:ext cx="727763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7773643" y="772779"/>
            <a:ext cx="52418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Osteoid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object 22"/>
          <p:cNvSpPr txBox="1"/>
          <p:nvPr/>
        </p:nvSpPr>
        <p:spPr>
          <a:xfrm>
            <a:off x="7773643" y="1173008"/>
            <a:ext cx="681277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Osteocyte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7773643" y="1486541"/>
            <a:ext cx="1008289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Newly calcified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 matrix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3353352" y="1630799"/>
            <a:ext cx="52418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Osteoid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353352" y="1926850"/>
            <a:ext cx="727763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67763" y="2243771"/>
            <a:ext cx="3486211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Ossification centers appear in the fibrous</a:t>
            </a: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</a:b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connective tissue membrane.</a:t>
            </a:r>
            <a:endParaRPr lang="en-US"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4" name="object 15"/>
          <p:cNvSpPr txBox="1"/>
          <p:nvPr/>
        </p:nvSpPr>
        <p:spPr>
          <a:xfrm>
            <a:off x="4777445" y="2245050"/>
            <a:ext cx="3186450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Osteoid is secreted within the fibrous</a:t>
            </a: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</a:b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membrane and calcifies.</a:t>
            </a:r>
            <a:endParaRPr lang="en-US"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367975" y="2568763"/>
            <a:ext cx="3966150" cy="50783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1396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Selected centrally located mesenchymal cells cluster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and differentiate into osteoblasts, forming an ossification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that produces the first trabeculae of spongy bone.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" name="object 13"/>
          <p:cNvSpPr txBox="1"/>
          <p:nvPr/>
        </p:nvSpPr>
        <p:spPr>
          <a:xfrm>
            <a:off x="4780591" y="2566684"/>
            <a:ext cx="3383940" cy="50783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Osteoblasts continue to secrete osteoid, which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calcifies in a few days.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  <a:p>
            <a:pPr marR="21319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Trapped osteoblasts become osteocytes.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" name="object 12"/>
          <p:cNvSpPr txBox="1"/>
          <p:nvPr/>
        </p:nvSpPr>
        <p:spPr>
          <a:xfrm>
            <a:off x="3367473" y="3427000"/>
            <a:ext cx="886461" cy="67710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Mesenchyme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condensing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form the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periosteum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0" name="object 9"/>
          <p:cNvSpPr txBox="1"/>
          <p:nvPr/>
        </p:nvSpPr>
        <p:spPr>
          <a:xfrm>
            <a:off x="3354773" y="4243946"/>
            <a:ext cx="916918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Trabeculae</a:t>
            </a: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of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woven bone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7"/>
          <p:cNvSpPr txBox="1"/>
          <p:nvPr/>
        </p:nvSpPr>
        <p:spPr>
          <a:xfrm>
            <a:off x="3354773" y="4760862"/>
            <a:ext cx="875048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 vessel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620392" y="5374686"/>
            <a:ext cx="2630528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Woven bone and periosteum form.</a:t>
            </a:r>
            <a:endParaRPr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4" name="object 3"/>
          <p:cNvSpPr txBox="1"/>
          <p:nvPr/>
        </p:nvSpPr>
        <p:spPr>
          <a:xfrm>
            <a:off x="361721" y="5530337"/>
            <a:ext cx="3909404" cy="101566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97499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Accumulating osteoid is laid down between embryonic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blood vessels in a manner that results in a network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(instead of concentric lamellae) of </a:t>
            </a:r>
            <a:r>
              <a:rPr sz="1100" b="1" dirty="0" err="1">
                <a:solidFill>
                  <a:srgbClr val="0092C8"/>
                </a:solidFill>
                <a:latin typeface="Arial"/>
                <a:ea typeface="+mn-ea"/>
                <a:cs typeface="Arial"/>
              </a:rPr>
              <a:t>trabeculae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 called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woven bone.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  <a:p>
            <a:pPr marR="64570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Vascularized mesenchyme condenses on the external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face of the woven bone and becomes the periosteum.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3358115" y="1151862"/>
            <a:ext cx="804707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prstClr val="black"/>
                </a:solidFill>
                <a:latin typeface="Arial"/>
                <a:ea typeface="+mn-ea"/>
                <a:cs typeface="Arial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center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9" name="object 20"/>
          <p:cNvSpPr txBox="1"/>
          <p:nvPr/>
        </p:nvSpPr>
        <p:spPr>
          <a:xfrm>
            <a:off x="3358115" y="784730"/>
            <a:ext cx="596317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Collagen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fiber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6.9 Intramembranous ossification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40311" y="2168031"/>
            <a:ext cx="270251" cy="276999"/>
            <a:chOff x="2317276" y="2523631"/>
            <a:chExt cx="270251" cy="276999"/>
          </a:xfrm>
        </p:grpSpPr>
        <p:sp>
          <p:nvSpPr>
            <p:cNvPr id="58" name="Oval 57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55678" y="2168030"/>
            <a:ext cx="270251" cy="276999"/>
            <a:chOff x="2317276" y="2523631"/>
            <a:chExt cx="270251" cy="276999"/>
          </a:xfrm>
        </p:grpSpPr>
        <p:sp>
          <p:nvSpPr>
            <p:cNvPr id="64" name="Oval 63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8195" y="5301755"/>
            <a:ext cx="270251" cy="276999"/>
            <a:chOff x="2317276" y="2523631"/>
            <a:chExt cx="270251" cy="276999"/>
          </a:xfrm>
        </p:grpSpPr>
        <p:sp>
          <p:nvSpPr>
            <p:cNvPr id="70" name="Oval 69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4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9_0_slide5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48920"/>
            <a:ext cx="8546592" cy="6583680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1441183" y="469538"/>
            <a:ext cx="1870075" cy="0"/>
          </a:xfrm>
          <a:custGeom>
            <a:avLst/>
            <a:gdLst/>
            <a:ahLst/>
            <a:cxnLst/>
            <a:rect l="l" t="t" r="r" b="b"/>
            <a:pathLst>
              <a:path w="1870075">
                <a:moveTo>
                  <a:pt x="0" y="0"/>
                </a:moveTo>
                <a:lnTo>
                  <a:pt x="1869884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734251" y="887746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4">
                <a:moveTo>
                  <a:pt x="57682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148857" y="1542149"/>
            <a:ext cx="1162685" cy="180975"/>
          </a:xfrm>
          <a:custGeom>
            <a:avLst/>
            <a:gdLst/>
            <a:ahLst/>
            <a:cxnLst/>
            <a:rect l="l" t="t" r="r" b="b"/>
            <a:pathLst>
              <a:path w="1162685" h="180975">
                <a:moveTo>
                  <a:pt x="1162215" y="180975"/>
                </a:moveTo>
                <a:lnTo>
                  <a:pt x="181965" y="18097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1802414" y="1533283"/>
            <a:ext cx="1508760" cy="486409"/>
          </a:xfrm>
          <a:custGeom>
            <a:avLst/>
            <a:gdLst/>
            <a:ahLst/>
            <a:cxnLst/>
            <a:rect l="l" t="t" r="r" b="b"/>
            <a:pathLst>
              <a:path w="1508760" h="486410">
                <a:moveTo>
                  <a:pt x="1508658" y="485952"/>
                </a:moveTo>
                <a:lnTo>
                  <a:pt x="470623" y="485952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2354695" y="699777"/>
            <a:ext cx="106680" cy="899794"/>
          </a:xfrm>
          <a:custGeom>
            <a:avLst/>
            <a:gdLst/>
            <a:ahLst/>
            <a:cxnLst/>
            <a:rect l="l" t="t" r="r" b="b"/>
            <a:pathLst>
              <a:path w="106680" h="899794">
                <a:moveTo>
                  <a:pt x="2971" y="899553"/>
                </a:moveTo>
                <a:lnTo>
                  <a:pt x="106578" y="899553"/>
                </a:lnTo>
                <a:lnTo>
                  <a:pt x="106578" y="0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2464240" y="1248276"/>
            <a:ext cx="847090" cy="0"/>
          </a:xfrm>
          <a:custGeom>
            <a:avLst/>
            <a:gdLst/>
            <a:ahLst/>
            <a:cxnLst/>
            <a:rect l="l" t="t" r="r" b="b"/>
            <a:pathLst>
              <a:path w="847089">
                <a:moveTo>
                  <a:pt x="0" y="0"/>
                </a:moveTo>
                <a:lnTo>
                  <a:pt x="84683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6262053" y="509882"/>
            <a:ext cx="1469390" cy="0"/>
          </a:xfrm>
          <a:custGeom>
            <a:avLst/>
            <a:gdLst/>
            <a:ahLst/>
            <a:cxnLst/>
            <a:rect l="l" t="t" r="r" b="b"/>
            <a:pathLst>
              <a:path w="1469390">
                <a:moveTo>
                  <a:pt x="146930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990540" y="1265409"/>
            <a:ext cx="1741170" cy="0"/>
          </a:xfrm>
          <a:custGeom>
            <a:avLst/>
            <a:gdLst/>
            <a:ahLst/>
            <a:cxnLst/>
            <a:rect l="l" t="t" r="r" b="b"/>
            <a:pathLst>
              <a:path w="1741170">
                <a:moveTo>
                  <a:pt x="174081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6370740" y="1578928"/>
            <a:ext cx="1360805" cy="0"/>
          </a:xfrm>
          <a:custGeom>
            <a:avLst/>
            <a:gdLst/>
            <a:ahLst/>
            <a:cxnLst/>
            <a:rect l="l" t="t" r="r" b="b"/>
            <a:pathLst>
              <a:path w="1360804">
                <a:moveTo>
                  <a:pt x="136061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630518" y="867945"/>
            <a:ext cx="1101090" cy="0"/>
          </a:xfrm>
          <a:custGeom>
            <a:avLst/>
            <a:gdLst/>
            <a:ahLst/>
            <a:cxnLst/>
            <a:rect l="l" t="t" r="r" b="b"/>
            <a:pathLst>
              <a:path w="1101090">
                <a:moveTo>
                  <a:pt x="110083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3120906" y="3527857"/>
            <a:ext cx="191770" cy="135890"/>
          </a:xfrm>
          <a:custGeom>
            <a:avLst/>
            <a:gdLst/>
            <a:ahLst/>
            <a:cxnLst/>
            <a:rect l="l" t="t" r="r" b="b"/>
            <a:pathLst>
              <a:path w="191769" h="135889">
                <a:moveTo>
                  <a:pt x="191554" y="0"/>
                </a:moveTo>
                <a:lnTo>
                  <a:pt x="129908" y="0"/>
                </a:lnTo>
                <a:lnTo>
                  <a:pt x="0" y="13580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2825238" y="485314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80">
                <a:moveTo>
                  <a:pt x="487222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1707193" y="4336217"/>
            <a:ext cx="1605280" cy="0"/>
          </a:xfrm>
          <a:custGeom>
            <a:avLst/>
            <a:gdLst/>
            <a:ahLst/>
            <a:cxnLst/>
            <a:rect l="l" t="t" r="r" b="b"/>
            <a:pathLst>
              <a:path w="1605280">
                <a:moveTo>
                  <a:pt x="160526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7398478" y="3520565"/>
            <a:ext cx="353060" cy="0"/>
          </a:xfrm>
          <a:custGeom>
            <a:avLst/>
            <a:gdLst/>
            <a:ahLst/>
            <a:cxnLst/>
            <a:rect l="l" t="t" r="r" b="b"/>
            <a:pathLst>
              <a:path w="353059">
                <a:moveTo>
                  <a:pt x="35281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7142894" y="3908410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59982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17"/>
          <p:cNvSpPr/>
          <p:nvPr/>
        </p:nvSpPr>
        <p:spPr>
          <a:xfrm>
            <a:off x="6898085" y="4260811"/>
            <a:ext cx="853440" cy="0"/>
          </a:xfrm>
          <a:custGeom>
            <a:avLst/>
            <a:gdLst/>
            <a:ahLst/>
            <a:cxnLst/>
            <a:rect l="l" t="t" r="r" b="b"/>
            <a:pathLst>
              <a:path w="853440">
                <a:moveTo>
                  <a:pt x="85323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8"/>
          <p:cNvSpPr/>
          <p:nvPr/>
        </p:nvSpPr>
        <p:spPr>
          <a:xfrm>
            <a:off x="6351223" y="4721260"/>
            <a:ext cx="1400175" cy="0"/>
          </a:xfrm>
          <a:custGeom>
            <a:avLst/>
            <a:gdLst/>
            <a:ahLst/>
            <a:cxnLst/>
            <a:rect l="l" t="t" r="r" b="b"/>
            <a:pathLst>
              <a:path w="1400175">
                <a:moveTo>
                  <a:pt x="140009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1718028" y="3773944"/>
            <a:ext cx="1532890" cy="562610"/>
          </a:xfrm>
          <a:custGeom>
            <a:avLst/>
            <a:gdLst/>
            <a:ahLst/>
            <a:cxnLst/>
            <a:rect l="l" t="t" r="r" b="b"/>
            <a:pathLst>
              <a:path w="1532889" h="562610">
                <a:moveTo>
                  <a:pt x="0" y="0"/>
                </a:moveTo>
                <a:lnTo>
                  <a:pt x="1532280" y="56257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4" name="object 20"/>
          <p:cNvSpPr/>
          <p:nvPr/>
        </p:nvSpPr>
        <p:spPr>
          <a:xfrm>
            <a:off x="2970790" y="3527560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32064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6" name="object 25"/>
          <p:cNvSpPr txBox="1"/>
          <p:nvPr/>
        </p:nvSpPr>
        <p:spPr>
          <a:xfrm>
            <a:off x="3353352" y="372334"/>
            <a:ext cx="924933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Mesenchymal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cell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7773643" y="424710"/>
            <a:ext cx="727763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7773643" y="772779"/>
            <a:ext cx="52418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Osteoid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object 22"/>
          <p:cNvSpPr txBox="1"/>
          <p:nvPr/>
        </p:nvSpPr>
        <p:spPr>
          <a:xfrm>
            <a:off x="7773643" y="1173008"/>
            <a:ext cx="681277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Osteocyte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7773643" y="1486541"/>
            <a:ext cx="1008289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Newly calcified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 matrix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20"/>
          <p:cNvSpPr txBox="1"/>
          <p:nvPr/>
        </p:nvSpPr>
        <p:spPr>
          <a:xfrm>
            <a:off x="3353352" y="1630799"/>
            <a:ext cx="524182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Osteoid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353352" y="1926850"/>
            <a:ext cx="727763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67763" y="2243771"/>
            <a:ext cx="3486211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Ossification centers appear in the fibrous</a:t>
            </a: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</a:b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connective tissue membrane.</a:t>
            </a:r>
            <a:endParaRPr lang="en-US"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4" name="object 15"/>
          <p:cNvSpPr txBox="1"/>
          <p:nvPr/>
        </p:nvSpPr>
        <p:spPr>
          <a:xfrm>
            <a:off x="4777445" y="2245050"/>
            <a:ext cx="3186450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Osteoid is secreted within the fibrous</a:t>
            </a: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</a:b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membrane and calcifies.</a:t>
            </a:r>
            <a:endParaRPr lang="en-US"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5" name="object 14"/>
          <p:cNvSpPr txBox="1"/>
          <p:nvPr/>
        </p:nvSpPr>
        <p:spPr>
          <a:xfrm>
            <a:off x="367975" y="2568763"/>
            <a:ext cx="3966150" cy="50783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1396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Selected centrally located mesenchymal cells cluster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and differentiate into osteoblasts, forming an ossification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that produces the first trabeculae of spongy bone.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6" name="object 13"/>
          <p:cNvSpPr txBox="1"/>
          <p:nvPr/>
        </p:nvSpPr>
        <p:spPr>
          <a:xfrm>
            <a:off x="4780591" y="2566684"/>
            <a:ext cx="3383940" cy="50783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Osteoblasts continue to secrete osteoid, which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calcifies in a few days.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  <a:p>
            <a:pPr marR="21319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Trapped osteoblasts become osteocytes.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7" name="object 12"/>
          <p:cNvSpPr txBox="1"/>
          <p:nvPr/>
        </p:nvSpPr>
        <p:spPr>
          <a:xfrm>
            <a:off x="3367473" y="3427000"/>
            <a:ext cx="886461" cy="67710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Mesenchyme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condensing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to form the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periosteum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8" name="object 11"/>
          <p:cNvSpPr txBox="1"/>
          <p:nvPr/>
        </p:nvSpPr>
        <p:spPr>
          <a:xfrm>
            <a:off x="7782125" y="3428279"/>
            <a:ext cx="759823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Fibrous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periosteum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9" name="object 10"/>
          <p:cNvSpPr txBox="1"/>
          <p:nvPr/>
        </p:nvSpPr>
        <p:spPr>
          <a:xfrm>
            <a:off x="7775775" y="4168477"/>
            <a:ext cx="956993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Plate of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compact bone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0" name="object 9"/>
          <p:cNvSpPr txBox="1"/>
          <p:nvPr/>
        </p:nvSpPr>
        <p:spPr>
          <a:xfrm>
            <a:off x="3354773" y="4243946"/>
            <a:ext cx="916918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Trabeculae</a:t>
            </a: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of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woven bone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1" name="object 8"/>
          <p:cNvSpPr txBox="1"/>
          <p:nvPr/>
        </p:nvSpPr>
        <p:spPr>
          <a:xfrm>
            <a:off x="7800770" y="4628968"/>
            <a:ext cx="1019510" cy="67710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Diploë (spongy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bone) cavities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contain red</a:t>
            </a:r>
            <a:endParaRPr lang="en-US" sz="11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marrow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7"/>
          <p:cNvSpPr txBox="1"/>
          <p:nvPr/>
        </p:nvSpPr>
        <p:spPr>
          <a:xfrm>
            <a:off x="3354773" y="4760862"/>
            <a:ext cx="875048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 vessel</a:t>
            </a:r>
            <a:endParaRPr sz="11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620392" y="5374686"/>
            <a:ext cx="2630528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Woven bone and periosteum form.</a:t>
            </a:r>
            <a:endParaRPr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4" name="object 3"/>
          <p:cNvSpPr txBox="1"/>
          <p:nvPr/>
        </p:nvSpPr>
        <p:spPr>
          <a:xfrm>
            <a:off x="361721" y="5530337"/>
            <a:ext cx="3909404" cy="101566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-97499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Accumulating osteoid is laid down between embryonic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blood vessels in a manner that results in a network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(instead of concentric lamellae) of </a:t>
            </a:r>
            <a:r>
              <a:rPr sz="1100" b="1" dirty="0" err="1">
                <a:solidFill>
                  <a:srgbClr val="0092C8"/>
                </a:solidFill>
                <a:latin typeface="Arial"/>
                <a:ea typeface="+mn-ea"/>
                <a:cs typeface="Arial"/>
              </a:rPr>
              <a:t>trabeculae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 called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woven bone.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  <a:p>
            <a:pPr marR="64570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Vascularized mesenchyme condenses on the external</a:t>
            </a: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face of the woven bone and becomes the periosteum.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5" name="object 2"/>
          <p:cNvSpPr txBox="1"/>
          <p:nvPr/>
        </p:nvSpPr>
        <p:spPr>
          <a:xfrm>
            <a:off x="4772916" y="5697166"/>
            <a:ext cx="3832781" cy="101566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1396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 err="1">
                <a:solidFill>
                  <a:srgbClr val="0092C8"/>
                </a:solidFill>
                <a:latin typeface="Arial"/>
                <a:ea typeface="+mn-ea"/>
                <a:cs typeface="Arial"/>
              </a:rPr>
              <a:t>Trabeculae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 just deep to the periosteum thicken. Mature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  <a:p>
            <a:pPr marR="220485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lamellar bone replaces them, forming compact bone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plates.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  <a:p>
            <a:pPr indent="-97499" defTabSz="914400" fontAlgn="auto">
              <a:spcBef>
                <a:spcPts val="0"/>
              </a:spcBef>
              <a:spcAft>
                <a:spcPts val="0"/>
              </a:spcAft>
              <a:tabLst>
                <a:tab pos="114300" algn="l"/>
              </a:tabLst>
            </a:pP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•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Spongy bone (diploë), consisting of distinct </a:t>
            </a:r>
            <a:r>
              <a:rPr sz="1100" b="1" dirty="0" err="1">
                <a:solidFill>
                  <a:srgbClr val="0092C8"/>
                </a:solidFill>
                <a:latin typeface="Arial"/>
                <a:ea typeface="+mn-ea"/>
                <a:cs typeface="Arial"/>
              </a:rPr>
              <a:t>trabeculae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,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persists internally and its vascular tissue becomes red</a:t>
            </a: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	</a:t>
            </a:r>
            <a:r>
              <a:rPr sz="11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marrow.</a:t>
            </a:r>
            <a:endParaRPr sz="11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20"/>
          <p:cNvSpPr txBox="1"/>
          <p:nvPr/>
        </p:nvSpPr>
        <p:spPr>
          <a:xfrm>
            <a:off x="3358115" y="1151862"/>
            <a:ext cx="804707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>
                <a:solidFill>
                  <a:prstClr val="black"/>
                </a:solidFill>
                <a:latin typeface="Arial"/>
                <a:ea typeface="+mn-ea"/>
                <a:cs typeface="Arial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center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9" name="object 20"/>
          <p:cNvSpPr txBox="1"/>
          <p:nvPr/>
        </p:nvSpPr>
        <p:spPr>
          <a:xfrm>
            <a:off x="3358115" y="784730"/>
            <a:ext cx="596317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Collagen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fiber</a:t>
            </a:r>
            <a:endParaRPr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11"/>
          <p:cNvSpPr txBox="1"/>
          <p:nvPr/>
        </p:nvSpPr>
        <p:spPr>
          <a:xfrm>
            <a:off x="7775775" y="3825212"/>
            <a:ext cx="739305" cy="1692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1396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  <a:endParaRPr lang="en-US" sz="11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2"/>
          <p:cNvSpPr txBox="1"/>
          <p:nvPr/>
        </p:nvSpPr>
        <p:spPr>
          <a:xfrm>
            <a:off x="4772916" y="5364056"/>
            <a:ext cx="3885679" cy="3385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1396"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Lamellar bone replaces woven bone, just deep</a:t>
            </a:r>
            <a:r>
              <a:rPr lang="en-US" sz="1100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/>
            </a:r>
            <a:br>
              <a:rPr lang="en-US" sz="1100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</a:b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to the </a:t>
            </a:r>
            <a:r>
              <a:rPr lang="en-US" sz="1100" b="1" dirty="0" err="1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periosteum</a:t>
            </a:r>
            <a:r>
              <a:rPr lang="en-US" sz="1100" b="1" dirty="0">
                <a:solidFill>
                  <a:srgbClr val="0092C8"/>
                </a:solidFill>
                <a:latin typeface="Arial Black"/>
                <a:ea typeface="+mn-ea"/>
                <a:cs typeface="Arial Black"/>
              </a:rPr>
              <a:t>. Red marrow appears.</a:t>
            </a:r>
            <a:endParaRPr lang="en-US" sz="1100" dirty="0">
              <a:solidFill>
                <a:srgbClr val="0092C8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6.9 Intramembranous ossification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340311" y="2168031"/>
            <a:ext cx="270251" cy="276999"/>
            <a:chOff x="2317276" y="2523631"/>
            <a:chExt cx="270251" cy="276999"/>
          </a:xfrm>
        </p:grpSpPr>
        <p:sp>
          <p:nvSpPr>
            <p:cNvPr id="58" name="Oval 57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755678" y="2168030"/>
            <a:ext cx="270251" cy="276999"/>
            <a:chOff x="2317276" y="2523631"/>
            <a:chExt cx="270251" cy="276999"/>
          </a:xfrm>
        </p:grpSpPr>
        <p:sp>
          <p:nvSpPr>
            <p:cNvPr id="64" name="Oval 63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38195" y="5301755"/>
            <a:ext cx="270251" cy="276999"/>
            <a:chOff x="2317276" y="2523631"/>
            <a:chExt cx="270251" cy="276999"/>
          </a:xfrm>
        </p:grpSpPr>
        <p:sp>
          <p:nvSpPr>
            <p:cNvPr id="70" name="Oval 69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51445" y="5301755"/>
            <a:ext cx="270251" cy="276999"/>
            <a:chOff x="2317276" y="2523631"/>
            <a:chExt cx="270251" cy="276999"/>
          </a:xfrm>
        </p:grpSpPr>
        <p:sp>
          <p:nvSpPr>
            <p:cNvPr id="76" name="Oval 75"/>
            <p:cNvSpPr/>
            <p:nvPr/>
          </p:nvSpPr>
          <p:spPr>
            <a:xfrm>
              <a:off x="2348975" y="2558704"/>
              <a:ext cx="206852" cy="20685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317276" y="2523631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5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Postnatal Bone Growth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Long bones grow lengthwise by interstitial (longitudinal) growth of epiphyseal plate</a:t>
            </a:r>
          </a:p>
          <a:p>
            <a:r>
              <a:rPr lang="en-US" altLang="en-US" dirty="0" smtClean="0"/>
              <a:t>Bones increase thickness through appositional growth </a:t>
            </a:r>
          </a:p>
          <a:p>
            <a:r>
              <a:rPr lang="en-US" altLang="en-US" dirty="0" smtClean="0"/>
              <a:t>Bones stop growing during adolescence</a:t>
            </a:r>
          </a:p>
          <a:p>
            <a:pPr lvl="1"/>
            <a:r>
              <a:rPr lang="en-US" altLang="en-US" dirty="0" smtClean="0"/>
              <a:t>Some facial bones continue to grow slowly through life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Growth in Length of Long Bones</a:t>
            </a:r>
          </a:p>
        </p:txBody>
      </p:sp>
      <p:sp>
        <p:nvSpPr>
          <p:cNvPr id="348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dirty="0" smtClean="0"/>
              <a:t>Interstitial growth requires presence of epiphyseal cartilage in the epiphyseal plate</a:t>
            </a:r>
          </a:p>
          <a:p>
            <a:pPr>
              <a:spcBef>
                <a:spcPts val="400"/>
              </a:spcBef>
            </a:pPr>
            <a:r>
              <a:rPr lang="en-US" altLang="en-US" dirty="0" smtClean="0"/>
              <a:t>Epiphyseal plate maintains constant thickness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Rate of cartilage growth on one side balanced by bone replacement on other</a:t>
            </a:r>
          </a:p>
          <a:p>
            <a:pPr>
              <a:spcBef>
                <a:spcPts val="400"/>
              </a:spcBef>
            </a:pPr>
            <a:r>
              <a:rPr lang="en-US" altLang="en-US" dirty="0" smtClean="0"/>
              <a:t>Epiphyseal plate consists of five zones:</a:t>
            </a:r>
          </a:p>
          <a:p>
            <a:pPr marL="971550" lvl="1" indent="-514350">
              <a:spcBef>
                <a:spcPts val="4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Resting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quiescent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zone</a:t>
            </a:r>
          </a:p>
          <a:p>
            <a:pPr marL="971550" lvl="1" indent="-514350">
              <a:spcBef>
                <a:spcPts val="4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Proliferation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growth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zone</a:t>
            </a:r>
          </a:p>
          <a:p>
            <a:pPr marL="971550" lvl="1" indent="-514350">
              <a:spcBef>
                <a:spcPts val="4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Hypertrophic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zone</a:t>
            </a:r>
          </a:p>
          <a:p>
            <a:pPr marL="971550" lvl="1" indent="-514350">
              <a:spcBef>
                <a:spcPts val="4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Calcification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zone</a:t>
            </a:r>
          </a:p>
          <a:p>
            <a:pPr marL="971550" lvl="1" indent="-514350">
              <a:spcBef>
                <a:spcPts val="4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osteogenic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zone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6.5  Bone Development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Ossification</a:t>
            </a:r>
            <a:r>
              <a:rPr lang="en-US" altLang="en-US" dirty="0" smtClean="0"/>
              <a:t> (</a:t>
            </a:r>
            <a:r>
              <a:rPr lang="en-US" altLang="en-US" b="1" dirty="0" err="1" smtClean="0"/>
              <a:t>osteogenesis</a:t>
            </a:r>
            <a:r>
              <a:rPr lang="en-US" altLang="en-US" dirty="0" smtClean="0"/>
              <a:t>) is the process of bone tissue formation</a:t>
            </a:r>
          </a:p>
          <a:p>
            <a:pPr lvl="1"/>
            <a:r>
              <a:rPr lang="en-US" altLang="en-US" dirty="0" smtClean="0"/>
              <a:t>Formation of bony skeleton begins in month 2 of development</a:t>
            </a:r>
          </a:p>
          <a:p>
            <a:pPr lvl="1"/>
            <a:r>
              <a:rPr lang="en-US" altLang="en-US" dirty="0" smtClean="0"/>
              <a:t>Postnatal bone growth occurs until early adulthood</a:t>
            </a:r>
          </a:p>
          <a:p>
            <a:pPr lvl="1"/>
            <a:r>
              <a:rPr lang="en-US" altLang="en-US" dirty="0" smtClean="0"/>
              <a:t>Bone remodeling and repair are lifelong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in Length of Long </a:t>
            </a:r>
            <a:r>
              <a:rPr lang="en-US" altLang="en-US" dirty="0" smtClean="0"/>
              <a:t>Bones (cont.)</a:t>
            </a:r>
            <a:endParaRPr lang="en-US" dirty="0"/>
          </a:p>
        </p:txBody>
      </p:sp>
      <p:sp>
        <p:nvSpPr>
          <p:cNvPr id="368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Resting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quiescent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zone</a:t>
            </a:r>
          </a:p>
          <a:p>
            <a:pPr lvl="1"/>
            <a:r>
              <a:rPr lang="en-US" altLang="en-US" dirty="0" smtClean="0"/>
              <a:t>Area of cartilage on epiphyseal side of epiphyseal plate that is relatively inactive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Proliferation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growth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zone</a:t>
            </a:r>
          </a:p>
          <a:p>
            <a:pPr lvl="1"/>
            <a:r>
              <a:rPr lang="en-US" altLang="en-US" dirty="0" smtClean="0"/>
              <a:t>Area of cartilage on diaphysis side of epiphyseal plate that is rapidly dividing</a:t>
            </a:r>
          </a:p>
          <a:p>
            <a:pPr lvl="1"/>
            <a:r>
              <a:rPr lang="en-US" altLang="en-US" dirty="0" smtClean="0"/>
              <a:t>New cells formed move upward, pushing epiphysis away from diaphysis, causing </a:t>
            </a:r>
            <a:r>
              <a:rPr lang="en-US" altLang="en-US" dirty="0" smtClean="0">
                <a:sym typeface="Wingdings" panose="05000000000000000000" pitchFamily="2" charset="2"/>
              </a:rPr>
              <a:t>lengthening</a:t>
            </a: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in Length of Long </a:t>
            </a:r>
            <a:r>
              <a:rPr lang="en-US" altLang="en-US" dirty="0" smtClean="0"/>
              <a:t>Bones (cont.)</a:t>
            </a:r>
            <a:endParaRPr lang="en-US" dirty="0"/>
          </a:p>
        </p:txBody>
      </p:sp>
      <p:sp>
        <p:nvSpPr>
          <p:cNvPr id="368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Hypertrophic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zone</a:t>
            </a:r>
          </a:p>
          <a:p>
            <a:pPr lvl="1"/>
            <a:r>
              <a:rPr lang="en-US" altLang="en-US" dirty="0" smtClean="0"/>
              <a:t>Area with older chondrocytes closer to diaphysis</a:t>
            </a:r>
          </a:p>
          <a:p>
            <a:pPr lvl="1"/>
            <a:r>
              <a:rPr lang="en-US" altLang="en-US" dirty="0" smtClean="0"/>
              <a:t>Cartilage lacunae enlarge and erode, forming</a:t>
            </a:r>
            <a:r>
              <a:rPr lang="en-US" altLang="en-US" dirty="0" smtClean="0">
                <a:sym typeface="Wingdings" panose="05000000000000000000" pitchFamily="2" charset="2"/>
              </a:rPr>
              <a:t> interconnecting spaces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Calcification</a:t>
            </a:r>
            <a:r>
              <a:rPr lang="en-US" altLang="en-US" dirty="0" smtClean="0"/>
              <a:t> </a:t>
            </a:r>
            <a:r>
              <a:rPr lang="en-US" altLang="en-US" b="1" dirty="0"/>
              <a:t>zone</a:t>
            </a:r>
          </a:p>
          <a:p>
            <a:pPr lvl="1"/>
            <a:r>
              <a:rPr lang="en-US" altLang="en-US" dirty="0"/>
              <a:t>Surrounding cartilage matrix </a:t>
            </a:r>
            <a:r>
              <a:rPr lang="en-US" altLang="en-US" dirty="0" smtClean="0"/>
              <a:t>calcifies; </a:t>
            </a:r>
            <a:r>
              <a:rPr lang="en-US" altLang="en-US" dirty="0"/>
              <a:t>chondrocytes die and </a:t>
            </a:r>
            <a:r>
              <a:rPr lang="en-US" altLang="en-US" dirty="0" smtClean="0"/>
              <a:t>deteriorate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7335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in Length of Long Bones (cont.)</a:t>
            </a:r>
            <a:endParaRPr lang="en-US" dirty="0"/>
          </a:p>
        </p:txBody>
      </p:sp>
      <p:sp>
        <p:nvSpPr>
          <p:cNvPr id="389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zone</a:t>
            </a:r>
          </a:p>
          <a:p>
            <a:pPr lvl="1"/>
            <a:r>
              <a:rPr lang="en-US" altLang="en-US" dirty="0" smtClean="0"/>
              <a:t>Chondrocyte deterioration leaves long spicules of calcified cartilage at epiphysis-diaphysis junction</a:t>
            </a:r>
          </a:p>
          <a:p>
            <a:pPr lvl="1"/>
            <a:r>
              <a:rPr lang="en-US" altLang="en-US" dirty="0" smtClean="0"/>
              <a:t>Spicules are then eroded by osteoclasts and are covered with new bone by osteoblasts</a:t>
            </a:r>
          </a:p>
          <a:p>
            <a:pPr lvl="1"/>
            <a:r>
              <a:rPr lang="en-US" altLang="en-US" dirty="0" smtClean="0"/>
              <a:t>Ultimately replaced with spongy bone </a:t>
            </a:r>
          </a:p>
          <a:p>
            <a:pPr lvl="1"/>
            <a:r>
              <a:rPr lang="en-US" altLang="en-US" dirty="0" smtClean="0"/>
              <a:t>Medullary cavity enlarges as spicules are eroded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818" y="434573"/>
            <a:ext cx="5908364" cy="629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5207629" y="850055"/>
            <a:ext cx="85741" cy="381770"/>
          </a:xfrm>
          <a:custGeom>
            <a:avLst/>
            <a:gdLst>
              <a:gd name="connsiteX0" fmla="*/ 87489 w 87490"/>
              <a:gd name="connsiteY0" fmla="*/ 0 h 389560"/>
              <a:gd name="connsiteX1" fmla="*/ 87490 w 87490"/>
              <a:gd name="connsiteY1" fmla="*/ 389560 h 389560"/>
              <a:gd name="connsiteX2" fmla="*/ 0 w 87490"/>
              <a:gd name="connsiteY2" fmla="*/ 389560 h 3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490" h="389560">
                <a:moveTo>
                  <a:pt x="87489" y="0"/>
                </a:moveTo>
                <a:cubicBezTo>
                  <a:pt x="87489" y="129853"/>
                  <a:pt x="87490" y="259707"/>
                  <a:pt x="87490" y="389560"/>
                </a:cubicBezTo>
                <a:lnTo>
                  <a:pt x="0" y="389560"/>
                </a:lnTo>
              </a:path>
            </a:pathLst>
          </a:cu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296287" y="1134358"/>
            <a:ext cx="103302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00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2425297" y="4639055"/>
            <a:ext cx="1074090" cy="150597"/>
          </a:xfrm>
          <a:custGeom>
            <a:avLst/>
            <a:gdLst/>
            <a:ahLst/>
            <a:cxnLst/>
            <a:rect l="l" t="t" r="r" b="b"/>
            <a:pathLst>
              <a:path w="1096010" h="153670">
                <a:moveTo>
                  <a:pt x="0" y="0"/>
                </a:moveTo>
                <a:lnTo>
                  <a:pt x="740575" y="0"/>
                </a:lnTo>
                <a:lnTo>
                  <a:pt x="1095806" y="15361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2606226" y="5200789"/>
            <a:ext cx="1426934" cy="317373"/>
          </a:xfrm>
          <a:custGeom>
            <a:avLst/>
            <a:gdLst/>
            <a:ahLst/>
            <a:cxnLst/>
            <a:rect l="l" t="t" r="r" b="b"/>
            <a:pathLst>
              <a:path w="1456055" h="323850">
                <a:moveTo>
                  <a:pt x="0" y="0"/>
                </a:moveTo>
                <a:lnTo>
                  <a:pt x="682815" y="0"/>
                </a:lnTo>
                <a:lnTo>
                  <a:pt x="1455991" y="32371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2972290" y="5923265"/>
            <a:ext cx="1223442" cy="82144"/>
          </a:xfrm>
          <a:custGeom>
            <a:avLst/>
            <a:gdLst/>
            <a:ahLst/>
            <a:cxnLst/>
            <a:rect l="l" t="t" r="r" b="b"/>
            <a:pathLst>
              <a:path w="1248410" h="83820">
                <a:moveTo>
                  <a:pt x="0" y="0"/>
                </a:moveTo>
                <a:lnTo>
                  <a:pt x="113855" y="0"/>
                </a:lnTo>
                <a:lnTo>
                  <a:pt x="1248130" y="8348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5207634" y="1313482"/>
            <a:ext cx="70942" cy="1856321"/>
          </a:xfrm>
          <a:custGeom>
            <a:avLst/>
            <a:gdLst/>
            <a:ahLst/>
            <a:cxnLst/>
            <a:rect l="l" t="t" r="r" b="b"/>
            <a:pathLst>
              <a:path w="72389" h="1894205">
                <a:moveTo>
                  <a:pt x="0" y="0"/>
                </a:moveTo>
                <a:lnTo>
                  <a:pt x="71831" y="0"/>
                </a:lnTo>
                <a:lnTo>
                  <a:pt x="71831" y="1893709"/>
                </a:lnTo>
                <a:lnTo>
                  <a:pt x="749" y="189370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276184" y="2117172"/>
            <a:ext cx="120104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197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207634" y="3190414"/>
            <a:ext cx="70942" cy="1107694"/>
          </a:xfrm>
          <a:custGeom>
            <a:avLst/>
            <a:gdLst/>
            <a:ahLst/>
            <a:cxnLst/>
            <a:rect l="l" t="t" r="r" b="b"/>
            <a:pathLst>
              <a:path w="72389" h="1130300">
                <a:moveTo>
                  <a:pt x="0" y="0"/>
                </a:moveTo>
                <a:lnTo>
                  <a:pt x="71831" y="0"/>
                </a:lnTo>
                <a:lnTo>
                  <a:pt x="71831" y="1130084"/>
                </a:lnTo>
                <a:lnTo>
                  <a:pt x="749" y="113008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5276184" y="3584670"/>
            <a:ext cx="120104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0" y="0"/>
                </a:moveTo>
                <a:lnTo>
                  <a:pt x="12197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5207634" y="4319068"/>
            <a:ext cx="70942" cy="974522"/>
          </a:xfrm>
          <a:custGeom>
            <a:avLst/>
            <a:gdLst/>
            <a:ahLst/>
            <a:cxnLst/>
            <a:rect l="l" t="t" r="r" b="b"/>
            <a:pathLst>
              <a:path w="72389" h="994410">
                <a:moveTo>
                  <a:pt x="0" y="0"/>
                </a:moveTo>
                <a:lnTo>
                  <a:pt x="71831" y="0"/>
                </a:lnTo>
                <a:lnTo>
                  <a:pt x="71831" y="993863"/>
                </a:lnTo>
                <a:lnTo>
                  <a:pt x="749" y="9938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5276184" y="4389904"/>
            <a:ext cx="121348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0" y="0"/>
                </a:moveTo>
                <a:lnTo>
                  <a:pt x="12335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5207634" y="5315295"/>
            <a:ext cx="70942" cy="515264"/>
          </a:xfrm>
          <a:custGeom>
            <a:avLst/>
            <a:gdLst/>
            <a:ahLst/>
            <a:cxnLst/>
            <a:rect l="l" t="t" r="r" b="b"/>
            <a:pathLst>
              <a:path w="72389" h="525779">
                <a:moveTo>
                  <a:pt x="0" y="0"/>
                </a:moveTo>
                <a:lnTo>
                  <a:pt x="71831" y="0"/>
                </a:lnTo>
                <a:lnTo>
                  <a:pt x="71831" y="525614"/>
                </a:lnTo>
                <a:lnTo>
                  <a:pt x="749" y="52561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5278422" y="5568153"/>
            <a:ext cx="118859" cy="167399"/>
          </a:xfrm>
          <a:custGeom>
            <a:avLst/>
            <a:gdLst/>
            <a:ahLst/>
            <a:cxnLst/>
            <a:rect l="l" t="t" r="r" b="b"/>
            <a:pathLst>
              <a:path w="121285" h="170814">
                <a:moveTo>
                  <a:pt x="0" y="0"/>
                </a:moveTo>
                <a:lnTo>
                  <a:pt x="121069" y="170205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38" name="object 16"/>
          <p:cNvSpPr txBox="1"/>
          <p:nvPr/>
        </p:nvSpPr>
        <p:spPr>
          <a:xfrm>
            <a:off x="5426397" y="1049616"/>
            <a:ext cx="1230488" cy="21113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spc="-3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esting </a:t>
            </a:r>
            <a:r>
              <a:rPr sz="1400" b="1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z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0" name="object 14"/>
          <p:cNvSpPr txBox="1"/>
          <p:nvPr/>
        </p:nvSpPr>
        <p:spPr>
          <a:xfrm>
            <a:off x="5701464" y="2021291"/>
            <a:ext cx="1700075" cy="21113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P</a:t>
            </a:r>
            <a:r>
              <a:rPr sz="1400" b="1" spc="19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oli</a:t>
            </a:r>
            <a:r>
              <a:rPr sz="1400" b="1" spc="-2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f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e</a:t>
            </a:r>
            <a:r>
              <a:rPr sz="1400" b="1" spc="2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sz="1400" b="1" spc="-2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a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tion </a:t>
            </a:r>
            <a:r>
              <a:rPr sz="1400" b="1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z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1" name="object 13"/>
          <p:cNvSpPr txBox="1"/>
          <p:nvPr/>
        </p:nvSpPr>
        <p:spPr>
          <a:xfrm>
            <a:off x="5421593" y="2240550"/>
            <a:ext cx="1938544" cy="4222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cells undergo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3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mitosis.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object 11"/>
          <p:cNvSpPr txBox="1"/>
          <p:nvPr/>
        </p:nvSpPr>
        <p:spPr>
          <a:xfrm>
            <a:off x="5721331" y="3481585"/>
            <a:ext cx="1782518" cy="21113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Hype</a:t>
            </a:r>
            <a:r>
              <a:rPr sz="1400" b="1" spc="69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</a:t>
            </a:r>
            <a:r>
              <a:rPr sz="1400" b="1" spc="2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ophic </a:t>
            </a:r>
            <a:r>
              <a:rPr sz="1400" b="1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z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5407302" y="3691318"/>
            <a:ext cx="1666771" cy="4222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Older cartilage cells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3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enlarge.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6" name="object 8"/>
          <p:cNvSpPr txBox="1"/>
          <p:nvPr/>
        </p:nvSpPr>
        <p:spPr>
          <a:xfrm>
            <a:off x="5697282" y="4303824"/>
            <a:ext cx="1723136" cy="21113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Calcific</a:t>
            </a:r>
            <a:r>
              <a:rPr sz="1400" b="1" spc="-2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a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tion </a:t>
            </a:r>
            <a:r>
              <a:rPr sz="1400" b="1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z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47" name="object 7"/>
          <p:cNvSpPr txBox="1"/>
          <p:nvPr/>
        </p:nvSpPr>
        <p:spPr>
          <a:xfrm>
            <a:off x="5420331" y="4519448"/>
            <a:ext cx="2093752" cy="84453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Matrix calcifies; cartilage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57120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cells die; matrix begins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57120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deteriorating; blood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57120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vessels invade cavit</a:t>
            </a:r>
            <a:r>
              <a:rPr sz="1400" b="1" spc="-10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y</a:t>
            </a: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.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8" name="object 6"/>
          <p:cNvSpPr txBox="1"/>
          <p:nvPr/>
        </p:nvSpPr>
        <p:spPr>
          <a:xfrm>
            <a:off x="1652620" y="4550729"/>
            <a:ext cx="1373004" cy="42226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69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Calcified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spicule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1" name="object 3"/>
          <p:cNvSpPr txBox="1"/>
          <p:nvPr/>
        </p:nvSpPr>
        <p:spPr>
          <a:xfrm>
            <a:off x="5709306" y="5662290"/>
            <a:ext cx="1652444" cy="21113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Ossific</a:t>
            </a:r>
            <a:r>
              <a:rPr sz="1400" b="1" spc="-2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a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tion </a:t>
            </a:r>
            <a:r>
              <a:rPr sz="1400" b="1" spc="-1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z</a:t>
            </a:r>
            <a:r>
              <a:rPr sz="14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one</a:t>
            </a:r>
            <a:endParaRPr sz="14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52" name="object 2"/>
          <p:cNvSpPr txBox="1"/>
          <p:nvPr/>
        </p:nvSpPr>
        <p:spPr>
          <a:xfrm>
            <a:off x="5441982" y="5887772"/>
            <a:ext cx="1413849" cy="21113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New bone forms.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3" name="object 6"/>
          <p:cNvSpPr txBox="1"/>
          <p:nvPr/>
        </p:nvSpPr>
        <p:spPr>
          <a:xfrm>
            <a:off x="1652620" y="5805576"/>
            <a:ext cx="1496794" cy="63340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69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Osseous </a:t>
            </a:r>
            <a:r>
              <a:rPr lang="en-US" sz="1400" b="1" spc="-34" dirty="0">
                <a:solidFill>
                  <a:prstClr val="black"/>
                </a:solidFill>
                <a:ea typeface="+mn-ea"/>
                <a:cs typeface="Arial" pitchFamily="34" charset="0"/>
              </a:rPr>
              <a:t>tissue</a:t>
            </a:r>
          </a:p>
          <a:p>
            <a:pPr marR="26669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34" dirty="0">
                <a:solidFill>
                  <a:prstClr val="black"/>
                </a:solidFill>
                <a:ea typeface="+mn-ea"/>
                <a:cs typeface="Arial" pitchFamily="34" charset="0"/>
              </a:rPr>
              <a:t>(bone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)</a:t>
            </a:r>
            <a:r>
              <a:rPr lang="en-US" sz="1400" b="1" spc="-69" dirty="0">
                <a:solidFill>
                  <a:prstClr val="black"/>
                </a:solidFill>
                <a:ea typeface="+mn-ea"/>
                <a:cs typeface="Arial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covering</a:t>
            </a:r>
          </a:p>
          <a:p>
            <a:pPr marR="26669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cartilage spicules</a:t>
            </a:r>
            <a:endParaRPr sz="14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4" name="object 6"/>
          <p:cNvSpPr txBox="1"/>
          <p:nvPr/>
        </p:nvSpPr>
        <p:spPr>
          <a:xfrm>
            <a:off x="1652620" y="5097720"/>
            <a:ext cx="981211" cy="63340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69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Osteoblast</a:t>
            </a:r>
          </a:p>
          <a:p>
            <a:pPr marR="26669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depositing</a:t>
            </a:r>
          </a:p>
          <a:p>
            <a:pPr marR="26669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spc="-2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</a:t>
            </a:r>
            <a:r>
              <a:rPr lang="en-US" sz="1400" b="1" spc="-5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b="1" spc="-29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matrix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462460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Figure 6.10 Growth in length of a long bone occurs at the epiphyseal plate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405762" y="1958459"/>
            <a:ext cx="284515" cy="307777"/>
            <a:chOff x="7465279" y="1411300"/>
            <a:chExt cx="284515" cy="307777"/>
          </a:xfrm>
        </p:grpSpPr>
        <p:sp>
          <p:nvSpPr>
            <p:cNvPr id="39" name="Oval 38"/>
            <p:cNvSpPr/>
            <p:nvPr/>
          </p:nvSpPr>
          <p:spPr>
            <a:xfrm>
              <a:off x="7500348" y="1458000"/>
              <a:ext cx="214377" cy="214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465279" y="1411300"/>
              <a:ext cx="2845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407878" y="3425309"/>
            <a:ext cx="284515" cy="307777"/>
            <a:chOff x="7465279" y="1411300"/>
            <a:chExt cx="284515" cy="307777"/>
          </a:xfrm>
        </p:grpSpPr>
        <p:sp>
          <p:nvSpPr>
            <p:cNvPr id="66" name="Oval 65"/>
            <p:cNvSpPr/>
            <p:nvPr/>
          </p:nvSpPr>
          <p:spPr>
            <a:xfrm>
              <a:off x="7500348" y="1458000"/>
              <a:ext cx="214377" cy="214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465279" y="1411300"/>
              <a:ext cx="2845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406821" y="4248693"/>
            <a:ext cx="284515" cy="307777"/>
            <a:chOff x="7465279" y="1411300"/>
            <a:chExt cx="284515" cy="307777"/>
          </a:xfrm>
        </p:grpSpPr>
        <p:sp>
          <p:nvSpPr>
            <p:cNvPr id="69" name="Oval 68"/>
            <p:cNvSpPr/>
            <p:nvPr/>
          </p:nvSpPr>
          <p:spPr>
            <a:xfrm>
              <a:off x="7500348" y="1458000"/>
              <a:ext cx="214377" cy="214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65279" y="1411300"/>
              <a:ext cx="2845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408937" y="5611826"/>
            <a:ext cx="284515" cy="307777"/>
            <a:chOff x="7465279" y="1411300"/>
            <a:chExt cx="284515" cy="307777"/>
          </a:xfrm>
        </p:grpSpPr>
        <p:sp>
          <p:nvSpPr>
            <p:cNvPr id="75" name="Oval 74"/>
            <p:cNvSpPr/>
            <p:nvPr/>
          </p:nvSpPr>
          <p:spPr>
            <a:xfrm>
              <a:off x="7500348" y="1458000"/>
              <a:ext cx="214377" cy="2143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400" b="1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465279" y="1411300"/>
              <a:ext cx="28451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1" dirty="0">
                  <a:solidFill>
                    <a:prstClr val="black"/>
                  </a:solidFill>
                  <a:ea typeface="+mn-ea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53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Growth in Length of Long Bones (cont.)</a:t>
            </a:r>
            <a:endParaRPr lang="en-US" dirty="0"/>
          </a:p>
        </p:txBody>
      </p:sp>
      <p:sp>
        <p:nvSpPr>
          <p:cNvPr id="419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Near end of adolescence, </a:t>
            </a:r>
            <a:r>
              <a:rPr lang="en-US" altLang="en-US" dirty="0" err="1" smtClean="0"/>
              <a:t>chondroblasts</a:t>
            </a:r>
            <a:r>
              <a:rPr lang="en-US" altLang="en-US" dirty="0" smtClean="0"/>
              <a:t> divide less often</a:t>
            </a:r>
          </a:p>
          <a:p>
            <a:r>
              <a:rPr lang="en-US" altLang="en-US" dirty="0" smtClean="0"/>
              <a:t>Epiphyseal plate thins, then is replaced by bone</a:t>
            </a:r>
          </a:p>
          <a:p>
            <a:r>
              <a:rPr lang="en-US" altLang="en-US" i="1" dirty="0" smtClean="0"/>
              <a:t>Epiphyseal plate closure</a:t>
            </a:r>
            <a:r>
              <a:rPr lang="en-US" altLang="en-US" dirty="0" smtClean="0"/>
              <a:t> occurs when epiphysis and diaphysis fuse</a:t>
            </a:r>
          </a:p>
          <a:p>
            <a:r>
              <a:rPr lang="en-US" altLang="en-US" dirty="0" smtClean="0"/>
              <a:t>Bone lengthening ceases</a:t>
            </a:r>
          </a:p>
          <a:p>
            <a:pPr lvl="1"/>
            <a:r>
              <a:rPr lang="en-US" altLang="en-US" dirty="0" smtClean="0"/>
              <a:t>Females: occurs around 18 years of age</a:t>
            </a:r>
          </a:p>
          <a:p>
            <a:pPr lvl="1"/>
            <a:r>
              <a:rPr lang="en-US" altLang="en-US" dirty="0" smtClean="0"/>
              <a:t>Males: occurs around 21 years of age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Growth in Width (Thickness)</a:t>
            </a:r>
          </a:p>
        </p:txBody>
      </p:sp>
      <p:sp>
        <p:nvSpPr>
          <p:cNvPr id="4403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Growing bones widen as they lengthen through appositional growth</a:t>
            </a:r>
          </a:p>
          <a:p>
            <a:pPr lvl="1"/>
            <a:r>
              <a:rPr lang="en-US" altLang="en-US" dirty="0" smtClean="0"/>
              <a:t>Can occur throughout life</a:t>
            </a:r>
          </a:p>
          <a:p>
            <a:r>
              <a:rPr lang="en-US" altLang="en-US" dirty="0" smtClean="0"/>
              <a:t>Bones thicken in response to increased stress from muscle activity or added weight</a:t>
            </a:r>
          </a:p>
          <a:p>
            <a:r>
              <a:rPr lang="en-US" altLang="en-US" dirty="0" smtClean="0"/>
              <a:t>Osteoblasts beneath periosteum secrete bone matrix on external bone</a:t>
            </a:r>
          </a:p>
          <a:p>
            <a:r>
              <a:rPr lang="en-US" altLang="en-US" dirty="0" smtClean="0"/>
              <a:t>Osteoclasts remove bone on </a:t>
            </a:r>
            <a:r>
              <a:rPr lang="en-US" altLang="en-US" dirty="0" err="1" smtClean="0"/>
              <a:t>endosteal</a:t>
            </a:r>
            <a:r>
              <a:rPr lang="en-US" altLang="en-US" dirty="0" smtClean="0"/>
              <a:t> surface</a:t>
            </a:r>
          </a:p>
          <a:p>
            <a:r>
              <a:rPr lang="en-US" altLang="en-US" dirty="0" smtClean="0"/>
              <a:t>Usually more building up than breaking down which leads to thicker, stronger bone that is not too heavy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6.11 Long bone growth and remodeling during youth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048" y="1127760"/>
            <a:ext cx="6851903" cy="46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2761125" y="1947017"/>
            <a:ext cx="1076960" cy="723265"/>
          </a:xfrm>
          <a:custGeom>
            <a:avLst/>
            <a:gdLst/>
            <a:ahLst/>
            <a:cxnLst/>
            <a:rect l="l" t="t" r="r" b="b"/>
            <a:pathLst>
              <a:path w="1076960" h="723265">
                <a:moveTo>
                  <a:pt x="0" y="723061"/>
                </a:moveTo>
                <a:lnTo>
                  <a:pt x="7921" y="682518"/>
                </a:lnTo>
                <a:lnTo>
                  <a:pt x="21709" y="640033"/>
                </a:lnTo>
                <a:lnTo>
                  <a:pt x="41191" y="596008"/>
                </a:lnTo>
                <a:lnTo>
                  <a:pt x="66195" y="550843"/>
                </a:lnTo>
                <a:lnTo>
                  <a:pt x="96548" y="504938"/>
                </a:lnTo>
                <a:lnTo>
                  <a:pt x="132078" y="458694"/>
                </a:lnTo>
                <a:lnTo>
                  <a:pt x="172612" y="412511"/>
                </a:lnTo>
                <a:lnTo>
                  <a:pt x="217978" y="366791"/>
                </a:lnTo>
                <a:lnTo>
                  <a:pt x="268003" y="321933"/>
                </a:lnTo>
                <a:lnTo>
                  <a:pt x="322514" y="278339"/>
                </a:lnTo>
                <a:lnTo>
                  <a:pt x="381340" y="236409"/>
                </a:lnTo>
                <a:lnTo>
                  <a:pt x="444306" y="196542"/>
                </a:lnTo>
                <a:lnTo>
                  <a:pt x="511242" y="159141"/>
                </a:lnTo>
                <a:lnTo>
                  <a:pt x="581974" y="124606"/>
                </a:lnTo>
                <a:lnTo>
                  <a:pt x="656330" y="93336"/>
                </a:lnTo>
                <a:lnTo>
                  <a:pt x="734137" y="65733"/>
                </a:lnTo>
                <a:lnTo>
                  <a:pt x="815222" y="42198"/>
                </a:lnTo>
                <a:lnTo>
                  <a:pt x="899414" y="23130"/>
                </a:lnTo>
                <a:lnTo>
                  <a:pt x="986540" y="8930"/>
                </a:lnTo>
                <a:lnTo>
                  <a:pt x="107642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3754826" y="2953899"/>
            <a:ext cx="769620" cy="630555"/>
          </a:xfrm>
          <a:custGeom>
            <a:avLst/>
            <a:gdLst/>
            <a:ahLst/>
            <a:cxnLst/>
            <a:rect l="l" t="t" r="r" b="b"/>
            <a:pathLst>
              <a:path w="769620" h="630555">
                <a:moveTo>
                  <a:pt x="0" y="630034"/>
                </a:moveTo>
                <a:lnTo>
                  <a:pt x="666483" y="0"/>
                </a:lnTo>
                <a:lnTo>
                  <a:pt x="76904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3717945" y="2132046"/>
            <a:ext cx="808990" cy="0"/>
          </a:xfrm>
          <a:custGeom>
            <a:avLst/>
            <a:gdLst/>
            <a:ahLst/>
            <a:cxnLst/>
            <a:rect l="l" t="t" r="r" b="b"/>
            <a:pathLst>
              <a:path w="808989">
                <a:moveTo>
                  <a:pt x="808901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346774" y="2132046"/>
            <a:ext cx="763270" cy="0"/>
          </a:xfrm>
          <a:custGeom>
            <a:avLst/>
            <a:gdLst/>
            <a:ahLst/>
            <a:cxnLst/>
            <a:rect l="l" t="t" r="r" b="b"/>
            <a:pathLst>
              <a:path w="763270">
                <a:moveTo>
                  <a:pt x="76327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6221141" y="2957593"/>
            <a:ext cx="1112520" cy="412750"/>
          </a:xfrm>
          <a:custGeom>
            <a:avLst/>
            <a:gdLst/>
            <a:ahLst/>
            <a:cxnLst/>
            <a:rect l="l" t="t" r="r" b="b"/>
            <a:pathLst>
              <a:path w="1112520" h="412750">
                <a:moveTo>
                  <a:pt x="1112443" y="412623"/>
                </a:moveTo>
                <a:lnTo>
                  <a:pt x="105524" y="0"/>
                </a:lnTo>
                <a:lnTo>
                  <a:pt x="0" y="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1753512" y="2587925"/>
            <a:ext cx="1361440" cy="323215"/>
          </a:xfrm>
          <a:custGeom>
            <a:avLst/>
            <a:gdLst/>
            <a:ahLst/>
            <a:cxnLst/>
            <a:rect l="l" t="t" r="r" b="b"/>
            <a:pathLst>
              <a:path w="1361439" h="323214">
                <a:moveTo>
                  <a:pt x="1360932" y="0"/>
                </a:moveTo>
                <a:lnTo>
                  <a:pt x="764819" y="323011"/>
                </a:lnTo>
                <a:lnTo>
                  <a:pt x="0" y="323011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2128537" y="3573986"/>
            <a:ext cx="1273810" cy="419734"/>
          </a:xfrm>
          <a:custGeom>
            <a:avLst/>
            <a:gdLst/>
            <a:ahLst/>
            <a:cxnLst/>
            <a:rect l="l" t="t" r="r" b="b"/>
            <a:pathLst>
              <a:path w="1273810" h="419735">
                <a:moveTo>
                  <a:pt x="1273492" y="0"/>
                </a:moveTo>
                <a:lnTo>
                  <a:pt x="325653" y="419442"/>
                </a:lnTo>
                <a:lnTo>
                  <a:pt x="0" y="419442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2631899" y="3730106"/>
            <a:ext cx="959485" cy="910590"/>
          </a:xfrm>
          <a:custGeom>
            <a:avLst/>
            <a:gdLst/>
            <a:ahLst/>
            <a:cxnLst/>
            <a:rect l="l" t="t" r="r" b="b"/>
            <a:pathLst>
              <a:path w="959485" h="910589">
                <a:moveTo>
                  <a:pt x="959116" y="0"/>
                </a:moveTo>
                <a:lnTo>
                  <a:pt x="273418" y="910412"/>
                </a:lnTo>
                <a:lnTo>
                  <a:pt x="0" y="91041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6261526" y="4242150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92710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6413913" y="3404247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271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6425100" y="5182397"/>
            <a:ext cx="1236345" cy="0"/>
          </a:xfrm>
          <a:custGeom>
            <a:avLst/>
            <a:gdLst/>
            <a:ahLst/>
            <a:cxnLst/>
            <a:rect l="l" t="t" r="r" b="b"/>
            <a:pathLst>
              <a:path w="1236345">
                <a:moveTo>
                  <a:pt x="0" y="0"/>
                </a:moveTo>
                <a:lnTo>
                  <a:pt x="123576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2138255" y="2280942"/>
            <a:ext cx="885825" cy="0"/>
          </a:xfrm>
          <a:custGeom>
            <a:avLst/>
            <a:gdLst/>
            <a:ahLst/>
            <a:cxnLst/>
            <a:rect l="l" t="t" r="r" b="b"/>
            <a:pathLst>
              <a:path w="885825">
                <a:moveTo>
                  <a:pt x="0" y="0"/>
                </a:moveTo>
                <a:lnTo>
                  <a:pt x="885825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1714606" y="1134153"/>
            <a:ext cx="1790362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</a:t>
            </a:r>
            <a:r>
              <a:rPr lang="en-US" sz="2000" b="1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</a:t>
            </a:r>
            <a:r>
              <a:rPr lang="en-US" sz="2000" b="1" spc="34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g</a:t>
            </a:r>
            <a:r>
              <a:rPr lang="en-US" sz="2000" b="1" spc="29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lang="en-US" sz="2000" b="1" spc="-34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</a:t>
            </a:r>
            <a:r>
              <a:rPr lang="en-US" sz="2000" b="1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wth</a:t>
            </a:r>
            <a:endParaRPr lang="en-US" sz="20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5236062" y="1131359"/>
            <a:ext cx="2376100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Bone </a:t>
            </a:r>
            <a:r>
              <a:rPr sz="2000" b="1" spc="34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sz="2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emodeling</a:t>
            </a:r>
            <a:endParaRPr sz="20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4554535" y="2002412"/>
            <a:ext cx="1747273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Articular cartilage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1177148" y="2150342"/>
            <a:ext cx="1152560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30480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6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grows here.</a:t>
            </a:r>
            <a:endParaRPr sz="16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4554535" y="2827201"/>
            <a:ext cx="1619033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Epiphyseal plate</a:t>
            </a:r>
            <a:endParaRPr sz="16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4978116" y="3270504"/>
            <a:ext cx="1391407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 that was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6434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here has been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6434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resorbed.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3"/>
          <p:cNvSpPr txBox="1"/>
          <p:nvPr/>
        </p:nvSpPr>
        <p:spPr>
          <a:xfrm>
            <a:off x="1170239" y="4515387"/>
            <a:ext cx="1404552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 replaces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1268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here.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7" name="object 2"/>
          <p:cNvSpPr txBox="1"/>
          <p:nvPr/>
        </p:nvSpPr>
        <p:spPr>
          <a:xfrm>
            <a:off x="4977394" y="5047974"/>
            <a:ext cx="1397819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 that was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9134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here has been</a:t>
            </a:r>
            <a:endParaRPr lang="en-US" sz="16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19134" defTabSz="914400" fontAlgn="auto"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resorbed.</a:t>
            </a:r>
            <a:endParaRPr sz="16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object 5"/>
          <p:cNvSpPr txBox="1"/>
          <p:nvPr/>
        </p:nvSpPr>
        <p:spPr>
          <a:xfrm>
            <a:off x="4983686" y="4110543"/>
            <a:ext cx="1242328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ea typeface="+mn-ea"/>
                <a:cs typeface="Arial" pitchFamily="34" charset="0"/>
              </a:rPr>
              <a:t>Appositional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ea typeface="+mn-ea"/>
                <a:cs typeface="Arial" pitchFamily="34" charset="0"/>
              </a:rPr>
              <a:t>growth adds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ea typeface="+mn-ea"/>
                <a:cs typeface="Arial" pitchFamily="34" charset="0"/>
              </a:rPr>
              <a:t>bone here.</a:t>
            </a:r>
            <a:endParaRPr sz="16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0" name="object 3"/>
          <p:cNvSpPr txBox="1"/>
          <p:nvPr/>
        </p:nvSpPr>
        <p:spPr>
          <a:xfrm>
            <a:off x="1170239" y="3864321"/>
            <a:ext cx="1152560" cy="49244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Cartilage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ea typeface="+mn-ea"/>
                <a:cs typeface="Arial" pitchFamily="34" charset="0"/>
              </a:rPr>
              <a:t>grows here.</a:t>
            </a:r>
            <a:endParaRPr sz="16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1" name="object 3"/>
          <p:cNvSpPr txBox="1"/>
          <p:nvPr/>
        </p:nvSpPr>
        <p:spPr>
          <a:xfrm>
            <a:off x="1170239" y="2778358"/>
            <a:ext cx="844783" cy="98488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replaces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here.</a:t>
            </a:r>
            <a:endParaRPr sz="16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Hormonal Regulation of Bone Growth</a:t>
            </a:r>
          </a:p>
        </p:txBody>
      </p:sp>
      <p:sp>
        <p:nvSpPr>
          <p:cNvPr id="4710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Growth hormone: most important hormone in stimulating epiphyseal plate activity in infancy and childhood</a:t>
            </a:r>
          </a:p>
          <a:p>
            <a:r>
              <a:rPr lang="en-US" altLang="en-US" dirty="0" smtClean="0"/>
              <a:t>Thyroid hormone: modulates activity of growth hormone, ensuring proper proportions</a:t>
            </a:r>
          </a:p>
          <a:p>
            <a:r>
              <a:rPr lang="en-US" altLang="en-US" dirty="0" smtClean="0"/>
              <a:t>Testosterone (males) and estrogens (females) at puberty: promote adolescent growth spurts</a:t>
            </a:r>
          </a:p>
          <a:p>
            <a:pPr lvl="1"/>
            <a:r>
              <a:rPr lang="en-US" altLang="en-US" dirty="0" smtClean="0"/>
              <a:t>End growth by inducing epiphyseal plate closure</a:t>
            </a:r>
          </a:p>
          <a:p>
            <a:r>
              <a:rPr lang="en-US" altLang="en-US" dirty="0" smtClean="0"/>
              <a:t>Excesses or deficits of any hormones cause abnormal skeletal growth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6.6  Bone Remodeling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About 5–7% of bone mass is recycled each week</a:t>
            </a:r>
          </a:p>
          <a:p>
            <a:pPr lvl="1"/>
            <a:r>
              <a:rPr lang="en-US" altLang="en-US" dirty="0" smtClean="0"/>
              <a:t>Spongy bone replaced ~ every 3-4 years</a:t>
            </a:r>
          </a:p>
          <a:p>
            <a:pPr lvl="1"/>
            <a:r>
              <a:rPr lang="en-US" altLang="en-US" dirty="0" smtClean="0"/>
              <a:t>Compact bone replaced ~ every 10 years</a:t>
            </a:r>
          </a:p>
          <a:p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remodeling</a:t>
            </a:r>
            <a:r>
              <a:rPr lang="en-US" altLang="en-US" dirty="0" smtClean="0"/>
              <a:t> consists of both </a:t>
            </a:r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deposit</a:t>
            </a:r>
            <a:r>
              <a:rPr lang="en-US" altLang="en-US" dirty="0" smtClean="0"/>
              <a:t> and </a:t>
            </a:r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resorption</a:t>
            </a:r>
          </a:p>
          <a:p>
            <a:pPr lvl="1"/>
            <a:r>
              <a:rPr lang="en-US" altLang="en-US" dirty="0" smtClean="0"/>
              <a:t>Occurs at surfaces of both periosteum and endosteum</a:t>
            </a:r>
          </a:p>
          <a:p>
            <a:pPr lvl="1"/>
            <a:r>
              <a:rPr lang="en-US" altLang="en-US" b="1" dirty="0" smtClean="0"/>
              <a:t>Remodeling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units</a:t>
            </a:r>
            <a:r>
              <a:rPr lang="en-US" altLang="en-US" dirty="0" smtClean="0"/>
              <a:t>: packets of adjacent osteoblasts and osteoclasts coordinate remodeling process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Bone Deposit</a:t>
            </a:r>
          </a:p>
        </p:txBody>
      </p:sp>
      <p:sp>
        <p:nvSpPr>
          <p:cNvPr id="501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New bone matrix is deposited by osteoblasts</a:t>
            </a:r>
          </a:p>
          <a:p>
            <a:r>
              <a:rPr lang="en-US" altLang="en-US" i="1" dirty="0" smtClean="0"/>
              <a:t>Osteoid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seam</a:t>
            </a:r>
            <a:r>
              <a:rPr lang="en-US" altLang="en-US" dirty="0" smtClean="0"/>
              <a:t>: band of </a:t>
            </a:r>
            <a:r>
              <a:rPr lang="en-US" altLang="en-US" dirty="0" err="1" smtClean="0"/>
              <a:t>unmineralized</a:t>
            </a:r>
            <a:r>
              <a:rPr lang="en-US" altLang="en-US" dirty="0" smtClean="0"/>
              <a:t> bone matrix that marks area of new matrix</a:t>
            </a:r>
          </a:p>
          <a:p>
            <a:r>
              <a:rPr lang="en-US" altLang="en-US" i="1" dirty="0" smtClean="0"/>
              <a:t>Calcification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front</a:t>
            </a:r>
            <a:r>
              <a:rPr lang="en-US" altLang="en-US" dirty="0" smtClean="0"/>
              <a:t>: abrupt transition zone between osteoid seam and older mineralized bone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Formation of the Bony Skeleton</a:t>
            </a:r>
          </a:p>
        </p:txBody>
      </p:sp>
      <p:sp>
        <p:nvSpPr>
          <p:cNvPr id="1536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dirty="0" smtClean="0"/>
              <a:t>Up to about week 8, fibrous membranes and hyaline cartilage of fetal skeleton are replaced with bone tissue</a:t>
            </a:r>
          </a:p>
          <a:p>
            <a:pPr>
              <a:spcBef>
                <a:spcPts val="600"/>
              </a:spcBef>
            </a:pPr>
            <a:r>
              <a:rPr lang="en-US" altLang="en-US" b="1" dirty="0" smtClean="0"/>
              <a:t>Endochondral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Bone forms by replacing hyaline cartilage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Bones are called </a:t>
            </a:r>
            <a:r>
              <a:rPr lang="en-US" altLang="en-US" b="1" dirty="0" smtClean="0"/>
              <a:t>cartilage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endochondral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bones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Form most of skeleton</a:t>
            </a:r>
          </a:p>
          <a:p>
            <a:pPr>
              <a:spcBef>
                <a:spcPts val="600"/>
              </a:spcBef>
            </a:pPr>
            <a:r>
              <a:rPr lang="en-US" altLang="en-US" b="1" dirty="0" smtClean="0"/>
              <a:t>Intramembranous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Bone develops from fibrous membrane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Bones are called </a:t>
            </a:r>
            <a:r>
              <a:rPr lang="en-US" altLang="en-US" b="1" dirty="0" smtClean="0"/>
              <a:t>membrane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bones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Bone Deposit (cont.)</a:t>
            </a:r>
          </a:p>
        </p:txBody>
      </p:sp>
      <p:sp>
        <p:nvSpPr>
          <p:cNvPr id="501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Trigger for deposit not confirmed but may include:</a:t>
            </a:r>
          </a:p>
          <a:p>
            <a:pPr lvl="1"/>
            <a:r>
              <a:rPr lang="en-US" altLang="en-US" dirty="0" smtClean="0"/>
              <a:t>Mechanical signals</a:t>
            </a:r>
          </a:p>
          <a:p>
            <a:pPr lvl="1"/>
            <a:r>
              <a:rPr lang="en-US" altLang="en-US" dirty="0" smtClean="0"/>
              <a:t>Increased concentrations of calcium and phosphate ions for hydroxyapatite formation</a:t>
            </a:r>
          </a:p>
          <a:p>
            <a:pPr lvl="1"/>
            <a:r>
              <a:rPr lang="en-US" altLang="en-US" dirty="0" smtClean="0"/>
              <a:t>Matrix proteins that bind and concentrate calcium</a:t>
            </a:r>
          </a:p>
          <a:p>
            <a:pPr lvl="1"/>
            <a:r>
              <a:rPr lang="en-US" altLang="en-US" dirty="0" smtClean="0"/>
              <a:t>Appropriate amount of enzyme alkaline phosphatase for mineralization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02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Bone Resorption</a:t>
            </a:r>
          </a:p>
        </p:txBody>
      </p:sp>
      <p:sp>
        <p:nvSpPr>
          <p:cNvPr id="522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Resorption</a:t>
            </a:r>
            <a:r>
              <a:rPr lang="en-US" altLang="en-US" dirty="0" smtClean="0"/>
              <a:t> is function of </a:t>
            </a:r>
            <a:r>
              <a:rPr lang="en-US" altLang="en-US" b="1" dirty="0" smtClean="0"/>
              <a:t>osteoclasts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Dig depressions or grooves as they break down matrix</a:t>
            </a:r>
          </a:p>
          <a:p>
            <a:pPr lvl="1"/>
            <a:r>
              <a:rPr lang="en-US" altLang="en-US" dirty="0" smtClean="0"/>
              <a:t>Secrete lysosomal enzymes and protons (H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) that digest matrix</a:t>
            </a:r>
          </a:p>
          <a:p>
            <a:pPr lvl="1"/>
            <a:r>
              <a:rPr lang="en-US" altLang="en-US" dirty="0" smtClean="0"/>
              <a:t>Acidity converts calcium salts to soluble forms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Bone Resorption (cont.)</a:t>
            </a:r>
          </a:p>
        </p:txBody>
      </p:sp>
      <p:sp>
        <p:nvSpPr>
          <p:cNvPr id="5222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Osteoclasts also phagocytize demineralized matrix and dead osteocytes</a:t>
            </a:r>
          </a:p>
          <a:p>
            <a:pPr lvl="1"/>
            <a:r>
              <a:rPr lang="en-US" altLang="en-US" dirty="0" smtClean="0"/>
              <a:t>Digested products are </a:t>
            </a:r>
            <a:r>
              <a:rPr lang="en-US" altLang="en-US" dirty="0" err="1" smtClean="0"/>
              <a:t>transcytosed</a:t>
            </a:r>
            <a:r>
              <a:rPr lang="en-US" altLang="en-US" dirty="0" smtClean="0"/>
              <a:t> across cell and released into interstitial fluid and then into blood</a:t>
            </a:r>
          </a:p>
          <a:p>
            <a:pPr lvl="1"/>
            <a:r>
              <a:rPr lang="en-US" altLang="en-US" dirty="0" smtClean="0"/>
              <a:t>Once resorption is complete, osteoclasts undergo apoptosis</a:t>
            </a:r>
          </a:p>
          <a:p>
            <a:r>
              <a:rPr lang="en-US" altLang="en-US" dirty="0" smtClean="0"/>
              <a:t>Osteoclast activation involves PTH (parathyroid hormone) and immune T cell proteins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200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Control of Remodeling</a:t>
            </a:r>
          </a:p>
        </p:txBody>
      </p:sp>
      <p:sp>
        <p:nvSpPr>
          <p:cNvPr id="54274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Remodeling occurs continuously but is regulated by genetic factors and two control loops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Hormonal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controls</a:t>
            </a:r>
          </a:p>
          <a:p>
            <a:pPr lvl="2"/>
            <a:r>
              <a:rPr lang="en-US" altLang="en-US" dirty="0" smtClean="0"/>
              <a:t>Negative feedback loop that controls blood Ca</a:t>
            </a:r>
            <a:r>
              <a:rPr lang="en-US" altLang="en-US" baseline="30000" dirty="0" smtClean="0"/>
              <a:t>2+</a:t>
            </a:r>
            <a:r>
              <a:rPr lang="en-US" altLang="en-US" dirty="0" smtClean="0"/>
              <a:t> levels</a:t>
            </a:r>
          </a:p>
          <a:p>
            <a:pPr lvl="2"/>
            <a:r>
              <a:rPr lang="en-US" altLang="en-US" dirty="0" smtClean="0"/>
              <a:t>Calcium functions in many processes, such as nerve transmission, muscle contraction, blood coagulation, gland and nerve secretions, as well as cell division</a:t>
            </a:r>
          </a:p>
          <a:p>
            <a:pPr lvl="2"/>
            <a:r>
              <a:rPr lang="en-US" altLang="en-US" dirty="0" smtClean="0"/>
              <a:t>99% of 1200–1400 </a:t>
            </a:r>
            <a:r>
              <a:rPr lang="en-US" altLang="en-US" dirty="0" err="1" smtClean="0"/>
              <a:t>gms</a:t>
            </a:r>
            <a:r>
              <a:rPr lang="en-US" altLang="en-US" dirty="0" smtClean="0"/>
              <a:t> of calcium are found in bone</a:t>
            </a:r>
          </a:p>
          <a:p>
            <a:pPr lvl="2"/>
            <a:r>
              <a:rPr lang="en-US" altLang="en-US" dirty="0" smtClean="0"/>
              <a:t>Intestinal absorption of Ca</a:t>
            </a:r>
            <a:r>
              <a:rPr lang="en-US" altLang="en-US" baseline="30000" dirty="0" smtClean="0"/>
              <a:t>2+</a:t>
            </a:r>
            <a:r>
              <a:rPr lang="en-US" altLang="en-US" dirty="0" smtClean="0"/>
              <a:t> requires vitamin D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Response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to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mechanical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stress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of Remodeling</a:t>
            </a:r>
            <a:endParaRPr lang="en-US" dirty="0"/>
          </a:p>
        </p:txBody>
      </p:sp>
      <p:sp>
        <p:nvSpPr>
          <p:cNvPr id="563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300"/>
              </a:spcBef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Hormonal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controls</a:t>
            </a:r>
          </a:p>
          <a:p>
            <a:pPr lvl="1">
              <a:spcBef>
                <a:spcPts val="300"/>
              </a:spcBef>
            </a:pPr>
            <a:r>
              <a:rPr lang="en-US" altLang="en-US" b="1" dirty="0" smtClean="0"/>
              <a:t>Parathyroid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hormone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PTH</a:t>
            </a:r>
            <a:r>
              <a:rPr lang="en-US" altLang="en-US" dirty="0" smtClean="0"/>
              <a:t>): produced by parathyroid glands in response to low blood calcium levels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Stimulates osteoclasts to resorb bone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Calcium is released into blood, raising levels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PTH secretion stops when homeostatic calcium levels are reached</a:t>
            </a:r>
          </a:p>
          <a:p>
            <a:pPr lvl="1">
              <a:spcBef>
                <a:spcPts val="300"/>
              </a:spcBef>
            </a:pPr>
            <a:r>
              <a:rPr lang="en-US" altLang="en-US" b="1" dirty="0" smtClean="0"/>
              <a:t>Calcitonin</a:t>
            </a:r>
            <a:r>
              <a:rPr lang="en-US" altLang="en-US" dirty="0" smtClean="0"/>
              <a:t>: produced by </a:t>
            </a:r>
            <a:r>
              <a:rPr lang="en-US" altLang="en-US" dirty="0" err="1" smtClean="0"/>
              <a:t>parafollicular</a:t>
            </a:r>
            <a:r>
              <a:rPr lang="en-US" altLang="en-US" dirty="0" smtClean="0"/>
              <a:t> cells of thyroid gland in response to high levels of blood calcium levels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Effects are negligible, but at high pharmacological doses it can lower blood calcium levels temporarily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6.12 Parathyroid hormone (PTH) control of blood calcium levels.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04" y="411480"/>
            <a:ext cx="8546592" cy="603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5493158" y="3815440"/>
            <a:ext cx="735330" cy="0"/>
          </a:xfrm>
          <a:custGeom>
            <a:avLst/>
            <a:gdLst/>
            <a:ahLst/>
            <a:cxnLst/>
            <a:rect l="l" t="t" r="r" b="b"/>
            <a:pathLst>
              <a:path w="735329">
                <a:moveTo>
                  <a:pt x="734758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5859245" y="4655173"/>
            <a:ext cx="1206500" cy="167005"/>
          </a:xfrm>
          <a:custGeom>
            <a:avLst/>
            <a:gdLst/>
            <a:ahLst/>
            <a:cxnLst/>
            <a:rect l="l" t="t" r="r" b="b"/>
            <a:pathLst>
              <a:path w="1206500" h="167004">
                <a:moveTo>
                  <a:pt x="0" y="166916"/>
                </a:moveTo>
                <a:lnTo>
                  <a:pt x="316255" y="166916"/>
                </a:lnTo>
                <a:lnTo>
                  <a:pt x="1206296" y="0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6175507" y="4545542"/>
            <a:ext cx="184150" cy="276860"/>
          </a:xfrm>
          <a:custGeom>
            <a:avLst/>
            <a:gdLst/>
            <a:ahLst/>
            <a:cxnLst/>
            <a:rect l="l" t="t" r="r" b="b"/>
            <a:pathLst>
              <a:path w="184150" h="276860">
                <a:moveTo>
                  <a:pt x="184073" y="0"/>
                </a:moveTo>
                <a:lnTo>
                  <a:pt x="0" y="276542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20"/>
          <p:cNvSpPr txBox="1"/>
          <p:nvPr/>
        </p:nvSpPr>
        <p:spPr>
          <a:xfrm>
            <a:off x="2083867" y="1326645"/>
            <a:ext cx="5094664" cy="23852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Calcium</a:t>
            </a:r>
            <a:r>
              <a:rPr lang="en-US" sz="155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homeostasis of blood: 9–11 mg/100 ml</a:t>
            </a:r>
            <a:endParaRPr lang="en-US" sz="155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346117" y="1624052"/>
            <a:ext cx="1054584" cy="23852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BALANCE</a:t>
            </a:r>
            <a:endParaRPr sz="155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5" name="object 14"/>
          <p:cNvSpPr txBox="1"/>
          <p:nvPr/>
        </p:nvSpPr>
        <p:spPr>
          <a:xfrm>
            <a:off x="7648351" y="1611352"/>
            <a:ext cx="1054584" cy="23852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BALANCE</a:t>
            </a:r>
            <a:endParaRPr sz="155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7402339" y="2088943"/>
            <a:ext cx="1387880" cy="7848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9948" defTabSz="914400" fontAlgn="auto"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Stimulus</a:t>
            </a:r>
            <a:endParaRPr sz="20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Falling blood</a:t>
            </a:r>
            <a:endParaRPr lang="en-US" sz="1550" b="1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55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Ca</a:t>
            </a:r>
            <a:r>
              <a:rPr lang="en-US" sz="1550" b="1" baseline="30000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2</a:t>
            </a:r>
            <a:r>
              <a:rPr lang="en-US" sz="1550" b="1" baseline="30000" dirty="0">
                <a:solidFill>
                  <a:prstClr val="black"/>
                </a:solidFill>
                <a:latin typeface="Symbol" pitchFamily="18" charset="2"/>
                <a:ea typeface="+mn-ea"/>
                <a:cs typeface="Arial Black"/>
                <a:sym typeface="Symbol"/>
              </a:rPr>
              <a:t></a:t>
            </a:r>
            <a:r>
              <a:rPr lang="en-US" sz="155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 levels</a:t>
            </a:r>
            <a:endParaRPr lang="en-US" sz="155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4727364" y="3688972"/>
            <a:ext cx="729367" cy="4770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Thyroid</a:t>
            </a:r>
            <a:endParaRPr sz="155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9948"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gland</a:t>
            </a:r>
            <a:endParaRPr sz="155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9"/>
          <p:cNvSpPr txBox="1"/>
          <p:nvPr/>
        </p:nvSpPr>
        <p:spPr>
          <a:xfrm>
            <a:off x="483632" y="4464829"/>
            <a:ext cx="1742465" cy="95410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1253"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Osteoclasts</a:t>
            </a:r>
            <a:endParaRPr sz="155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degrade bone</a:t>
            </a:r>
            <a:r>
              <a:rPr lang="en-US"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matrix and release</a:t>
            </a:r>
            <a:endParaRPr lang="en-US" sz="155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</a:t>
            </a:r>
            <a:r>
              <a:rPr lang="en-US" sz="1550" b="1" baseline="300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2</a:t>
            </a:r>
            <a:r>
              <a:rPr lang="en-US" sz="1550" b="1" baseline="30000" dirty="0">
                <a:solidFill>
                  <a:prstClr val="black"/>
                </a:solidFill>
                <a:latin typeface="Symbol" pitchFamily="18" charset="2"/>
                <a:ea typeface="+mn-ea"/>
                <a:cs typeface="Arial Black"/>
                <a:sym typeface="Symbol"/>
              </a:rPr>
              <a:t></a:t>
            </a:r>
            <a:r>
              <a:rPr lang="en-US"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into blood.</a:t>
            </a:r>
            <a:endParaRPr lang="en-US" sz="155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object 8"/>
          <p:cNvSpPr txBox="1"/>
          <p:nvPr/>
        </p:nvSpPr>
        <p:spPr>
          <a:xfrm>
            <a:off x="4726166" y="4687242"/>
            <a:ext cx="1104470" cy="47705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Parathyroid</a:t>
            </a:r>
            <a:endParaRPr sz="155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9948"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glands</a:t>
            </a:r>
            <a:endParaRPr sz="155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6462758" y="5030448"/>
            <a:ext cx="1490793" cy="95410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1253"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Parathyroid</a:t>
            </a:r>
            <a:endParaRPr sz="155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glands release</a:t>
            </a:r>
            <a:r>
              <a:rPr lang="en-US"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parathyroid</a:t>
            </a:r>
            <a:r>
              <a:rPr lang="en-US"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sz="155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hormone (PTH).</a:t>
            </a:r>
            <a:endParaRPr sz="155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4104577" y="5978983"/>
            <a:ext cx="453650" cy="23852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PTH</a:t>
            </a:r>
            <a:endParaRPr sz="155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6" name="object 3"/>
          <p:cNvSpPr txBox="1"/>
          <p:nvPr/>
        </p:nvSpPr>
        <p:spPr>
          <a:xfrm rot="1320000">
            <a:off x="2136730" y="676604"/>
            <a:ext cx="1319079" cy="23852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white">
                    <a:lumMod val="65000"/>
                  </a:prstClr>
                </a:solidFill>
                <a:latin typeface="Arial Black"/>
                <a:ea typeface="+mn-ea"/>
                <a:cs typeface="Arial Black"/>
              </a:rPr>
              <a:t>IMBALANCE</a:t>
            </a:r>
            <a:endParaRPr sz="1550" dirty="0">
              <a:solidFill>
                <a:prstClr val="white">
                  <a:lumMod val="65000"/>
                </a:prstClr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7" name="object 2"/>
          <p:cNvSpPr txBox="1"/>
          <p:nvPr/>
        </p:nvSpPr>
        <p:spPr>
          <a:xfrm rot="1320000">
            <a:off x="5889834" y="2725251"/>
            <a:ext cx="1319079" cy="23852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50" b="1" dirty="0">
                <a:solidFill>
                  <a:prstClr val="white">
                    <a:lumMod val="65000"/>
                  </a:prstClr>
                </a:solidFill>
                <a:latin typeface="Arial Black"/>
                <a:ea typeface="+mn-ea"/>
                <a:cs typeface="Arial Black"/>
              </a:rPr>
              <a:t>IMBALANCE</a:t>
            </a:r>
            <a:endParaRPr sz="1550" dirty="0">
              <a:solidFill>
                <a:prstClr val="white">
                  <a:lumMod val="65000"/>
                </a:prstClr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995738" y="5905500"/>
            <a:ext cx="0" cy="361950"/>
          </a:xfrm>
          <a:custGeom>
            <a:avLst/>
            <a:gdLst>
              <a:gd name="connsiteX0" fmla="*/ 0 w 0"/>
              <a:gd name="connsiteY0" fmla="*/ 361950 h 361950"/>
              <a:gd name="connsiteX1" fmla="*/ 0 w 0"/>
              <a:gd name="connsiteY1" fmla="*/ 0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61950">
                <a:moveTo>
                  <a:pt x="0" y="36195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36BA8E"/>
                </a:solidFill>
              </a:rPr>
              <a:t>Clinical – </a:t>
            </a:r>
            <a:r>
              <a:rPr lang="en-US" altLang="en-US" dirty="0" smtClean="0">
                <a:solidFill>
                  <a:srgbClr val="CD4233"/>
                </a:solidFill>
              </a:rPr>
              <a:t>Homeostatic Imbalance 6.1</a:t>
            </a:r>
            <a:endParaRPr lang="en-US" altLang="en-US" dirty="0" smtClean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Even minute changes in blood calcium levels can cause severe neuromuscular problems</a:t>
            </a:r>
          </a:p>
          <a:p>
            <a:pPr lvl="1"/>
            <a:r>
              <a:rPr lang="en-US" altLang="en-US" i="1" dirty="0" smtClean="0"/>
              <a:t>Hypocalcemia</a:t>
            </a:r>
            <a:r>
              <a:rPr lang="en-US" altLang="en-US" dirty="0" smtClean="0"/>
              <a:t>: low levels of calcium cause </a:t>
            </a:r>
            <a:r>
              <a:rPr lang="en-US" altLang="en-US" dirty="0" err="1" smtClean="0"/>
              <a:t>hyperexcitablility</a:t>
            </a:r>
            <a:endParaRPr lang="en-US" altLang="en-US" dirty="0" smtClean="0"/>
          </a:p>
          <a:p>
            <a:pPr lvl="1"/>
            <a:r>
              <a:rPr lang="en-US" altLang="en-US" i="1" dirty="0" err="1" smtClean="0"/>
              <a:t>Hypercalcemia</a:t>
            </a:r>
            <a:r>
              <a:rPr lang="en-US" altLang="en-US" dirty="0" smtClean="0"/>
              <a:t>: high levels of calcium cause </a:t>
            </a:r>
            <a:r>
              <a:rPr lang="en-US" altLang="en-US" dirty="0" err="1" smtClean="0"/>
              <a:t>nonresponsiveness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Sustained high blood calcium levels can lead to deposits of calcium salts in blood vessels or kidneys and formation of kidney stones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of </a:t>
            </a:r>
            <a:r>
              <a:rPr lang="en-US" altLang="en-US" dirty="0" smtClean="0"/>
              <a:t>Remodeling (cont.)</a:t>
            </a:r>
            <a:endParaRPr lang="en-US" dirty="0"/>
          </a:p>
        </p:txBody>
      </p:sp>
      <p:sp>
        <p:nvSpPr>
          <p:cNvPr id="37891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915400" cy="5351462"/>
          </a:xfrm>
        </p:spPr>
        <p:txBody>
          <a:bodyPr/>
          <a:lstStyle/>
          <a:p>
            <a:pPr marL="514350" indent="-514350">
              <a:spcBef>
                <a:spcPts val="100"/>
              </a:spcBef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b="1" dirty="0" smtClean="0"/>
              <a:t>Hormonal</a:t>
            </a:r>
            <a:r>
              <a:rPr lang="en-US" sz="2800" dirty="0" smtClean="0"/>
              <a:t> </a:t>
            </a:r>
            <a:r>
              <a:rPr lang="en-US" sz="2800" b="1" dirty="0" smtClean="0"/>
              <a:t>controls (cont.)</a:t>
            </a:r>
          </a:p>
          <a:p>
            <a:pPr lvl="1">
              <a:spcBef>
                <a:spcPts val="100"/>
              </a:spcBef>
            </a:pPr>
            <a:r>
              <a:rPr lang="en-US" sz="2600" dirty="0" smtClean="0"/>
              <a:t>Other hormones play a role in bone density and turnover</a:t>
            </a:r>
          </a:p>
          <a:p>
            <a:pPr lvl="2">
              <a:spcBef>
                <a:spcPts val="100"/>
              </a:spcBef>
            </a:pPr>
            <a:r>
              <a:rPr lang="en-US" sz="2200" i="1" dirty="0" smtClean="0"/>
              <a:t>Leptin</a:t>
            </a:r>
          </a:p>
          <a:p>
            <a:pPr lvl="3">
              <a:spcBef>
                <a:spcPts val="100"/>
              </a:spcBef>
            </a:pPr>
            <a:r>
              <a:rPr lang="en-US" dirty="0" smtClean="0"/>
              <a:t>Hormone released by adipose tissue</a:t>
            </a:r>
          </a:p>
          <a:p>
            <a:pPr lvl="3">
              <a:spcBef>
                <a:spcPts val="100"/>
              </a:spcBef>
            </a:pPr>
            <a:r>
              <a:rPr lang="en-US" dirty="0" smtClean="0"/>
              <a:t>May play role in bone density regulation by inhibiting osteoblasts</a:t>
            </a:r>
          </a:p>
          <a:p>
            <a:pPr lvl="2">
              <a:spcBef>
                <a:spcPts val="100"/>
              </a:spcBef>
            </a:pPr>
            <a:r>
              <a:rPr lang="en-US" sz="2200" i="1" dirty="0" smtClean="0"/>
              <a:t>Serotonin</a:t>
            </a:r>
          </a:p>
          <a:p>
            <a:pPr lvl="3">
              <a:spcBef>
                <a:spcPts val="100"/>
              </a:spcBef>
            </a:pPr>
            <a:r>
              <a:rPr lang="en-US" dirty="0" smtClean="0"/>
              <a:t>Neurotransmitter regulates mood and sleep; also interferes with osteoblast activity</a:t>
            </a:r>
          </a:p>
          <a:p>
            <a:pPr lvl="3">
              <a:spcBef>
                <a:spcPts val="100"/>
              </a:spcBef>
            </a:pPr>
            <a:r>
              <a:rPr lang="en-US" dirty="0" smtClean="0"/>
              <a:t>Most serotonin made in gut</a:t>
            </a:r>
          </a:p>
          <a:p>
            <a:pPr lvl="3">
              <a:spcBef>
                <a:spcPts val="100"/>
              </a:spcBef>
            </a:pPr>
            <a:r>
              <a:rPr lang="en-US" dirty="0" smtClean="0"/>
              <a:t>Secreted into blood after a meal</a:t>
            </a:r>
          </a:p>
          <a:p>
            <a:pPr lvl="3">
              <a:spcBef>
                <a:spcPts val="100"/>
              </a:spcBef>
            </a:pPr>
            <a:r>
              <a:rPr lang="en-US" dirty="0" smtClean="0"/>
              <a:t>May inhibit bone turnover after a meal, so bone calcium is locked in when new calcium is flooding into bloodstream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of Remodeling (cont.)</a:t>
            </a:r>
            <a:endParaRPr lang="en-US" dirty="0"/>
          </a:p>
        </p:txBody>
      </p:sp>
      <p:sp>
        <p:nvSpPr>
          <p:cNvPr id="6246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Response to mechanical stress</a:t>
            </a:r>
          </a:p>
          <a:p>
            <a:pPr lvl="1"/>
            <a:r>
              <a:rPr lang="en-US" altLang="en-US" dirty="0" smtClean="0"/>
              <a:t>Bones reflect stresses they encounter</a:t>
            </a:r>
          </a:p>
          <a:p>
            <a:pPr lvl="2"/>
            <a:r>
              <a:rPr lang="en-US" altLang="en-US" dirty="0" smtClean="0"/>
              <a:t>Bones are stressed when weight bears on them or muscles pull on them</a:t>
            </a:r>
          </a:p>
          <a:p>
            <a:pPr lvl="1"/>
            <a:r>
              <a:rPr lang="en-US" altLang="en-US" i="1" dirty="0" smtClean="0"/>
              <a:t>Wolf</a:t>
            </a:r>
            <a:r>
              <a:rPr lang="en-US" altLang="ja-JP" i="1" dirty="0" smtClean="0"/>
              <a:t>’</a:t>
            </a:r>
            <a:r>
              <a:rPr lang="en-US" altLang="ja-JP" dirty="0" smtClean="0"/>
              <a:t>s </a:t>
            </a:r>
            <a:r>
              <a:rPr lang="en-US" altLang="ja-JP" i="1" dirty="0" smtClean="0"/>
              <a:t>law</a:t>
            </a:r>
            <a:r>
              <a:rPr lang="en-US" altLang="ja-JP" dirty="0" smtClean="0"/>
              <a:t> states that bones grow or remodel in response to demands placed on them</a:t>
            </a:r>
          </a:p>
          <a:p>
            <a:pPr lvl="2"/>
            <a:r>
              <a:rPr lang="en-US" altLang="en-US" dirty="0" smtClean="0"/>
              <a:t>Stress is usually off center, so bones tend to bend</a:t>
            </a:r>
          </a:p>
          <a:p>
            <a:pPr lvl="2"/>
            <a:r>
              <a:rPr lang="en-US" altLang="en-US" dirty="0" smtClean="0"/>
              <a:t>Bending compresses one side, stretches other side</a:t>
            </a:r>
          </a:p>
          <a:p>
            <a:pPr lvl="3"/>
            <a:r>
              <a:rPr lang="en-US" altLang="en-US" dirty="0" smtClean="0"/>
              <a:t>Diaphysis is thickest where bending stresses are greatest</a:t>
            </a:r>
          </a:p>
          <a:p>
            <a:pPr lvl="3"/>
            <a:r>
              <a:rPr lang="en-US" altLang="en-US" dirty="0" smtClean="0"/>
              <a:t>Bone can be hollow because compression and tension cancel each other out in center of bone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3362" y="457791"/>
            <a:ext cx="4677277" cy="622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/>
          <p:cNvSpPr/>
          <p:nvPr/>
        </p:nvSpPr>
        <p:spPr>
          <a:xfrm>
            <a:off x="5876127" y="2625214"/>
            <a:ext cx="299968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308914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915706" y="924007"/>
            <a:ext cx="1125757" cy="4179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6670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Load here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(body weight)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5"/>
          <p:cNvSpPr txBox="1"/>
          <p:nvPr/>
        </p:nvSpPr>
        <p:spPr>
          <a:xfrm>
            <a:off x="6231622" y="2527941"/>
            <a:ext cx="635960" cy="4179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Head of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femur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206138" y="4564591"/>
            <a:ext cx="1110208" cy="4179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Compression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here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2282667" y="4581148"/>
            <a:ext cx="638075" cy="41796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spc="-104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</a:t>
            </a: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ension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6670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here</a:t>
            </a:r>
            <a:endParaRPr sz="14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3806232" y="5279118"/>
            <a:ext cx="511566" cy="62694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7967"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Point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no</a:t>
            </a:r>
            <a:endParaRPr lang="en-US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stress</a:t>
            </a:r>
            <a:endParaRPr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4" y="16934"/>
            <a:ext cx="9084733" cy="48909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6.13 Bone anatomy and bending stress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Formation of the Bony </a:t>
            </a:r>
            <a:r>
              <a:rPr lang="en-US" altLang="en-US" dirty="0" smtClean="0"/>
              <a:t>Skeleton (cont.)</a:t>
            </a:r>
            <a:endParaRPr lang="en-US" dirty="0"/>
          </a:p>
        </p:txBody>
      </p:sp>
      <p:sp>
        <p:nvSpPr>
          <p:cNvPr id="1740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b="1" dirty="0" smtClean="0"/>
              <a:t>Endochondral ossification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Forms essentially all bones inferior to base of skull, except clavicles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Begins late in month 2 of development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Uses previously formed hyaline cartilage models 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Requires breakdown of hyaline cartilage prior to ossification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Begins at </a:t>
            </a:r>
            <a:r>
              <a:rPr lang="en-US" altLang="en-US" b="1" dirty="0" smtClean="0"/>
              <a:t>primary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ossification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center</a:t>
            </a:r>
            <a:r>
              <a:rPr lang="en-US" altLang="en-US" dirty="0" smtClean="0"/>
              <a:t> in center of shaft</a:t>
            </a:r>
          </a:p>
          <a:p>
            <a:pPr lvl="2">
              <a:spcBef>
                <a:spcPts val="400"/>
              </a:spcBef>
            </a:pPr>
            <a:r>
              <a:rPr lang="en-US" altLang="en-US" dirty="0" smtClean="0"/>
              <a:t>Blood vessels infiltrate</a:t>
            </a:r>
            <a:r>
              <a:rPr lang="en-US" altLang="en-US" dirty="0" smtClean="0">
                <a:sym typeface="Wingdings" panose="05000000000000000000" pitchFamily="2" charset="2"/>
              </a:rPr>
              <a:t> perichondrium, converting it to periosteum</a:t>
            </a:r>
          </a:p>
          <a:p>
            <a:pPr lvl="2">
              <a:spcBef>
                <a:spcPts val="400"/>
              </a:spcBef>
            </a:pPr>
            <a:r>
              <a:rPr lang="en-US" altLang="en-US" dirty="0" smtClean="0">
                <a:sym typeface="Wingdings" panose="05000000000000000000" pitchFamily="2" charset="2"/>
              </a:rPr>
              <a:t>Mesenchymal cells specialize into osteoblasts</a:t>
            </a: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of Remodeling (cont.)</a:t>
            </a:r>
            <a:endParaRPr lang="en-US" dirty="0"/>
          </a:p>
        </p:txBody>
      </p:sp>
      <p:sp>
        <p:nvSpPr>
          <p:cNvPr id="6553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dirty="0" smtClean="0"/>
              <a:t>Wolf</a:t>
            </a:r>
            <a:r>
              <a:rPr lang="en-US" altLang="ja-JP" dirty="0" smtClean="0"/>
              <a:t>’s law also explains:</a:t>
            </a:r>
          </a:p>
          <a:p>
            <a:pPr lvl="2"/>
            <a:r>
              <a:rPr lang="en-US" altLang="en-US" dirty="0" smtClean="0"/>
              <a:t>Handedness (right- or left-handed) results in thicker and stronger bone of the corresponding upper limb </a:t>
            </a:r>
          </a:p>
          <a:p>
            <a:pPr lvl="2"/>
            <a:r>
              <a:rPr lang="en-US" altLang="en-US" dirty="0" smtClean="0"/>
              <a:t>Curved bones are thickest where most likely to buckle</a:t>
            </a:r>
          </a:p>
          <a:p>
            <a:pPr lvl="2"/>
            <a:r>
              <a:rPr lang="en-US" altLang="en-US" dirty="0" smtClean="0"/>
              <a:t>Trabeculae form trusses along lines of stress</a:t>
            </a:r>
          </a:p>
          <a:p>
            <a:pPr lvl="2"/>
            <a:r>
              <a:rPr lang="en-US" altLang="en-US" dirty="0" smtClean="0"/>
              <a:t>Large, bony projections occur where heavy, active muscles attach</a:t>
            </a:r>
          </a:p>
          <a:p>
            <a:pPr lvl="3"/>
            <a:r>
              <a:rPr lang="en-US" altLang="en-US" dirty="0" smtClean="0"/>
              <a:t>Weight lifters have enormous thickenings at muscle attachment sites of most used muscles</a:t>
            </a:r>
          </a:p>
          <a:p>
            <a:pPr lvl="2"/>
            <a:r>
              <a:rPr lang="en-US" altLang="en-US" dirty="0" smtClean="0"/>
              <a:t>Bones of fetus and bedridden people are featureless because of lack of stress on bones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Control of Remodeling (cont.)</a:t>
            </a:r>
            <a:endParaRPr lang="en-US" dirty="0"/>
          </a:p>
        </p:txBody>
      </p:sp>
      <p:sp>
        <p:nvSpPr>
          <p:cNvPr id="6758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Mechanical stress causes remodeling by producing electrical signals when bone is deformed</a:t>
            </a:r>
          </a:p>
          <a:p>
            <a:pPr lvl="1"/>
            <a:r>
              <a:rPr lang="en-US" altLang="en-US" dirty="0" smtClean="0"/>
              <a:t>Compressed and stretched regions are oppositely charged</a:t>
            </a:r>
          </a:p>
          <a:p>
            <a:pPr lvl="1"/>
            <a:r>
              <a:rPr lang="en-US" altLang="en-US" dirty="0" smtClean="0"/>
              <a:t>Compression/tension changes fluid flows within canaliculi, which may also stimulate remodeling</a:t>
            </a:r>
          </a:p>
          <a:p>
            <a:r>
              <a:rPr lang="en-US" altLang="en-US" dirty="0" smtClean="0"/>
              <a:t>Hormonal controls determine whether and when remodeling occurs in response to changing blood calcium levels, but mechanical stress determines where it occurs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6.7  Bone Repair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Fractures</a:t>
            </a:r>
            <a:r>
              <a:rPr lang="en-US" altLang="en-US" dirty="0" smtClean="0"/>
              <a:t> are breaks</a:t>
            </a:r>
          </a:p>
          <a:p>
            <a:pPr lvl="1"/>
            <a:r>
              <a:rPr lang="en-US" altLang="en-US" dirty="0" smtClean="0"/>
              <a:t>During youth, most fractures result from trauma</a:t>
            </a:r>
          </a:p>
          <a:p>
            <a:pPr lvl="1"/>
            <a:r>
              <a:rPr lang="en-US" altLang="en-US" dirty="0" smtClean="0"/>
              <a:t>In old age, most result from weakness of bone due to bone thinning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Fracture Classification </a:t>
            </a:r>
          </a:p>
        </p:txBody>
      </p:sp>
      <p:sp>
        <p:nvSpPr>
          <p:cNvPr id="7065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400"/>
              </a:spcBef>
            </a:pPr>
            <a:r>
              <a:rPr lang="en-US" altLang="en-US" dirty="0" smtClean="0"/>
              <a:t>Three “either/or” fracture classifications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Position of bone ends after fracture</a:t>
            </a:r>
          </a:p>
          <a:p>
            <a:pPr lvl="2">
              <a:spcBef>
                <a:spcPts val="400"/>
              </a:spcBef>
            </a:pPr>
            <a:r>
              <a:rPr lang="en-US" altLang="en-US" i="1" dirty="0" err="1" smtClean="0"/>
              <a:t>Nondisplaced</a:t>
            </a:r>
            <a:r>
              <a:rPr lang="en-US" altLang="en-US" dirty="0" smtClean="0"/>
              <a:t>: ends retain normal position</a:t>
            </a:r>
          </a:p>
          <a:p>
            <a:pPr lvl="2">
              <a:spcBef>
                <a:spcPts val="400"/>
              </a:spcBef>
            </a:pPr>
            <a:r>
              <a:rPr lang="en-US" altLang="en-US" i="1" dirty="0" smtClean="0"/>
              <a:t>Displaced</a:t>
            </a:r>
            <a:r>
              <a:rPr lang="en-US" altLang="en-US" dirty="0" smtClean="0"/>
              <a:t>: ends are out of normal alignment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Completeness of break</a:t>
            </a:r>
          </a:p>
          <a:p>
            <a:pPr lvl="2">
              <a:spcBef>
                <a:spcPts val="400"/>
              </a:spcBef>
            </a:pPr>
            <a:r>
              <a:rPr lang="en-US" altLang="en-US" i="1" dirty="0" smtClean="0"/>
              <a:t>Complete</a:t>
            </a:r>
            <a:r>
              <a:rPr lang="en-US" altLang="en-US" dirty="0" smtClean="0"/>
              <a:t>: broken all the way through</a:t>
            </a:r>
          </a:p>
          <a:p>
            <a:pPr lvl="2">
              <a:spcBef>
                <a:spcPts val="400"/>
              </a:spcBef>
            </a:pPr>
            <a:r>
              <a:rPr lang="en-US" altLang="en-US" i="1" dirty="0" smtClean="0"/>
              <a:t>Incomplete</a:t>
            </a:r>
            <a:r>
              <a:rPr lang="en-US" altLang="en-US" dirty="0" smtClean="0"/>
              <a:t>: not broken all the way through</a:t>
            </a:r>
          </a:p>
          <a:p>
            <a:pPr lvl="1">
              <a:spcBef>
                <a:spcPts val="400"/>
              </a:spcBef>
            </a:pPr>
            <a:r>
              <a:rPr lang="en-US" altLang="en-US" dirty="0" smtClean="0"/>
              <a:t>Whether skin is penetrated</a:t>
            </a:r>
          </a:p>
          <a:p>
            <a:pPr lvl="2">
              <a:spcBef>
                <a:spcPts val="400"/>
              </a:spcBef>
            </a:pPr>
            <a:r>
              <a:rPr lang="en-US" altLang="en-US" i="1" dirty="0" smtClean="0"/>
              <a:t>Open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compound</a:t>
            </a:r>
            <a:r>
              <a:rPr lang="en-US" altLang="en-US" dirty="0" smtClean="0"/>
              <a:t>): skin is penetrated</a:t>
            </a:r>
          </a:p>
          <a:p>
            <a:pPr lvl="2">
              <a:spcBef>
                <a:spcPts val="400"/>
              </a:spcBef>
            </a:pPr>
            <a:r>
              <a:rPr lang="en-US" altLang="en-US" i="1" dirty="0" smtClean="0"/>
              <a:t>Closed</a:t>
            </a:r>
            <a:r>
              <a:rPr lang="en-US" altLang="en-US" dirty="0" smtClean="0"/>
              <a:t> (</a:t>
            </a:r>
            <a:r>
              <a:rPr lang="en-US" altLang="en-US" i="1" dirty="0" smtClean="0"/>
              <a:t>simple</a:t>
            </a:r>
            <a:r>
              <a:rPr lang="en-US" altLang="en-US" dirty="0" smtClean="0"/>
              <a:t>): skin is not penetrated</a:t>
            </a:r>
          </a:p>
          <a:p>
            <a:pPr>
              <a:spcBef>
                <a:spcPts val="400"/>
              </a:spcBef>
            </a:pPr>
            <a:r>
              <a:rPr lang="en-US" altLang="en-US" dirty="0" smtClean="0"/>
              <a:t>Can also be described by location of fracture, external appearance, and nature of break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6.2-1 </a:t>
            </a:r>
            <a:r>
              <a:rPr lang="en-US" dirty="0">
                <a:latin typeface="Arial" pitchFamily="34" charset="0"/>
                <a:cs typeface="Arial" pitchFamily="34" charset="0"/>
              </a:rPr>
              <a:t>Common Types of Fractures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4274" name="Picture 2" descr="J:\Selva\PPT\November_2014\20-11-14\11192014\JPG\Labeled\table_06_02_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578864"/>
            <a:ext cx="8546592" cy="370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6.2-2 </a:t>
            </a:r>
            <a:r>
              <a:rPr lang="en-US" dirty="0">
                <a:latin typeface="Arial" pitchFamily="34" charset="0"/>
                <a:cs typeface="Arial" pitchFamily="34" charset="0"/>
              </a:rPr>
              <a:t>Common Types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Fractures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(continued)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5298" name="Picture 2" descr="J:\Selva\PPT\November_2014\20-11-14\11192014\JPG\Labeled\table_06_02_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524000"/>
            <a:ext cx="854659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Table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6.2-3 </a:t>
            </a:r>
            <a:r>
              <a:rPr lang="en-US" dirty="0">
                <a:latin typeface="Arial" pitchFamily="34" charset="0"/>
                <a:cs typeface="Arial" pitchFamily="34" charset="0"/>
              </a:rPr>
              <a:t>Common Types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Fractures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(continued)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6322" name="Picture 2" descr="J:\Selva\PPT\November_2014\20-11-14\11192014\JPG\Labeled\table_06_02_3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04" y="1088136"/>
            <a:ext cx="8546592" cy="468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Fracture Treatment and Repair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Treatment involves </a:t>
            </a:r>
            <a:r>
              <a:rPr lang="en-US" altLang="en-US" b="1" dirty="0" smtClean="0"/>
              <a:t>reduction</a:t>
            </a:r>
            <a:r>
              <a:rPr lang="en-US" altLang="en-US" dirty="0" smtClean="0"/>
              <a:t>, the realignment of broken bone ends</a:t>
            </a:r>
          </a:p>
          <a:p>
            <a:pPr lvl="1"/>
            <a:r>
              <a:rPr lang="en-US" altLang="en-US" i="1" dirty="0" smtClean="0"/>
              <a:t>Closed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reduction</a:t>
            </a:r>
            <a:r>
              <a:rPr lang="en-US" altLang="en-US" dirty="0" smtClean="0"/>
              <a:t>: physician manipulates to correct position</a:t>
            </a:r>
          </a:p>
          <a:p>
            <a:pPr lvl="1"/>
            <a:r>
              <a:rPr lang="en-US" altLang="en-US" i="1" dirty="0" smtClean="0"/>
              <a:t>Open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reduction</a:t>
            </a:r>
            <a:r>
              <a:rPr lang="en-US" altLang="en-US" dirty="0" smtClean="0"/>
              <a:t>: surgical pins or wires secure ends</a:t>
            </a:r>
          </a:p>
          <a:p>
            <a:pPr lvl="1"/>
            <a:r>
              <a:rPr lang="en-US" altLang="en-US" b="1" dirty="0" smtClean="0"/>
              <a:t>Immobilization</a:t>
            </a:r>
            <a:r>
              <a:rPr lang="en-US" altLang="en-US" dirty="0" smtClean="0"/>
              <a:t> of bone by cast or traction is needed for healing</a:t>
            </a:r>
          </a:p>
          <a:p>
            <a:pPr lvl="2"/>
            <a:r>
              <a:rPr lang="en-US" altLang="en-US" dirty="0" smtClean="0"/>
              <a:t>Time needed for repair depends on break severity, bone broken, and age of patient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Fracture Treatment and Repair (cont.)</a:t>
            </a:r>
          </a:p>
        </p:txBody>
      </p:sp>
      <p:sp>
        <p:nvSpPr>
          <p:cNvPr id="7577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Repair involves four major stages: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Hematoma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err="1" smtClean="0"/>
              <a:t>Fibrocartilaginous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remodeling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1558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  <a:endParaRPr lang="en-US" dirty="0"/>
          </a:p>
        </p:txBody>
      </p:sp>
      <p:sp>
        <p:nvSpPr>
          <p:cNvPr id="7782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Hematoma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lvl="1"/>
            <a:r>
              <a:rPr lang="en-US" altLang="en-US" dirty="0" smtClean="0"/>
              <a:t>Torn blood vessels hemorrhage, forming mass of clotted blood called a </a:t>
            </a:r>
            <a:r>
              <a:rPr lang="en-US" altLang="en-US" b="1" dirty="0" smtClean="0"/>
              <a:t>hematoma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Site is swollen, painful, and inflamed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Formation of the Bony Skeleton (cont.)</a:t>
            </a:r>
            <a:endParaRPr lang="en-US" dirty="0"/>
          </a:p>
        </p:txBody>
      </p:sp>
      <p:sp>
        <p:nvSpPr>
          <p:cNvPr id="194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Five main steps in the process of ossification: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Bone collar forms around diaphysis of cartilage model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Central cartilage in diaphysis calcifies, then develops cavities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dirty="0" smtClean="0"/>
              <a:t>Periosteal bud invades cavities, leading to </a:t>
            </a:r>
            <a:r>
              <a:rPr lang="en-US" altLang="en-US" dirty="0" smtClean="0">
                <a:sym typeface="Wingdings" panose="05000000000000000000" pitchFamily="2" charset="2"/>
              </a:rPr>
              <a:t>formation of spongy bone</a:t>
            </a:r>
          </a:p>
          <a:p>
            <a:pPr lvl="2"/>
            <a:r>
              <a:rPr lang="en-US" altLang="en-US" dirty="0" smtClean="0">
                <a:sym typeface="Wingdings" panose="05000000000000000000" pitchFamily="2" charset="2"/>
              </a:rPr>
              <a:t>Bud is made up of blood vessels, nerves, red marrow, </a:t>
            </a:r>
            <a:r>
              <a:rPr lang="en-US" altLang="en-US" dirty="0" err="1" smtClean="0">
                <a:sym typeface="Wingdings" panose="05000000000000000000" pitchFamily="2" charset="2"/>
              </a:rPr>
              <a:t>osteogenic</a:t>
            </a:r>
            <a:r>
              <a:rPr lang="en-US" altLang="en-US" dirty="0" smtClean="0">
                <a:sym typeface="Wingdings" panose="05000000000000000000" pitchFamily="2" charset="2"/>
              </a:rPr>
              <a:t> cells, and osteoclasts</a:t>
            </a: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6.14-1 </a:t>
            </a:r>
            <a:r>
              <a:rPr lang="en-US" dirty="0">
                <a:latin typeface="Arial" pitchFamily="34" charset="0"/>
                <a:cs typeface="Arial" pitchFamily="34" charset="0"/>
              </a:rPr>
              <a:t>Stages in the healing of a bone fracture.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3744" y="1066800"/>
            <a:ext cx="409651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8"/>
          <p:cNvSpPr txBox="1"/>
          <p:nvPr/>
        </p:nvSpPr>
        <p:spPr>
          <a:xfrm>
            <a:off x="5322238" y="1704349"/>
            <a:ext cx="1248740" cy="2923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Hematoma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2997310" y="5412637"/>
            <a:ext cx="2268826" cy="2923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 hematoma forms.</a:t>
            </a:r>
            <a:endParaRPr sz="19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2"/>
          <p:cNvSpPr/>
          <p:nvPr/>
        </p:nvSpPr>
        <p:spPr>
          <a:xfrm>
            <a:off x="4876906" y="1867842"/>
            <a:ext cx="386055" cy="654348"/>
          </a:xfrm>
          <a:custGeom>
            <a:avLst/>
            <a:gdLst/>
            <a:ahLst/>
            <a:cxnLst/>
            <a:rect l="l" t="t" r="r" b="b"/>
            <a:pathLst>
              <a:path w="239394" h="405765">
                <a:moveTo>
                  <a:pt x="0" y="405460"/>
                </a:moveTo>
                <a:lnTo>
                  <a:pt x="144411" y="0"/>
                </a:lnTo>
                <a:lnTo>
                  <a:pt x="23895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88122" y="5375520"/>
            <a:ext cx="340068" cy="384721"/>
            <a:chOff x="3062255" y="4389153"/>
            <a:chExt cx="340068" cy="384721"/>
          </a:xfrm>
        </p:grpSpPr>
        <p:sp>
          <p:nvSpPr>
            <p:cNvPr id="13" name="Oval 12"/>
            <p:cNvSpPr/>
            <p:nvPr/>
          </p:nvSpPr>
          <p:spPr>
            <a:xfrm>
              <a:off x="3062255" y="4411479"/>
              <a:ext cx="340068" cy="34006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9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2201" y="4389153"/>
              <a:ext cx="320176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  <a:endParaRPr lang="en-US" dirty="0"/>
          </a:p>
        </p:txBody>
      </p:sp>
      <p:sp>
        <p:nvSpPr>
          <p:cNvPr id="7987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altLang="en-US" dirty="0" smtClean="0"/>
              <a:t> </a:t>
            </a:r>
            <a:r>
              <a:rPr lang="en-US" altLang="en-US" b="1" dirty="0" err="1" smtClean="0"/>
              <a:t>Fibrocartilaginous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lvl="1"/>
            <a:r>
              <a:rPr lang="en-US" altLang="en-US" dirty="0" smtClean="0"/>
              <a:t>Capillaries grow into hematoma</a:t>
            </a:r>
          </a:p>
          <a:p>
            <a:pPr lvl="1"/>
            <a:r>
              <a:rPr lang="en-US" altLang="en-US" dirty="0" smtClean="0"/>
              <a:t>Phagocytic cells clear debris</a:t>
            </a:r>
          </a:p>
          <a:p>
            <a:pPr lvl="1"/>
            <a:r>
              <a:rPr lang="en-US" altLang="en-US" dirty="0" smtClean="0"/>
              <a:t>Fibroblasts secrete collagen fibers to span break and connect broken ends </a:t>
            </a:r>
          </a:p>
          <a:p>
            <a:pPr lvl="1"/>
            <a:r>
              <a:rPr lang="en-US" altLang="en-US" dirty="0" smtClean="0"/>
              <a:t>Fibroblasts, cartilage, and </a:t>
            </a:r>
            <a:r>
              <a:rPr lang="en-US" altLang="en-US" dirty="0" err="1" smtClean="0"/>
              <a:t>osteogenic</a:t>
            </a:r>
            <a:r>
              <a:rPr lang="en-US" altLang="en-US" dirty="0" smtClean="0"/>
              <a:t> cells begin reconstruction of bone</a:t>
            </a:r>
          </a:p>
          <a:p>
            <a:pPr lvl="2"/>
            <a:r>
              <a:rPr lang="en-US" altLang="en-US" dirty="0" smtClean="0"/>
              <a:t>Create cartilage matrix of repair tissue</a:t>
            </a:r>
          </a:p>
          <a:p>
            <a:pPr lvl="2"/>
            <a:r>
              <a:rPr lang="en-US" altLang="en-US" dirty="0" smtClean="0"/>
              <a:t>Osteoblasts form spongy bone within matrix</a:t>
            </a:r>
          </a:p>
          <a:p>
            <a:pPr lvl="1"/>
            <a:r>
              <a:rPr lang="en-US" altLang="en-US" dirty="0" smtClean="0"/>
              <a:t>This mass of repair tissue is called </a:t>
            </a:r>
            <a:r>
              <a:rPr lang="en-US" altLang="en-US" b="1" dirty="0" err="1" smtClean="0"/>
              <a:t>fibrocartilaginous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6.14-2 </a:t>
            </a:r>
            <a:r>
              <a:rPr lang="en-US" dirty="0">
                <a:latin typeface="Arial" pitchFamily="34" charset="0"/>
                <a:cs typeface="Arial" pitchFamily="34" charset="0"/>
              </a:rPr>
              <a:t>Stages in the healing of a bone fracture.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6544" y="963168"/>
            <a:ext cx="5010912" cy="493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7"/>
          <p:cNvSpPr txBox="1"/>
          <p:nvPr/>
        </p:nvSpPr>
        <p:spPr>
          <a:xfrm>
            <a:off x="6069672" y="1643016"/>
            <a:ext cx="963405" cy="58477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External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2860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object 15"/>
          <p:cNvSpPr txBox="1"/>
          <p:nvPr/>
        </p:nvSpPr>
        <p:spPr>
          <a:xfrm>
            <a:off x="2105399" y="3052006"/>
            <a:ext cx="1208664" cy="1461939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Internal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</a:t>
            </a:r>
            <a:endParaRPr lang="en-US" sz="19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(fibrous</a:t>
            </a:r>
            <a:endParaRPr lang="en-US" sz="19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tissue and</a:t>
            </a:r>
            <a:endParaRPr lang="en-US" sz="19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cartilage)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" name="object 13"/>
          <p:cNvSpPr txBox="1"/>
          <p:nvPr/>
        </p:nvSpPr>
        <p:spPr>
          <a:xfrm>
            <a:off x="6069672" y="3117867"/>
            <a:ext cx="884858" cy="87716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New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</a:t>
            </a:r>
            <a:endParaRPr lang="en-US" sz="19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vessels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5808715" y="4304496"/>
            <a:ext cx="1086836" cy="87716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lang="en-US" sz="19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trabecula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6"/>
          <p:cNvSpPr txBox="1"/>
          <p:nvPr/>
        </p:nvSpPr>
        <p:spPr>
          <a:xfrm>
            <a:off x="3079160" y="5296965"/>
            <a:ext cx="2590453" cy="58477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457200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 err="1">
                <a:solidFill>
                  <a:srgbClr val="0092C8"/>
                </a:solidFill>
                <a:latin typeface="Arial"/>
                <a:ea typeface="+mn-ea"/>
                <a:cs typeface="Arial"/>
              </a:rPr>
              <a:t>Fibrocartilaginous</a:t>
            </a:r>
            <a:r>
              <a:rPr lang="en-US" sz="19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9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9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callus forms.</a:t>
            </a:r>
            <a:endParaRPr lang="en-US" sz="19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3060674" y="3188186"/>
            <a:ext cx="1411059" cy="0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87863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4"/>
          <p:cNvSpPr/>
          <p:nvPr/>
        </p:nvSpPr>
        <p:spPr>
          <a:xfrm>
            <a:off x="5353191" y="3273931"/>
            <a:ext cx="672904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64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5"/>
          <p:cNvSpPr/>
          <p:nvPr/>
        </p:nvSpPr>
        <p:spPr>
          <a:xfrm>
            <a:off x="5467930" y="3571592"/>
            <a:ext cx="292611" cy="878853"/>
          </a:xfrm>
          <a:custGeom>
            <a:avLst/>
            <a:gdLst/>
            <a:ahLst/>
            <a:cxnLst/>
            <a:rect l="l" t="t" r="r" b="b"/>
            <a:pathLst>
              <a:path w="182245" h="547369">
                <a:moveTo>
                  <a:pt x="0" y="0"/>
                </a:moveTo>
                <a:lnTo>
                  <a:pt x="117576" y="546811"/>
                </a:lnTo>
                <a:lnTo>
                  <a:pt x="181876" y="546811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6"/>
          <p:cNvSpPr/>
          <p:nvPr/>
        </p:nvSpPr>
        <p:spPr>
          <a:xfrm>
            <a:off x="5413508" y="1803400"/>
            <a:ext cx="612751" cy="968574"/>
          </a:xfrm>
          <a:custGeom>
            <a:avLst/>
            <a:gdLst/>
            <a:ahLst/>
            <a:cxnLst/>
            <a:rect l="l" t="t" r="r" b="b"/>
            <a:pathLst>
              <a:path w="381635" h="603250">
                <a:moveTo>
                  <a:pt x="0" y="602932"/>
                </a:moveTo>
                <a:lnTo>
                  <a:pt x="286524" y="0"/>
                </a:lnTo>
                <a:lnTo>
                  <a:pt x="38106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9"/>
          <p:cNvSpPr/>
          <p:nvPr/>
        </p:nvSpPr>
        <p:spPr>
          <a:xfrm>
            <a:off x="5076639" y="3132746"/>
            <a:ext cx="277318" cy="262025"/>
          </a:xfrm>
          <a:custGeom>
            <a:avLst/>
            <a:gdLst/>
            <a:ahLst/>
            <a:cxnLst/>
            <a:rect l="l" t="t" r="r" b="b"/>
            <a:pathLst>
              <a:path w="172720" h="163194">
                <a:moveTo>
                  <a:pt x="0" y="0"/>
                </a:moveTo>
                <a:lnTo>
                  <a:pt x="172250" y="87934"/>
                </a:lnTo>
                <a:lnTo>
                  <a:pt x="5232" y="1627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21522" y="5252754"/>
            <a:ext cx="340068" cy="384721"/>
            <a:chOff x="3062255" y="4389153"/>
            <a:chExt cx="340068" cy="384721"/>
          </a:xfrm>
        </p:grpSpPr>
        <p:sp>
          <p:nvSpPr>
            <p:cNvPr id="22" name="Oval 21"/>
            <p:cNvSpPr/>
            <p:nvPr/>
          </p:nvSpPr>
          <p:spPr>
            <a:xfrm>
              <a:off x="3062255" y="4411479"/>
              <a:ext cx="340068" cy="34006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9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72201" y="4389153"/>
              <a:ext cx="320176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  <a:endParaRPr lang="en-US" dirty="0"/>
          </a:p>
        </p:txBody>
      </p:sp>
      <p:sp>
        <p:nvSpPr>
          <p:cNvPr id="8294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Bony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formation</a:t>
            </a:r>
          </a:p>
          <a:p>
            <a:pPr lvl="1"/>
            <a:r>
              <a:rPr lang="en-US" altLang="en-US" dirty="0" smtClean="0"/>
              <a:t>Within one week, new trabeculae appear in </a:t>
            </a:r>
            <a:r>
              <a:rPr lang="en-US" altLang="en-US" dirty="0" err="1" smtClean="0"/>
              <a:t>fibrocartilaginous</a:t>
            </a:r>
            <a:r>
              <a:rPr lang="en-US" altLang="en-US" dirty="0" smtClean="0"/>
              <a:t> callus</a:t>
            </a:r>
          </a:p>
          <a:p>
            <a:pPr lvl="1"/>
            <a:r>
              <a:rPr lang="en-US" altLang="en-US" dirty="0" smtClean="0"/>
              <a:t>Callus is converted to </a:t>
            </a:r>
            <a:r>
              <a:rPr lang="en-US" altLang="en-US" b="1" dirty="0" smtClean="0"/>
              <a:t>bony</a:t>
            </a:r>
            <a:r>
              <a:rPr lang="en-US" altLang="en-US" dirty="0" smtClean="0"/>
              <a:t> (</a:t>
            </a:r>
            <a:r>
              <a:rPr lang="en-US" altLang="en-US" b="1" dirty="0" smtClean="0"/>
              <a:t>hard</a:t>
            </a:r>
            <a:r>
              <a:rPr lang="en-US" altLang="en-US" dirty="0" smtClean="0"/>
              <a:t>) </a:t>
            </a:r>
            <a:r>
              <a:rPr lang="en-US" altLang="en-US" b="1" dirty="0" smtClean="0"/>
              <a:t>callus</a:t>
            </a:r>
            <a:r>
              <a:rPr lang="en-US" altLang="en-US" dirty="0" smtClean="0"/>
              <a:t> of spongy bone</a:t>
            </a:r>
          </a:p>
          <a:p>
            <a:pPr lvl="1"/>
            <a:r>
              <a:rPr lang="en-US" altLang="en-US" dirty="0" smtClean="0"/>
              <a:t>Bony callus formation continues for about 2 months until firm union forms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6.14-3 </a:t>
            </a:r>
            <a:r>
              <a:rPr lang="en-US" dirty="0">
                <a:latin typeface="Arial" pitchFamily="34" charset="0"/>
                <a:cs typeface="Arial" pitchFamily="34" charset="0"/>
              </a:rPr>
              <a:t>Stages in the healing of a bone fracture.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5664" y="1072896"/>
            <a:ext cx="3852671" cy="47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6"/>
          <p:cNvSpPr txBox="1"/>
          <p:nvPr/>
        </p:nvSpPr>
        <p:spPr>
          <a:xfrm>
            <a:off x="5446378" y="1803128"/>
            <a:ext cx="1000400" cy="118201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Bony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 of</a:t>
            </a:r>
            <a:endParaRPr lang="en-US" sz="19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9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3111148" y="5421021"/>
            <a:ext cx="2203446" cy="29550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Bony callus forms.</a:t>
            </a:r>
            <a:endParaRPr sz="190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231922" y="1956811"/>
            <a:ext cx="1154465" cy="1231911"/>
          </a:xfrm>
          <a:custGeom>
            <a:avLst/>
            <a:gdLst/>
            <a:ahLst/>
            <a:cxnLst/>
            <a:rect l="l" t="t" r="r" b="b"/>
            <a:pathLst>
              <a:path w="709929" h="757555">
                <a:moveTo>
                  <a:pt x="0" y="757440"/>
                </a:moveTo>
                <a:lnTo>
                  <a:pt x="614832" y="0"/>
                </a:lnTo>
                <a:lnTo>
                  <a:pt x="70935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02422" y="5375521"/>
            <a:ext cx="340068" cy="384721"/>
            <a:chOff x="3062255" y="4389153"/>
            <a:chExt cx="340068" cy="384721"/>
          </a:xfrm>
        </p:grpSpPr>
        <p:sp>
          <p:nvSpPr>
            <p:cNvPr id="14" name="Oval 13"/>
            <p:cNvSpPr/>
            <p:nvPr/>
          </p:nvSpPr>
          <p:spPr>
            <a:xfrm>
              <a:off x="3062255" y="4411479"/>
              <a:ext cx="340068" cy="34006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9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2201" y="4389153"/>
              <a:ext cx="320176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2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Fracture Treatment and Repair (cont.)</a:t>
            </a:r>
            <a:endParaRPr lang="en-US" dirty="0"/>
          </a:p>
        </p:txBody>
      </p:sp>
      <p:sp>
        <p:nvSpPr>
          <p:cNvPr id="860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altLang="en-US" dirty="0" smtClean="0"/>
              <a:t> </a:t>
            </a:r>
            <a:r>
              <a:rPr lang="en-US" altLang="en-US" b="1" dirty="0" smtClean="0"/>
              <a:t>Bone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remodeling</a:t>
            </a:r>
            <a:r>
              <a:rPr lang="en-US" altLang="en-US" dirty="0" smtClean="0"/>
              <a:t> </a:t>
            </a:r>
          </a:p>
          <a:p>
            <a:pPr lvl="1"/>
            <a:r>
              <a:rPr lang="en-US" altLang="en-US" dirty="0" smtClean="0"/>
              <a:t>Begins during bony callus formation and continues for several months</a:t>
            </a:r>
          </a:p>
          <a:p>
            <a:pPr lvl="1"/>
            <a:r>
              <a:rPr lang="en-US" altLang="en-US" dirty="0" smtClean="0"/>
              <a:t>Excess material on diaphysis exterior and within medullary cavity is removed</a:t>
            </a:r>
          </a:p>
          <a:p>
            <a:pPr lvl="1"/>
            <a:r>
              <a:rPr lang="en-US" altLang="en-US" dirty="0" smtClean="0"/>
              <a:t>Compact bone is laid down to reconstruct shaft walls</a:t>
            </a:r>
          </a:p>
          <a:p>
            <a:pPr lvl="1"/>
            <a:r>
              <a:rPr lang="en-US" altLang="en-US" dirty="0" smtClean="0"/>
              <a:t>Final structure resembles original structure</a:t>
            </a:r>
          </a:p>
          <a:p>
            <a:pPr lvl="2"/>
            <a:r>
              <a:rPr lang="en-US" altLang="en-US" dirty="0" smtClean="0"/>
              <a:t>Responds to same mechanical stressors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6.14-4 </a:t>
            </a:r>
            <a:r>
              <a:rPr lang="en-US" dirty="0">
                <a:latin typeface="Arial" pitchFamily="34" charset="0"/>
                <a:cs typeface="Arial" pitchFamily="34" charset="0"/>
              </a:rPr>
              <a:t>Stages in the healing of a bone fracture.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160" y="960120"/>
            <a:ext cx="3535679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14"/>
          <p:cNvSpPr txBox="1"/>
          <p:nvPr/>
        </p:nvSpPr>
        <p:spPr>
          <a:xfrm>
            <a:off x="2854965" y="3110923"/>
            <a:ext cx="910506" cy="58477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2859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Healed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fracture</a:t>
            </a:r>
            <a:endParaRPr sz="19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3811150" y="5322586"/>
            <a:ext cx="2454198" cy="58477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457200" defTabSz="914400" fontAlgn="auto"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remodeling</a:t>
            </a:r>
            <a:r>
              <a:rPr lang="en-US" sz="19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9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9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occurs.</a:t>
            </a:r>
            <a:endParaRPr lang="en-US" sz="19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740150" y="3251200"/>
            <a:ext cx="1543050" cy="0"/>
          </a:xfrm>
          <a:custGeom>
            <a:avLst/>
            <a:gdLst>
              <a:gd name="connsiteX0" fmla="*/ 1543050 w 1543050"/>
              <a:gd name="connsiteY0" fmla="*/ 0 h 0"/>
              <a:gd name="connsiteX1" fmla="*/ 0 w 15430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43050">
                <a:moveTo>
                  <a:pt x="154305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32722" y="5265455"/>
            <a:ext cx="340068" cy="384721"/>
            <a:chOff x="3062255" y="4389153"/>
            <a:chExt cx="340068" cy="384721"/>
          </a:xfrm>
        </p:grpSpPr>
        <p:sp>
          <p:nvSpPr>
            <p:cNvPr id="13" name="Oval 12"/>
            <p:cNvSpPr/>
            <p:nvPr/>
          </p:nvSpPr>
          <p:spPr>
            <a:xfrm>
              <a:off x="3062255" y="4411479"/>
              <a:ext cx="340068" cy="34006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9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72201" y="4389153"/>
              <a:ext cx="320176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23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6.14 Stages in the healing of a bone fracture.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04" y="1883664"/>
            <a:ext cx="8546592" cy="309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768581" y="2389474"/>
            <a:ext cx="239395" cy="405765"/>
          </a:xfrm>
          <a:custGeom>
            <a:avLst/>
            <a:gdLst/>
            <a:ahLst/>
            <a:cxnLst/>
            <a:rect l="l" t="t" r="r" b="b"/>
            <a:pathLst>
              <a:path w="239394" h="405765">
                <a:moveTo>
                  <a:pt x="0" y="405460"/>
                </a:moveTo>
                <a:lnTo>
                  <a:pt x="144411" y="0"/>
                </a:lnTo>
                <a:lnTo>
                  <a:pt x="23895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623475" y="3281875"/>
            <a:ext cx="878840" cy="0"/>
          </a:xfrm>
          <a:custGeom>
            <a:avLst/>
            <a:gdLst/>
            <a:ahLst/>
            <a:cxnLst/>
            <a:rect l="l" t="t" r="r" b="b"/>
            <a:pathLst>
              <a:path w="878839">
                <a:moveTo>
                  <a:pt x="878636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4051307" y="3335279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>
                <a:moveTo>
                  <a:pt x="0" y="0"/>
                </a:moveTo>
                <a:lnTo>
                  <a:pt x="41864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122769" y="3520669"/>
            <a:ext cx="182245" cy="547370"/>
          </a:xfrm>
          <a:custGeom>
            <a:avLst/>
            <a:gdLst/>
            <a:ahLst/>
            <a:cxnLst/>
            <a:rect l="l" t="t" r="r" b="b"/>
            <a:pathLst>
              <a:path w="182245" h="547369">
                <a:moveTo>
                  <a:pt x="0" y="0"/>
                </a:moveTo>
                <a:lnTo>
                  <a:pt x="117576" y="546811"/>
                </a:lnTo>
                <a:lnTo>
                  <a:pt x="181876" y="546811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4088874" y="2419399"/>
            <a:ext cx="381635" cy="603250"/>
          </a:xfrm>
          <a:custGeom>
            <a:avLst/>
            <a:gdLst/>
            <a:ahLst/>
            <a:cxnLst/>
            <a:rect l="l" t="t" r="r" b="b"/>
            <a:pathLst>
              <a:path w="381635" h="603250">
                <a:moveTo>
                  <a:pt x="0" y="602932"/>
                </a:moveTo>
                <a:lnTo>
                  <a:pt x="286524" y="0"/>
                </a:lnTo>
                <a:lnTo>
                  <a:pt x="381063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5950807" y="2450218"/>
            <a:ext cx="709930" cy="757555"/>
          </a:xfrm>
          <a:custGeom>
            <a:avLst/>
            <a:gdLst/>
            <a:ahLst/>
            <a:cxnLst/>
            <a:rect l="l" t="t" r="r" b="b"/>
            <a:pathLst>
              <a:path w="709929" h="757555">
                <a:moveTo>
                  <a:pt x="0" y="757440"/>
                </a:moveTo>
                <a:lnTo>
                  <a:pt x="614832" y="0"/>
                </a:lnTo>
                <a:lnTo>
                  <a:pt x="70935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7211127" y="3320694"/>
            <a:ext cx="965200" cy="0"/>
          </a:xfrm>
          <a:custGeom>
            <a:avLst/>
            <a:gdLst/>
            <a:ahLst/>
            <a:cxnLst/>
            <a:rect l="l" t="t" r="r" b="b"/>
            <a:pathLst>
              <a:path w="965200">
                <a:moveTo>
                  <a:pt x="964907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3879064" y="3247346"/>
            <a:ext cx="172720" cy="163195"/>
          </a:xfrm>
          <a:custGeom>
            <a:avLst/>
            <a:gdLst/>
            <a:ahLst/>
            <a:cxnLst/>
            <a:rect l="l" t="t" r="r" b="b"/>
            <a:pathLst>
              <a:path w="172720" h="163194">
                <a:moveTo>
                  <a:pt x="0" y="0"/>
                </a:moveTo>
                <a:lnTo>
                  <a:pt x="172250" y="87934"/>
                </a:lnTo>
                <a:lnTo>
                  <a:pt x="5232" y="16276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8"/>
          <p:cNvSpPr txBox="1"/>
          <p:nvPr/>
        </p:nvSpPr>
        <p:spPr>
          <a:xfrm>
            <a:off x="2050444" y="2291089"/>
            <a:ext cx="783869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Hematoma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4503932" y="2326599"/>
            <a:ext cx="605935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External</a:t>
            </a:r>
            <a:endParaRPr sz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2860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</a:t>
            </a:r>
            <a:endParaRPr sz="12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6703064" y="2351897"/>
            <a:ext cx="625171" cy="738664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Bony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 of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2050444" y="3200613"/>
            <a:ext cx="761427" cy="92333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Internal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callus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(fibrous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tissue and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cartilage)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" name="object 14"/>
          <p:cNvSpPr txBox="1"/>
          <p:nvPr/>
        </p:nvSpPr>
        <p:spPr>
          <a:xfrm>
            <a:off x="6680204" y="3227130"/>
            <a:ext cx="570669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2859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Healed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fracture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" name="object 13"/>
          <p:cNvSpPr txBox="1"/>
          <p:nvPr/>
        </p:nvSpPr>
        <p:spPr>
          <a:xfrm>
            <a:off x="4503932" y="3237036"/>
            <a:ext cx="553037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New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vessels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1" name="object 12"/>
          <p:cNvSpPr txBox="1"/>
          <p:nvPr/>
        </p:nvSpPr>
        <p:spPr>
          <a:xfrm>
            <a:off x="4344217" y="3974957"/>
            <a:ext cx="682879" cy="55399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3586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lang="en-US" sz="12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 err="1">
                <a:solidFill>
                  <a:prstClr val="black"/>
                </a:solidFill>
                <a:latin typeface="Arial"/>
                <a:ea typeface="+mn-ea"/>
                <a:cs typeface="Arial"/>
              </a:rPr>
              <a:t>trabecula</a:t>
            </a:r>
            <a:endParaRPr sz="12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2" name="object 7"/>
          <p:cNvSpPr txBox="1"/>
          <p:nvPr/>
        </p:nvSpPr>
        <p:spPr>
          <a:xfrm>
            <a:off x="614210" y="4586612"/>
            <a:ext cx="1423338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 hematoma forms.</a:t>
            </a:r>
            <a:endParaRPr sz="12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6"/>
          <p:cNvSpPr txBox="1"/>
          <p:nvPr/>
        </p:nvSpPr>
        <p:spPr>
          <a:xfrm>
            <a:off x="2655024" y="4604311"/>
            <a:ext cx="1621919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 err="1">
                <a:solidFill>
                  <a:srgbClr val="0092C8"/>
                </a:solidFill>
                <a:latin typeface="Arial"/>
                <a:ea typeface="+mn-ea"/>
                <a:cs typeface="Arial"/>
              </a:rPr>
              <a:t>Fibrocartilaginous</a:t>
            </a:r>
            <a:r>
              <a:rPr lang="en-US"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callus forms.</a:t>
            </a:r>
            <a:endParaRPr lang="en-US" sz="12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5"/>
          <p:cNvSpPr txBox="1"/>
          <p:nvPr/>
        </p:nvSpPr>
        <p:spPr>
          <a:xfrm>
            <a:off x="5277063" y="4587791"/>
            <a:ext cx="1376980" cy="184666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Bony callus forms.</a:t>
            </a:r>
            <a:endParaRPr sz="12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4"/>
          <p:cNvSpPr txBox="1"/>
          <p:nvPr/>
        </p:nvSpPr>
        <p:spPr>
          <a:xfrm>
            <a:off x="7266729" y="4597316"/>
            <a:ext cx="1535357" cy="3693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74320" defTabSz="914400" fontAlgn="auto"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remodeling</a:t>
            </a:r>
            <a:r>
              <a:rPr lang="en-US" sz="12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200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2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occurs.</a:t>
            </a:r>
            <a:endParaRPr lang="en-US" sz="12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4314" y="4552844"/>
            <a:ext cx="270251" cy="276999"/>
            <a:chOff x="2556339" y="4194069"/>
            <a:chExt cx="270251" cy="276999"/>
          </a:xfrm>
        </p:grpSpPr>
        <p:sp>
          <p:nvSpPr>
            <p:cNvPr id="34" name="Oval 33"/>
            <p:cNvSpPr/>
            <p:nvPr/>
          </p:nvSpPr>
          <p:spPr>
            <a:xfrm>
              <a:off x="2583959" y="4225063"/>
              <a:ext cx="215011" cy="2150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556339" y="4194069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648414" y="4552844"/>
            <a:ext cx="270251" cy="276999"/>
            <a:chOff x="2556339" y="4194069"/>
            <a:chExt cx="270251" cy="276999"/>
          </a:xfrm>
        </p:grpSpPr>
        <p:sp>
          <p:nvSpPr>
            <p:cNvPr id="40" name="Oval 39"/>
            <p:cNvSpPr/>
            <p:nvPr/>
          </p:nvSpPr>
          <p:spPr>
            <a:xfrm>
              <a:off x="2583959" y="4225063"/>
              <a:ext cx="215011" cy="2150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56339" y="4194069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982039" y="4552844"/>
            <a:ext cx="270251" cy="276999"/>
            <a:chOff x="2556339" y="4194069"/>
            <a:chExt cx="270251" cy="276999"/>
          </a:xfrm>
        </p:grpSpPr>
        <p:sp>
          <p:nvSpPr>
            <p:cNvPr id="46" name="Oval 45"/>
            <p:cNvSpPr/>
            <p:nvPr/>
          </p:nvSpPr>
          <p:spPr>
            <a:xfrm>
              <a:off x="2583959" y="4225063"/>
              <a:ext cx="215011" cy="2150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56339" y="4194069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52164" y="4552844"/>
            <a:ext cx="270251" cy="276999"/>
            <a:chOff x="2556339" y="4194069"/>
            <a:chExt cx="270251" cy="276999"/>
          </a:xfrm>
        </p:grpSpPr>
        <p:sp>
          <p:nvSpPr>
            <p:cNvPr id="52" name="Oval 51"/>
            <p:cNvSpPr/>
            <p:nvPr/>
          </p:nvSpPr>
          <p:spPr>
            <a:xfrm>
              <a:off x="2583959" y="4225063"/>
              <a:ext cx="215011" cy="2150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2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56339" y="4194069"/>
              <a:ext cx="27025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26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6.8  Bone Disorders</a:t>
            </a:r>
          </a:p>
        </p:txBody>
      </p:sp>
      <p:sp>
        <p:nvSpPr>
          <p:cNvPr id="901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Imbalances between bone deposit and bone resorption underlie nearly every disease that affects the human skeleton.</a:t>
            </a:r>
          </a:p>
          <a:p>
            <a:r>
              <a:rPr lang="en-US" altLang="en-US" dirty="0" smtClean="0"/>
              <a:t>Three major bone diseases:</a:t>
            </a:r>
          </a:p>
          <a:p>
            <a:pPr lvl="1"/>
            <a:r>
              <a:rPr lang="en-US" altLang="en-US" b="1" dirty="0" err="1" smtClean="0"/>
              <a:t>Osteomalacia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and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rickets</a:t>
            </a:r>
          </a:p>
          <a:p>
            <a:pPr lvl="1"/>
            <a:r>
              <a:rPr lang="en-US" altLang="en-US" b="1" dirty="0" smtClean="0"/>
              <a:t>Osteoporosis</a:t>
            </a:r>
          </a:p>
          <a:p>
            <a:pPr lvl="1"/>
            <a:r>
              <a:rPr lang="en-US" altLang="en-US" b="1" dirty="0" smtClean="0"/>
              <a:t>Paget</a:t>
            </a:r>
            <a:r>
              <a:rPr lang="en-US" altLang="ja-JP" b="1" dirty="0" smtClean="0"/>
              <a:t>’s</a:t>
            </a:r>
            <a:r>
              <a:rPr lang="en-US" altLang="ja-JP" dirty="0" smtClean="0"/>
              <a:t> </a:t>
            </a:r>
            <a:r>
              <a:rPr lang="en-US" altLang="ja-JP" b="1" dirty="0" smtClean="0"/>
              <a:t>disease</a:t>
            </a:r>
            <a:endParaRPr lang="en-US" alt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Osteomalacia</a:t>
            </a:r>
            <a:r>
              <a:rPr lang="en-US" altLang="en-US" dirty="0" smtClean="0"/>
              <a:t> and Rickets</a:t>
            </a:r>
          </a:p>
        </p:txBody>
      </p:sp>
      <p:sp>
        <p:nvSpPr>
          <p:cNvPr id="9113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b="1" dirty="0" err="1" smtClean="0"/>
              <a:t>Osteomalacia</a:t>
            </a:r>
            <a:endParaRPr lang="en-US" altLang="en-US" b="1" dirty="0" smtClean="0"/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Bones are poorly mineralized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Osteoid is produced, but calcium salts not adequately deposited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Results in soft, weak bones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Pain upon bearing weight</a:t>
            </a:r>
          </a:p>
          <a:p>
            <a:pPr>
              <a:spcBef>
                <a:spcPts val="300"/>
              </a:spcBef>
            </a:pPr>
            <a:r>
              <a:rPr lang="en-US" altLang="en-US" b="1" dirty="0" smtClean="0"/>
              <a:t>Rickets</a:t>
            </a:r>
            <a:r>
              <a:rPr lang="en-US" altLang="en-US" dirty="0" smtClean="0"/>
              <a:t> (</a:t>
            </a:r>
            <a:r>
              <a:rPr lang="en-US" altLang="en-US" dirty="0" err="1" smtClean="0"/>
              <a:t>osteomalacia</a:t>
            </a:r>
            <a:r>
              <a:rPr lang="en-US" altLang="en-US" dirty="0" smtClean="0"/>
              <a:t> of children) 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Results in bowed legs and other bone deformities because bones ends are enlarged and abnormally long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Cause: vitamin D deficiency or insufficient dietary calcium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dirty="0" smtClean="0"/>
              <a:t>© 2016 Pearson Education, Inc.</a:t>
            </a:r>
            <a:endParaRPr lang="en-GB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Formation of the Bony Skeleton (cont.)</a:t>
            </a:r>
            <a:endParaRPr lang="en-US" dirty="0"/>
          </a:p>
        </p:txBody>
      </p:sp>
      <p:sp>
        <p:nvSpPr>
          <p:cNvPr id="194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Five main steps in the process of ossification (cont.):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altLang="en-US" dirty="0" smtClean="0">
                <a:sym typeface="Wingdings" panose="05000000000000000000" pitchFamily="2" charset="2"/>
              </a:rPr>
              <a:t>Diaphysis elongates, and medullary cavity forms</a:t>
            </a:r>
          </a:p>
          <a:p>
            <a:pPr lvl="2"/>
            <a:r>
              <a:rPr lang="en-US" altLang="en-US" dirty="0" smtClean="0">
                <a:sym typeface="Wingdings" panose="05000000000000000000" pitchFamily="2" charset="2"/>
              </a:rPr>
              <a:t>Secondary ossification centers appear in epiphyses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altLang="en-US" dirty="0" smtClean="0">
                <a:sym typeface="Wingdings" panose="05000000000000000000" pitchFamily="2" charset="2"/>
              </a:rPr>
              <a:t>Epiphyses ossify</a:t>
            </a:r>
          </a:p>
          <a:p>
            <a:pPr lvl="2"/>
            <a:r>
              <a:rPr lang="en-US" altLang="en-US" dirty="0" smtClean="0">
                <a:sym typeface="Wingdings" panose="05000000000000000000" pitchFamily="2" charset="2"/>
              </a:rPr>
              <a:t>Hyaline cartilage remains only in epiphyseal plates and articular cartilages</a:t>
            </a:r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3693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Osteoporosis</a:t>
            </a:r>
          </a:p>
        </p:txBody>
      </p:sp>
      <p:sp>
        <p:nvSpPr>
          <p:cNvPr id="9318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Osteoporosis</a:t>
            </a:r>
            <a:r>
              <a:rPr lang="en-US" altLang="en-US" dirty="0" smtClean="0"/>
              <a:t> is a group of diseases in which bone resorption exceeds deposit</a:t>
            </a:r>
          </a:p>
          <a:p>
            <a:r>
              <a:rPr lang="en-US" altLang="en-US" dirty="0" smtClean="0"/>
              <a:t>Matrix remains normal, but bone mass declines</a:t>
            </a:r>
          </a:p>
          <a:p>
            <a:pPr lvl="1"/>
            <a:r>
              <a:rPr lang="en-US" altLang="en-US" dirty="0" smtClean="0"/>
              <a:t>Spongy bone of spine and neck of femur most susceptible</a:t>
            </a:r>
          </a:p>
          <a:p>
            <a:pPr lvl="2"/>
            <a:r>
              <a:rPr lang="en-US" altLang="en-US" dirty="0" smtClean="0"/>
              <a:t>Vertebral and hip fractures common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6.15 The contrasting architecture of normal versus osteoporotic bone.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1240" y="219456"/>
            <a:ext cx="4541520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7"/>
          <p:cNvSpPr txBox="1"/>
          <p:nvPr/>
        </p:nvSpPr>
        <p:spPr>
          <a:xfrm>
            <a:off x="2710847" y="3047953"/>
            <a:ext cx="1443793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No</a:t>
            </a:r>
            <a:r>
              <a:rPr lang="en-US" sz="1600" b="1" spc="79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lang="en-US" sz="16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mal bone</a:t>
            </a:r>
            <a:endParaRPr lang="en-US" sz="16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2699655" y="6384145"/>
            <a:ext cx="2077620" cy="24622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Osteopo</a:t>
            </a:r>
            <a:r>
              <a:rPr lang="en-US" sz="1600" b="1" spc="25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r</a:t>
            </a:r>
            <a:r>
              <a:rPr lang="en-US" sz="16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otic bone</a:t>
            </a:r>
            <a:endParaRPr lang="en-US" sz="16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785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Osteoporosis (cont.)</a:t>
            </a:r>
            <a:endParaRPr lang="en-US" dirty="0"/>
          </a:p>
        </p:txBody>
      </p:sp>
      <p:sp>
        <p:nvSpPr>
          <p:cNvPr id="962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Risk factors for osteoporosis</a:t>
            </a:r>
          </a:p>
          <a:p>
            <a:pPr lvl="1"/>
            <a:r>
              <a:rPr lang="en-US" altLang="en-US" dirty="0" smtClean="0"/>
              <a:t>Most often aged, postmenopausal women</a:t>
            </a:r>
          </a:p>
          <a:p>
            <a:pPr lvl="2"/>
            <a:r>
              <a:rPr lang="en-US" altLang="en-US" dirty="0" smtClean="0"/>
              <a:t>Affects 30% of women aged 60–70 years and 70% by age 80</a:t>
            </a:r>
          </a:p>
          <a:p>
            <a:pPr lvl="2"/>
            <a:r>
              <a:rPr lang="en-US" altLang="en-US" dirty="0" smtClean="0"/>
              <a:t>30% of Caucasian women will fracture bone because of osteoporosis</a:t>
            </a:r>
          </a:p>
          <a:p>
            <a:pPr lvl="2"/>
            <a:r>
              <a:rPr lang="en-US" altLang="en-US" dirty="0" smtClean="0"/>
              <a:t>Estrogen plays a role in bone density, so when levels drop at menopause, women run higher risk</a:t>
            </a:r>
          </a:p>
          <a:p>
            <a:pPr lvl="1"/>
            <a:r>
              <a:rPr lang="en-US" altLang="en-US" dirty="0" smtClean="0"/>
              <a:t>Men are less prone due to protection by the effects of testosterone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Osteoporosis (cont.)</a:t>
            </a:r>
            <a:endParaRPr lang="en-US" dirty="0"/>
          </a:p>
        </p:txBody>
      </p:sp>
      <p:sp>
        <p:nvSpPr>
          <p:cNvPr id="9830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altLang="en-US" dirty="0" smtClean="0"/>
              <a:t>Additional risk factors for osteoporosis: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Petite body form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Insufficient exercise to stress bones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Diet poor in calcium and protein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Smoking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Hormone-related conditions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Hyperthyroidism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Low blood levels of thyroid-stimulating hormone</a:t>
            </a:r>
          </a:p>
          <a:p>
            <a:pPr lvl="2">
              <a:spcBef>
                <a:spcPts val="300"/>
              </a:spcBef>
            </a:pPr>
            <a:r>
              <a:rPr lang="en-US" altLang="en-US" dirty="0" smtClean="0"/>
              <a:t>Diabetes mellitus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Immobility</a:t>
            </a:r>
          </a:p>
          <a:p>
            <a:pPr lvl="1">
              <a:spcBef>
                <a:spcPts val="300"/>
              </a:spcBef>
            </a:pPr>
            <a:r>
              <a:rPr lang="en-US" altLang="en-US" dirty="0" smtClean="0"/>
              <a:t>Males with prostate cancer taking androgen-suppressing drugs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Osteoporosis (cont.)</a:t>
            </a:r>
            <a:endParaRPr lang="en-US" dirty="0"/>
          </a:p>
        </p:txBody>
      </p:sp>
      <p:sp>
        <p:nvSpPr>
          <p:cNvPr id="10035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Treating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osteoporosis</a:t>
            </a:r>
          </a:p>
          <a:p>
            <a:pPr lvl="1"/>
            <a:r>
              <a:rPr lang="en-US" altLang="en-US" dirty="0" smtClean="0"/>
              <a:t>Traditional treatments</a:t>
            </a:r>
          </a:p>
          <a:p>
            <a:pPr lvl="2"/>
            <a:r>
              <a:rPr lang="en-US" altLang="en-US" dirty="0" smtClean="0"/>
              <a:t>Calcium</a:t>
            </a:r>
          </a:p>
          <a:p>
            <a:pPr lvl="2"/>
            <a:r>
              <a:rPr lang="en-US" altLang="en-US" dirty="0" smtClean="0"/>
              <a:t>Vitamin D supplements</a:t>
            </a:r>
          </a:p>
          <a:p>
            <a:pPr lvl="2"/>
            <a:r>
              <a:rPr lang="en-US" altLang="en-US" dirty="0" smtClean="0"/>
              <a:t>Weight-bearing exercise</a:t>
            </a:r>
          </a:p>
          <a:p>
            <a:pPr lvl="2"/>
            <a:r>
              <a:rPr lang="en-US" altLang="en-US" dirty="0" smtClean="0"/>
              <a:t>Hormone replacement therapy</a:t>
            </a:r>
          </a:p>
          <a:p>
            <a:pPr lvl="3"/>
            <a:r>
              <a:rPr lang="en-US" altLang="en-US" dirty="0" smtClean="0"/>
              <a:t>Slows bone loss but does not reverse it</a:t>
            </a:r>
          </a:p>
          <a:p>
            <a:pPr lvl="3"/>
            <a:r>
              <a:rPr lang="en-US" altLang="en-US" dirty="0" smtClean="0"/>
              <a:t>Controversial because of increased risk of heart attack, stroke, and breast cancer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Osteoporosis (cont.)</a:t>
            </a:r>
            <a:endParaRPr lang="en-US" dirty="0"/>
          </a:p>
        </p:txBody>
      </p:sp>
      <p:sp>
        <p:nvSpPr>
          <p:cNvPr id="10240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Other drugs for osteoporosis:</a:t>
            </a:r>
          </a:p>
          <a:p>
            <a:pPr lvl="1"/>
            <a:r>
              <a:rPr lang="en-US" altLang="en-US" b="1" dirty="0" smtClean="0"/>
              <a:t>Bisphosphonates</a:t>
            </a:r>
            <a:r>
              <a:rPr lang="en-US" altLang="en-US" dirty="0" smtClean="0"/>
              <a:t>: decrease osteoclast activity and number</a:t>
            </a:r>
          </a:p>
          <a:p>
            <a:pPr lvl="2"/>
            <a:r>
              <a:rPr lang="en-US" altLang="en-US" dirty="0" smtClean="0"/>
              <a:t>Partially reverse osteoporosis in spine</a:t>
            </a:r>
          </a:p>
          <a:p>
            <a:pPr lvl="1"/>
            <a:r>
              <a:rPr lang="en-US" altLang="en-US" b="1" dirty="0" smtClean="0"/>
              <a:t>Selective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estrogen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receptor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modulators</a:t>
            </a:r>
            <a:r>
              <a:rPr lang="en-US" altLang="en-US" dirty="0" smtClean="0"/>
              <a:t>: mimic estrogen without targeting breast and uterus</a:t>
            </a:r>
          </a:p>
          <a:p>
            <a:pPr lvl="1"/>
            <a:r>
              <a:rPr lang="en-US" altLang="en-US" b="1" dirty="0" err="1" smtClean="0"/>
              <a:t>Denosumab</a:t>
            </a:r>
            <a:endParaRPr lang="en-US" altLang="en-US" b="1" dirty="0" smtClean="0"/>
          </a:p>
          <a:p>
            <a:pPr lvl="2"/>
            <a:r>
              <a:rPr lang="en-US" altLang="en-US" dirty="0" smtClean="0"/>
              <a:t>Monoclonal antibody shown to reduce fractures in men with prostate cancer</a:t>
            </a:r>
          </a:p>
          <a:p>
            <a:pPr lvl="2"/>
            <a:r>
              <a:rPr lang="en-US" altLang="en-US" dirty="0" smtClean="0"/>
              <a:t>Improves bone density in elderly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Osteoporosis (cont.)</a:t>
            </a:r>
            <a:endParaRPr lang="en-US" dirty="0"/>
          </a:p>
        </p:txBody>
      </p:sp>
      <p:sp>
        <p:nvSpPr>
          <p:cNvPr id="10444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Preventing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osteoporosis</a:t>
            </a:r>
          </a:p>
          <a:p>
            <a:pPr lvl="1"/>
            <a:r>
              <a:rPr lang="en-US" altLang="en-US" dirty="0" smtClean="0"/>
              <a:t>Plenty of calcium in diet in early adulthood</a:t>
            </a:r>
          </a:p>
          <a:p>
            <a:pPr lvl="1"/>
            <a:r>
              <a:rPr lang="en-US" altLang="en-US" dirty="0" smtClean="0"/>
              <a:t>Reduce consumption of carbonated beverages and alcohol</a:t>
            </a:r>
          </a:p>
          <a:p>
            <a:pPr lvl="2"/>
            <a:r>
              <a:rPr lang="en-US" altLang="en-US" dirty="0" smtClean="0"/>
              <a:t>Leach minerals from bone, so decrease bone density</a:t>
            </a:r>
          </a:p>
          <a:p>
            <a:pPr lvl="1"/>
            <a:r>
              <a:rPr lang="en-US" altLang="en-US" dirty="0" smtClean="0"/>
              <a:t>Plenty of weight-bearing exercise</a:t>
            </a:r>
          </a:p>
          <a:p>
            <a:pPr lvl="2"/>
            <a:r>
              <a:rPr lang="en-US" altLang="en-US" dirty="0" smtClean="0"/>
              <a:t>Increases bone mass above normal for buffer against age-related bone loss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Paget’s Disease</a:t>
            </a:r>
          </a:p>
        </p:txBody>
      </p:sp>
      <p:sp>
        <p:nvSpPr>
          <p:cNvPr id="106498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1141413"/>
            <a:ext cx="8915400" cy="5351462"/>
          </a:xfrm>
        </p:spPr>
        <p:txBody>
          <a:bodyPr/>
          <a:lstStyle/>
          <a:p>
            <a:r>
              <a:rPr lang="en-US" altLang="en-US" dirty="0" smtClean="0"/>
              <a:t>Excessive and haphazard bone deposit and resorption cause bone to be made fast and poorly</a:t>
            </a:r>
          </a:p>
          <a:p>
            <a:pPr lvl="1"/>
            <a:r>
              <a:rPr lang="en-US" altLang="en-US" dirty="0" smtClean="0"/>
              <a:t>Called </a:t>
            </a:r>
            <a:r>
              <a:rPr lang="en-US" altLang="en-US" i="1" dirty="0" err="1" smtClean="0"/>
              <a:t>Pagetic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bone</a:t>
            </a:r>
          </a:p>
          <a:p>
            <a:pPr lvl="1"/>
            <a:r>
              <a:rPr lang="en-US" altLang="en-US" dirty="0" smtClean="0"/>
              <a:t>Very high ratio of spongy to compact bone and reduced mineralization</a:t>
            </a:r>
          </a:p>
          <a:p>
            <a:r>
              <a:rPr lang="en-US" altLang="en-US" dirty="0" smtClean="0"/>
              <a:t>Usually occurs in spine, pelvis, femur, and skull</a:t>
            </a:r>
          </a:p>
          <a:p>
            <a:r>
              <a:rPr lang="en-US" altLang="en-US" dirty="0" smtClean="0"/>
              <a:t>Rarely occurs before age 40</a:t>
            </a:r>
          </a:p>
          <a:p>
            <a:r>
              <a:rPr lang="en-US" altLang="en-US" dirty="0" smtClean="0"/>
              <a:t>Cause unknown: possibly viral</a:t>
            </a:r>
          </a:p>
          <a:p>
            <a:r>
              <a:rPr lang="en-US" altLang="en-US" dirty="0" smtClean="0"/>
              <a:t>Treatment includes calcitonin and bisphosphonates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Developmental Aspects of</a:t>
            </a:r>
            <a:r>
              <a:rPr lang="en-US" dirty="0">
                <a:latin typeface="Arial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Bone</a:t>
            </a:r>
            <a:endParaRPr lang="en-US" altLang="en-US" dirty="0" smtClean="0"/>
          </a:p>
        </p:txBody>
      </p:sp>
      <p:sp>
        <p:nvSpPr>
          <p:cNvPr id="10854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Embryonic skeleton ossifies predictably, so fetal age is easily determined from X rays or sonograms</a:t>
            </a:r>
          </a:p>
          <a:p>
            <a:r>
              <a:rPr lang="en-US" altLang="en-US" dirty="0" smtClean="0"/>
              <a:t>Most long bones begin ossifying by 8 weeks, with primary ossification centers developed by week 12</a:t>
            </a:r>
          </a:p>
          <a:p>
            <a:endParaRPr lang="en-US" alt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775"/>
          </a:xfrm>
          <a:solidFill>
            <a:srgbClr val="92D050"/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Developmental Aspects of</a:t>
            </a:r>
            <a:r>
              <a:rPr lang="en-US" dirty="0">
                <a:latin typeface="Arial" charset="0"/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Bone</a:t>
            </a:r>
            <a:endParaRPr lang="en-US" altLang="en-US" dirty="0" smtClean="0"/>
          </a:p>
        </p:txBody>
      </p:sp>
      <p:sp>
        <p:nvSpPr>
          <p:cNvPr id="10854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Birth to Young Adulthood </a:t>
            </a:r>
            <a:endParaRPr lang="en-US" altLang="en-US" b="1" dirty="0" smtClean="0"/>
          </a:p>
          <a:p>
            <a:r>
              <a:rPr lang="en-US" altLang="en-US" dirty="0" smtClean="0"/>
              <a:t>At birth, most long bones ossified, except at epiphyses</a:t>
            </a:r>
          </a:p>
          <a:p>
            <a:r>
              <a:rPr lang="en-US" altLang="en-US" dirty="0" smtClean="0"/>
              <a:t>Epiphyseal plates persist through childhood and adolescence</a:t>
            </a:r>
          </a:p>
          <a:p>
            <a:r>
              <a:rPr lang="en-US" altLang="en-US" dirty="0" smtClean="0"/>
              <a:t>At ~ age 25, all bones are completely ossified, and skeletal growth ceases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067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8_0_slide2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4888"/>
            <a:ext cx="8546592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6.8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Endochondral</a:t>
            </a:r>
            <a:r>
              <a:rPr lang="en-US" dirty="0">
                <a:latin typeface="Arial" pitchFamily="34" charset="0"/>
                <a:cs typeface="Arial" pitchFamily="34" charset="0"/>
              </a:rPr>
              <a:t> ossification in a long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895280" y="32786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121884" y="393185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04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929151" y="4127414"/>
            <a:ext cx="64769" cy="259079"/>
          </a:xfrm>
          <a:custGeom>
            <a:avLst/>
            <a:gdLst/>
            <a:ahLst/>
            <a:cxnLst/>
            <a:rect l="l" t="t" r="r" b="b"/>
            <a:pathLst>
              <a:path w="64770" h="259079">
                <a:moveTo>
                  <a:pt x="0" y="0"/>
                </a:moveTo>
                <a:lnTo>
                  <a:pt x="64516" y="0"/>
                </a:lnTo>
                <a:lnTo>
                  <a:pt x="64516" y="258800"/>
                </a:lnTo>
                <a:lnTo>
                  <a:pt x="685" y="2588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991933" y="4261000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85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30"/>
          <p:cNvSpPr txBox="1"/>
          <p:nvPr/>
        </p:nvSpPr>
        <p:spPr>
          <a:xfrm>
            <a:off x="640747" y="781537"/>
            <a:ext cx="511358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Week 9</a:t>
            </a:r>
            <a:endParaRPr sz="5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692817" y="2964052"/>
            <a:ext cx="524182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21"/>
          <p:cNvSpPr txBox="1"/>
          <p:nvPr/>
        </p:nvSpPr>
        <p:spPr>
          <a:xfrm>
            <a:off x="1347596" y="4193760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Primary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center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1" name="object 21"/>
          <p:cNvSpPr txBox="1"/>
          <p:nvPr/>
        </p:nvSpPr>
        <p:spPr>
          <a:xfrm>
            <a:off x="1347596" y="3859001"/>
            <a:ext cx="33983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51182" y="5187564"/>
            <a:ext cx="174171" cy="174171"/>
          </a:xfrm>
          <a:prstGeom prst="ellipse">
            <a:avLst/>
          </a:prstGeom>
          <a:solidFill>
            <a:schemeClr val="bg1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92C8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40" name="object 11"/>
          <p:cNvSpPr txBox="1"/>
          <p:nvPr/>
        </p:nvSpPr>
        <p:spPr>
          <a:xfrm>
            <a:off x="345278" y="5197088"/>
            <a:ext cx="1317668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collar forms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around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of the hyaline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model.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444" y="5151474"/>
            <a:ext cx="255987" cy="246221"/>
            <a:chOff x="267169" y="4513299"/>
            <a:chExt cx="255987" cy="246221"/>
          </a:xfrm>
        </p:grpSpPr>
        <p:sp>
          <p:nvSpPr>
            <p:cNvPr id="48" name="Oval 47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2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6.17 Fetal primary ossification centers at 12 weeks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3976" y="219456"/>
            <a:ext cx="4956048" cy="641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2897743" y="878702"/>
            <a:ext cx="711835" cy="313690"/>
          </a:xfrm>
          <a:custGeom>
            <a:avLst/>
            <a:gdLst/>
            <a:ahLst/>
            <a:cxnLst/>
            <a:rect l="l" t="t" r="r" b="b"/>
            <a:pathLst>
              <a:path w="711835" h="313690">
                <a:moveTo>
                  <a:pt x="0" y="0"/>
                </a:moveTo>
                <a:lnTo>
                  <a:pt x="306006" y="0"/>
                </a:lnTo>
                <a:lnTo>
                  <a:pt x="711758" y="313639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4881670" y="445649"/>
            <a:ext cx="1207135" cy="222250"/>
          </a:xfrm>
          <a:custGeom>
            <a:avLst/>
            <a:gdLst/>
            <a:ahLst/>
            <a:cxnLst/>
            <a:rect l="l" t="t" r="r" b="b"/>
            <a:pathLst>
              <a:path w="1207135" h="222250">
                <a:moveTo>
                  <a:pt x="1206550" y="0"/>
                </a:moveTo>
                <a:lnTo>
                  <a:pt x="930973" y="0"/>
                </a:lnTo>
                <a:lnTo>
                  <a:pt x="0" y="22225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8" name="object 4"/>
          <p:cNvSpPr/>
          <p:nvPr/>
        </p:nvSpPr>
        <p:spPr>
          <a:xfrm>
            <a:off x="5213238" y="5607682"/>
            <a:ext cx="548640" cy="421005"/>
          </a:xfrm>
          <a:custGeom>
            <a:avLst/>
            <a:gdLst/>
            <a:ahLst/>
            <a:cxnLst/>
            <a:rect l="l" t="t" r="r" b="b"/>
            <a:pathLst>
              <a:path w="548639" h="421004">
                <a:moveTo>
                  <a:pt x="548132" y="420573"/>
                </a:moveTo>
                <a:lnTo>
                  <a:pt x="376135" y="420573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4786937" y="6027246"/>
            <a:ext cx="974725" cy="306070"/>
          </a:xfrm>
          <a:custGeom>
            <a:avLst/>
            <a:gdLst/>
            <a:ahLst/>
            <a:cxnLst/>
            <a:rect l="l" t="t" r="r" b="b"/>
            <a:pathLst>
              <a:path w="974725" h="306070">
                <a:moveTo>
                  <a:pt x="974432" y="305511"/>
                </a:moveTo>
                <a:lnTo>
                  <a:pt x="802436" y="305511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5186197" y="4650184"/>
            <a:ext cx="1015365" cy="549275"/>
          </a:xfrm>
          <a:custGeom>
            <a:avLst/>
            <a:gdLst/>
            <a:ahLst/>
            <a:cxnLst/>
            <a:rect l="l" t="t" r="r" b="b"/>
            <a:pathLst>
              <a:path w="1015364" h="549275">
                <a:moveTo>
                  <a:pt x="1015009" y="549135"/>
                </a:moveTo>
                <a:lnTo>
                  <a:pt x="843013" y="549135"/>
                </a:ln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5165902" y="4927615"/>
            <a:ext cx="863600" cy="271780"/>
          </a:xfrm>
          <a:custGeom>
            <a:avLst/>
            <a:gdLst/>
            <a:ahLst/>
            <a:cxnLst/>
            <a:rect l="l" t="t" r="r" b="b"/>
            <a:pathLst>
              <a:path w="863600" h="271779">
                <a:moveTo>
                  <a:pt x="863307" y="271703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2" name="object 8"/>
          <p:cNvSpPr/>
          <p:nvPr/>
        </p:nvSpPr>
        <p:spPr>
          <a:xfrm>
            <a:off x="5443345" y="2076434"/>
            <a:ext cx="644525" cy="601345"/>
          </a:xfrm>
          <a:custGeom>
            <a:avLst/>
            <a:gdLst/>
            <a:ahLst/>
            <a:cxnLst/>
            <a:rect l="l" t="t" r="r" b="b"/>
            <a:pathLst>
              <a:path w="644525" h="601344">
                <a:moveTo>
                  <a:pt x="644131" y="0"/>
                </a:moveTo>
                <a:lnTo>
                  <a:pt x="453923" y="0"/>
                </a:lnTo>
                <a:lnTo>
                  <a:pt x="0" y="601218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3" name="object 9"/>
          <p:cNvSpPr/>
          <p:nvPr/>
        </p:nvSpPr>
        <p:spPr>
          <a:xfrm>
            <a:off x="5818897" y="2394486"/>
            <a:ext cx="268605" cy="198755"/>
          </a:xfrm>
          <a:custGeom>
            <a:avLst/>
            <a:gdLst/>
            <a:ahLst/>
            <a:cxnLst/>
            <a:rect l="l" t="t" r="r" b="b"/>
            <a:pathLst>
              <a:path w="268604" h="198755">
                <a:moveTo>
                  <a:pt x="268579" y="0"/>
                </a:moveTo>
                <a:lnTo>
                  <a:pt x="78371" y="0"/>
                </a:lnTo>
                <a:lnTo>
                  <a:pt x="0" y="19856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4" name="object 10"/>
          <p:cNvSpPr/>
          <p:nvPr/>
        </p:nvSpPr>
        <p:spPr>
          <a:xfrm>
            <a:off x="5676785" y="1382838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412750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3082004" y="1964769"/>
            <a:ext cx="1393825" cy="970280"/>
          </a:xfrm>
          <a:custGeom>
            <a:avLst/>
            <a:gdLst/>
            <a:ahLst/>
            <a:cxnLst/>
            <a:rect l="l" t="t" r="r" b="b"/>
            <a:pathLst>
              <a:path w="1393825" h="970280">
                <a:moveTo>
                  <a:pt x="0" y="0"/>
                </a:moveTo>
                <a:lnTo>
                  <a:pt x="179273" y="0"/>
                </a:lnTo>
                <a:lnTo>
                  <a:pt x="1393685" y="970013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2891777" y="3157398"/>
            <a:ext cx="575945" cy="298450"/>
          </a:xfrm>
          <a:custGeom>
            <a:avLst/>
            <a:gdLst/>
            <a:ahLst/>
            <a:cxnLst/>
            <a:rect l="l" t="t" r="r" b="b"/>
            <a:pathLst>
              <a:path w="575944" h="298450">
                <a:moveTo>
                  <a:pt x="0" y="0"/>
                </a:moveTo>
                <a:lnTo>
                  <a:pt x="171564" y="0"/>
                </a:lnTo>
                <a:lnTo>
                  <a:pt x="575640" y="29842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2662396" y="3406102"/>
            <a:ext cx="642620" cy="141605"/>
          </a:xfrm>
          <a:custGeom>
            <a:avLst/>
            <a:gdLst/>
            <a:ahLst/>
            <a:cxnLst/>
            <a:rect l="l" t="t" r="r" b="b"/>
            <a:pathLst>
              <a:path w="642619" h="141604">
                <a:moveTo>
                  <a:pt x="0" y="0"/>
                </a:moveTo>
                <a:lnTo>
                  <a:pt x="187782" y="0"/>
                </a:lnTo>
                <a:lnTo>
                  <a:pt x="642607" y="14108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3082004" y="3715676"/>
            <a:ext cx="1055370" cy="417195"/>
          </a:xfrm>
          <a:custGeom>
            <a:avLst/>
            <a:gdLst/>
            <a:ahLst/>
            <a:cxnLst/>
            <a:rect l="l" t="t" r="r" b="b"/>
            <a:pathLst>
              <a:path w="1055370" h="417195">
                <a:moveTo>
                  <a:pt x="0" y="0"/>
                </a:moveTo>
                <a:lnTo>
                  <a:pt x="174205" y="0"/>
                </a:lnTo>
                <a:lnTo>
                  <a:pt x="1055331" y="41686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9" name="object 15"/>
          <p:cNvSpPr/>
          <p:nvPr/>
        </p:nvSpPr>
        <p:spPr>
          <a:xfrm>
            <a:off x="2824643" y="4233338"/>
            <a:ext cx="944244" cy="593090"/>
          </a:xfrm>
          <a:custGeom>
            <a:avLst/>
            <a:gdLst/>
            <a:ahLst/>
            <a:cxnLst/>
            <a:rect l="l" t="t" r="r" b="b"/>
            <a:pathLst>
              <a:path w="944244" h="593089">
                <a:moveTo>
                  <a:pt x="0" y="0"/>
                </a:moveTo>
                <a:lnTo>
                  <a:pt x="187934" y="0"/>
                </a:lnTo>
                <a:lnTo>
                  <a:pt x="943863" y="592772"/>
                </a:lnTo>
              </a:path>
            </a:pathLst>
          </a:custGeom>
          <a:ln w="12699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2684782" y="4903300"/>
            <a:ext cx="431165" cy="623570"/>
          </a:xfrm>
          <a:custGeom>
            <a:avLst/>
            <a:gdLst/>
            <a:ahLst/>
            <a:cxnLst/>
            <a:rect l="l" t="t" r="r" b="b"/>
            <a:pathLst>
              <a:path w="431165" h="623570">
                <a:moveTo>
                  <a:pt x="0" y="0"/>
                </a:moveTo>
                <a:lnTo>
                  <a:pt x="180657" y="0"/>
                </a:lnTo>
                <a:lnTo>
                  <a:pt x="430758" y="62318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2" name="object 11"/>
          <p:cNvSpPr txBox="1"/>
          <p:nvPr/>
        </p:nvSpPr>
        <p:spPr>
          <a:xfrm>
            <a:off x="6135317" y="343077"/>
            <a:ext cx="695703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Parietal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8575"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3" name="object 10"/>
          <p:cNvSpPr txBox="1"/>
          <p:nvPr/>
        </p:nvSpPr>
        <p:spPr>
          <a:xfrm>
            <a:off x="2230067" y="770940"/>
            <a:ext cx="679673" cy="69249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8575"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Frontal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8575"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of skull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4" name="object 9"/>
          <p:cNvSpPr txBox="1"/>
          <p:nvPr/>
        </p:nvSpPr>
        <p:spPr>
          <a:xfrm>
            <a:off x="6139318" y="1281861"/>
            <a:ext cx="811119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Occipital</a:t>
            </a:r>
            <a:endParaRPr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marR="28575"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2230067" y="1853932"/>
            <a:ext cx="831959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Mandible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object 7"/>
          <p:cNvSpPr txBox="1"/>
          <p:nvPr/>
        </p:nvSpPr>
        <p:spPr>
          <a:xfrm>
            <a:off x="6137222" y="1980615"/>
            <a:ext cx="738023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10417"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Clavicle</a:t>
            </a:r>
          </a:p>
        </p:txBody>
      </p:sp>
      <p:sp>
        <p:nvSpPr>
          <p:cNvPr id="27" name="object 6"/>
          <p:cNvSpPr txBox="1"/>
          <p:nvPr/>
        </p:nvSpPr>
        <p:spPr>
          <a:xfrm>
            <a:off x="2230067" y="3049129"/>
            <a:ext cx="670055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8575"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Radius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8" name="object 5"/>
          <p:cNvSpPr txBox="1"/>
          <p:nvPr/>
        </p:nvSpPr>
        <p:spPr>
          <a:xfrm>
            <a:off x="2228924" y="4119739"/>
            <a:ext cx="588303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Femur</a:t>
            </a:r>
            <a:endParaRPr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9" name="object 4"/>
          <p:cNvSpPr txBox="1"/>
          <p:nvPr/>
        </p:nvSpPr>
        <p:spPr>
          <a:xfrm>
            <a:off x="2230067" y="4783060"/>
            <a:ext cx="443776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Tibia</a:t>
            </a:r>
            <a:endParaRPr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3"/>
          <p:cNvSpPr txBox="1"/>
          <p:nvPr/>
        </p:nvSpPr>
        <p:spPr>
          <a:xfrm>
            <a:off x="6242759" y="5094337"/>
            <a:ext cx="416781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Ribs</a:t>
            </a:r>
            <a:endParaRPr sz="150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1" name="object 2"/>
          <p:cNvSpPr txBox="1"/>
          <p:nvPr/>
        </p:nvSpPr>
        <p:spPr>
          <a:xfrm>
            <a:off x="5804228" y="5914440"/>
            <a:ext cx="771621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Vertebra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7"/>
          <p:cNvSpPr txBox="1"/>
          <p:nvPr/>
        </p:nvSpPr>
        <p:spPr>
          <a:xfrm>
            <a:off x="6137222" y="2288431"/>
            <a:ext cx="738023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ea typeface="+mn-ea"/>
                <a:cs typeface="Arial" pitchFamily="34" charset="0"/>
              </a:rPr>
              <a:t>Scapula</a:t>
            </a:r>
            <a:endParaRPr lang="en-US" sz="15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3" name="object 6"/>
          <p:cNvSpPr txBox="1"/>
          <p:nvPr/>
        </p:nvSpPr>
        <p:spPr>
          <a:xfrm>
            <a:off x="2230067" y="3295982"/>
            <a:ext cx="445635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R="28575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ea typeface="+mn-ea"/>
                <a:cs typeface="Arial" pitchFamily="34" charset="0"/>
              </a:rPr>
              <a:t>Ulna</a:t>
            </a:r>
            <a:endParaRPr lang="en-US" sz="15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4" name="object 6"/>
          <p:cNvSpPr txBox="1"/>
          <p:nvPr/>
        </p:nvSpPr>
        <p:spPr>
          <a:xfrm>
            <a:off x="2230067" y="3600260"/>
            <a:ext cx="835165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 err="1">
                <a:solidFill>
                  <a:prstClr val="black"/>
                </a:solidFill>
                <a:ea typeface="+mn-ea"/>
                <a:cs typeface="Arial" pitchFamily="34" charset="0"/>
              </a:rPr>
              <a:t>Humerus</a:t>
            </a:r>
            <a:endParaRPr lang="en-US" sz="15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5804228" y="6221472"/>
            <a:ext cx="447238" cy="23083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5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Ilium</a:t>
            </a:r>
            <a:endParaRPr sz="15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Age-Related Changes in Bone</a:t>
            </a:r>
          </a:p>
        </p:txBody>
      </p:sp>
      <p:sp>
        <p:nvSpPr>
          <p:cNvPr id="1116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 children and adolescents, bone formation exceeds resorption</a:t>
            </a:r>
          </a:p>
          <a:p>
            <a:pPr lvl="1"/>
            <a:r>
              <a:rPr lang="en-US" altLang="en-US" dirty="0" smtClean="0"/>
              <a:t>Males tend to have greater mass than females</a:t>
            </a:r>
          </a:p>
          <a:p>
            <a:r>
              <a:rPr lang="en-US" altLang="en-US" dirty="0" smtClean="0"/>
              <a:t>In young adults, both are balanced</a:t>
            </a:r>
          </a:p>
          <a:p>
            <a:r>
              <a:rPr lang="en-US" altLang="en-US" dirty="0" smtClean="0"/>
              <a:t>In adults, bone resorption exceeds formation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Age-Related Changes in Bone (cont.)</a:t>
            </a:r>
          </a:p>
        </p:txBody>
      </p:sp>
      <p:sp>
        <p:nvSpPr>
          <p:cNvPr id="111618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Bone density changes over lifetime are largely determined by genetics</a:t>
            </a:r>
          </a:p>
          <a:p>
            <a:pPr lvl="1"/>
            <a:r>
              <a:rPr lang="en-US" altLang="en-US" dirty="0" smtClean="0"/>
              <a:t>Gene for vitamin D’s cellular docking determines mass early in life and osteoporosis risk at old age</a:t>
            </a:r>
          </a:p>
          <a:p>
            <a:r>
              <a:rPr lang="en-US" altLang="en-US" dirty="0" smtClean="0"/>
              <a:t>Bone mass, mineralization, and healing ability decrease with age beginning in fourth decade</a:t>
            </a:r>
          </a:p>
          <a:p>
            <a:pPr lvl="1"/>
            <a:r>
              <a:rPr lang="en-US" altLang="en-US" dirty="0" smtClean="0"/>
              <a:t>Except bones of skull</a:t>
            </a:r>
          </a:p>
          <a:p>
            <a:pPr lvl="1"/>
            <a:r>
              <a:rPr lang="en-US" altLang="en-US" dirty="0" smtClean="0"/>
              <a:t>Bone loss is greater in whites and in females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altLang="en-US" smtClean="0"/>
              <a:t>© 2016 Pearson Education, Inc.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899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06_08_0_slide3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4888"/>
            <a:ext cx="8546592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6.8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Endochondral</a:t>
            </a:r>
            <a:r>
              <a:rPr lang="en-US" dirty="0">
                <a:latin typeface="Arial" pitchFamily="34" charset="0"/>
                <a:cs typeface="Arial" pitchFamily="34" charset="0"/>
              </a:rPr>
              <a:t> ossification in a long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895280" y="32786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651328" y="2862140"/>
            <a:ext cx="0" cy="833119"/>
          </a:xfrm>
          <a:custGeom>
            <a:avLst/>
            <a:gdLst/>
            <a:ahLst/>
            <a:cxnLst/>
            <a:rect l="l" t="t" r="r" b="b"/>
            <a:pathLst>
              <a:path h="833119">
                <a:moveTo>
                  <a:pt x="0" y="0"/>
                </a:moveTo>
                <a:lnTo>
                  <a:pt x="0" y="83290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121884" y="393185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04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929151" y="4127414"/>
            <a:ext cx="64769" cy="259079"/>
          </a:xfrm>
          <a:custGeom>
            <a:avLst/>
            <a:gdLst/>
            <a:ahLst/>
            <a:cxnLst/>
            <a:rect l="l" t="t" r="r" b="b"/>
            <a:pathLst>
              <a:path w="64770" h="259079">
                <a:moveTo>
                  <a:pt x="0" y="0"/>
                </a:moveTo>
                <a:lnTo>
                  <a:pt x="64516" y="0"/>
                </a:lnTo>
                <a:lnTo>
                  <a:pt x="64516" y="258800"/>
                </a:lnTo>
                <a:lnTo>
                  <a:pt x="685" y="2588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991933" y="4261000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85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1" name="object 30"/>
          <p:cNvSpPr txBox="1"/>
          <p:nvPr/>
        </p:nvSpPr>
        <p:spPr>
          <a:xfrm>
            <a:off x="640747" y="781537"/>
            <a:ext cx="511358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Week 9</a:t>
            </a:r>
            <a:endParaRPr sz="5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241963" y="2390520"/>
            <a:ext cx="942566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Area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deteriorating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matrix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692817" y="2964052"/>
            <a:ext cx="524182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21"/>
          <p:cNvSpPr txBox="1"/>
          <p:nvPr/>
        </p:nvSpPr>
        <p:spPr>
          <a:xfrm>
            <a:off x="1347596" y="4193760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Primary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center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1" name="object 21"/>
          <p:cNvSpPr txBox="1"/>
          <p:nvPr/>
        </p:nvSpPr>
        <p:spPr>
          <a:xfrm>
            <a:off x="1347596" y="3859001"/>
            <a:ext cx="33983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51182" y="5187564"/>
            <a:ext cx="174171" cy="174171"/>
          </a:xfrm>
          <a:prstGeom prst="ellipse">
            <a:avLst/>
          </a:prstGeom>
          <a:solidFill>
            <a:schemeClr val="bg1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92C8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3552" name="Freeform 23551"/>
          <p:cNvSpPr/>
          <p:nvPr/>
        </p:nvSpPr>
        <p:spPr>
          <a:xfrm>
            <a:off x="1187450" y="857250"/>
            <a:ext cx="2901950" cy="0"/>
          </a:xfrm>
          <a:custGeom>
            <a:avLst/>
            <a:gdLst>
              <a:gd name="connsiteX0" fmla="*/ 0 w 2901950"/>
              <a:gd name="connsiteY0" fmla="*/ 0 h 0"/>
              <a:gd name="connsiteX1" fmla="*/ 2901950 w 290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1950">
                <a:moveTo>
                  <a:pt x="0" y="0"/>
                </a:moveTo>
                <a:lnTo>
                  <a:pt x="290195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345278" y="5197088"/>
            <a:ext cx="1317668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collar forms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around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of the hyaline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model.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1" name="object 10"/>
          <p:cNvSpPr txBox="1"/>
          <p:nvPr/>
        </p:nvSpPr>
        <p:spPr>
          <a:xfrm>
            <a:off x="2244215" y="5194883"/>
            <a:ext cx="1391407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in the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of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calcifies and then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develops cavities.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444" y="5151474"/>
            <a:ext cx="255987" cy="246221"/>
            <a:chOff x="267169" y="4513299"/>
            <a:chExt cx="255987" cy="246221"/>
          </a:xfrm>
        </p:grpSpPr>
        <p:sp>
          <p:nvSpPr>
            <p:cNvPr id="48" name="Oval 47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00744" y="5151474"/>
            <a:ext cx="255987" cy="246221"/>
            <a:chOff x="267169" y="4513299"/>
            <a:chExt cx="255987" cy="246221"/>
          </a:xfrm>
        </p:grpSpPr>
        <p:sp>
          <p:nvSpPr>
            <p:cNvPr id="61" name="Oval 60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3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3553" descr="figure_06_08_0_slide4-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54888"/>
            <a:ext cx="8546592" cy="5510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Figure 6.8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Endochondral</a:t>
            </a:r>
            <a:r>
              <a:rPr lang="en-US" dirty="0">
                <a:latin typeface="Arial" pitchFamily="34" charset="0"/>
                <a:cs typeface="Arial" pitchFamily="34" charset="0"/>
              </a:rPr>
              <a:t> ossification in a long bone.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© 2016 Pearson Education, Inc.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object 2"/>
          <p:cNvSpPr/>
          <p:nvPr/>
        </p:nvSpPr>
        <p:spPr>
          <a:xfrm>
            <a:off x="895280" y="327860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204279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7" name="object 3"/>
          <p:cNvSpPr/>
          <p:nvPr/>
        </p:nvSpPr>
        <p:spPr>
          <a:xfrm>
            <a:off x="2651328" y="2862140"/>
            <a:ext cx="0" cy="833119"/>
          </a:xfrm>
          <a:custGeom>
            <a:avLst/>
            <a:gdLst/>
            <a:ahLst/>
            <a:cxnLst/>
            <a:rect l="l" t="t" r="r" b="b"/>
            <a:pathLst>
              <a:path h="833119">
                <a:moveTo>
                  <a:pt x="0" y="0"/>
                </a:moveTo>
                <a:lnTo>
                  <a:pt x="0" y="832904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3807054" y="3299558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0" y="0"/>
                </a:moveTo>
                <a:lnTo>
                  <a:pt x="437756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3704147" y="4000190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5">
                <a:moveTo>
                  <a:pt x="404469" y="0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6" name="object 12"/>
          <p:cNvSpPr/>
          <p:nvPr/>
        </p:nvSpPr>
        <p:spPr>
          <a:xfrm>
            <a:off x="1121884" y="393185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4">
                <a:moveTo>
                  <a:pt x="0" y="0"/>
                </a:moveTo>
                <a:lnTo>
                  <a:pt x="188048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929151" y="4127414"/>
            <a:ext cx="64769" cy="259079"/>
          </a:xfrm>
          <a:custGeom>
            <a:avLst/>
            <a:gdLst/>
            <a:ahLst/>
            <a:cxnLst/>
            <a:rect l="l" t="t" r="r" b="b"/>
            <a:pathLst>
              <a:path w="64770" h="259079">
                <a:moveTo>
                  <a:pt x="0" y="0"/>
                </a:moveTo>
                <a:lnTo>
                  <a:pt x="64516" y="0"/>
                </a:lnTo>
                <a:lnTo>
                  <a:pt x="64516" y="258800"/>
                </a:lnTo>
                <a:lnTo>
                  <a:pt x="685" y="25880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18" name="object 14"/>
          <p:cNvSpPr/>
          <p:nvPr/>
        </p:nvSpPr>
        <p:spPr>
          <a:xfrm>
            <a:off x="991933" y="4261000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852" y="0"/>
                </a:lnTo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Arial"/>
              <a:ea typeface="+mn-ea"/>
            </a:endParaRPr>
          </a:p>
        </p:txBody>
      </p:sp>
      <p:sp>
        <p:nvSpPr>
          <p:cNvPr id="20" name="object 31"/>
          <p:cNvSpPr txBox="1"/>
          <p:nvPr/>
        </p:nvSpPr>
        <p:spPr>
          <a:xfrm>
            <a:off x="4149046" y="770829"/>
            <a:ext cx="562655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Month 3</a:t>
            </a:r>
            <a:endParaRPr sz="50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1" name="object 30"/>
          <p:cNvSpPr txBox="1"/>
          <p:nvPr/>
        </p:nvSpPr>
        <p:spPr>
          <a:xfrm>
            <a:off x="640747" y="781537"/>
            <a:ext cx="511358" cy="153888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 Black"/>
                <a:ea typeface="+mn-ea"/>
                <a:cs typeface="Arial Black"/>
              </a:rPr>
              <a:t>Week 9</a:t>
            </a:r>
            <a:endParaRPr sz="500" dirty="0">
              <a:solidFill>
                <a:prstClr val="black"/>
              </a:solidFill>
              <a:latin typeface="Arial Black"/>
              <a:ea typeface="+mn-ea"/>
              <a:cs typeface="Arial Black"/>
            </a:endParaRPr>
          </a:p>
        </p:txBody>
      </p:sp>
      <p:sp>
        <p:nvSpPr>
          <p:cNvPr id="28" name="object 23"/>
          <p:cNvSpPr txBox="1"/>
          <p:nvPr/>
        </p:nvSpPr>
        <p:spPr>
          <a:xfrm>
            <a:off x="2241963" y="2390520"/>
            <a:ext cx="942566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Area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deteriorating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 matrix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0" name="object 21"/>
          <p:cNvSpPr txBox="1"/>
          <p:nvPr/>
        </p:nvSpPr>
        <p:spPr>
          <a:xfrm>
            <a:off x="692817" y="2964052"/>
            <a:ext cx="524182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Hyaline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cartilage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2" name="object 19"/>
          <p:cNvSpPr txBox="1"/>
          <p:nvPr/>
        </p:nvSpPr>
        <p:spPr>
          <a:xfrm>
            <a:off x="3323368" y="3207765"/>
            <a:ext cx="591509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Spongy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formation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323241" y="3914012"/>
            <a:ext cx="602729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Blood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vessel of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periosteal</a:t>
            </a:r>
            <a:endParaRPr lang="en-US" sz="10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bud</a:t>
            </a:r>
            <a:endParaRPr sz="10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0" name="object 21"/>
          <p:cNvSpPr txBox="1"/>
          <p:nvPr/>
        </p:nvSpPr>
        <p:spPr>
          <a:xfrm>
            <a:off x="1347596" y="4193760"/>
            <a:ext cx="710131" cy="461665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Primary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ossification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ea typeface="+mn-ea"/>
                <a:cs typeface="Arial" pitchFamily="34" charset="0"/>
              </a:rPr>
              <a:t>center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1" name="object 21"/>
          <p:cNvSpPr txBox="1"/>
          <p:nvPr/>
        </p:nvSpPr>
        <p:spPr>
          <a:xfrm>
            <a:off x="1347596" y="3859001"/>
            <a:ext cx="339837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Bone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>collar</a:t>
            </a:r>
            <a:endParaRPr sz="1000" dirty="0">
              <a:solidFill>
                <a:prstClr val="black"/>
              </a:solidFill>
              <a:ea typeface="+mn-ea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51182" y="5187564"/>
            <a:ext cx="174171" cy="174171"/>
          </a:xfrm>
          <a:prstGeom prst="ellipse">
            <a:avLst/>
          </a:prstGeom>
          <a:solidFill>
            <a:schemeClr val="bg1"/>
          </a:solidFill>
          <a:ln>
            <a:solidFill>
              <a:srgbClr val="009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0092C8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3552" name="Freeform 23551"/>
          <p:cNvSpPr/>
          <p:nvPr/>
        </p:nvSpPr>
        <p:spPr>
          <a:xfrm>
            <a:off x="1187450" y="857250"/>
            <a:ext cx="2901950" cy="0"/>
          </a:xfrm>
          <a:custGeom>
            <a:avLst/>
            <a:gdLst>
              <a:gd name="connsiteX0" fmla="*/ 0 w 2901950"/>
              <a:gd name="connsiteY0" fmla="*/ 0 h 0"/>
              <a:gd name="connsiteX1" fmla="*/ 2901950 w 29019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1950">
                <a:moveTo>
                  <a:pt x="0" y="0"/>
                </a:moveTo>
                <a:lnTo>
                  <a:pt x="2901950" y="0"/>
                </a:lnTo>
              </a:path>
            </a:pathLst>
          </a:cu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0" name="object 11"/>
          <p:cNvSpPr txBox="1"/>
          <p:nvPr/>
        </p:nvSpPr>
        <p:spPr>
          <a:xfrm>
            <a:off x="345278" y="5197088"/>
            <a:ext cx="1317668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Bone collar forms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around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of the hyaline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model.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1" name="object 10"/>
          <p:cNvSpPr txBox="1"/>
          <p:nvPr/>
        </p:nvSpPr>
        <p:spPr>
          <a:xfrm>
            <a:off x="2244215" y="5194883"/>
            <a:ext cx="1391407" cy="615553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Cartilage in the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center of the diaphysis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calcifies and then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develops cavities.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object 9"/>
          <p:cNvSpPr txBox="1"/>
          <p:nvPr/>
        </p:nvSpPr>
        <p:spPr>
          <a:xfrm>
            <a:off x="4033927" y="5193954"/>
            <a:ext cx="1096454" cy="769441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indent="228600" defTabSz="914400" fontAlgn="auto">
              <a:spcBef>
                <a:spcPts val="0"/>
              </a:spcBef>
              <a:spcAft>
                <a:spcPts val="0"/>
              </a:spcAft>
            </a:pPr>
            <a:r>
              <a:rPr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The periosteal</a:t>
            </a: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bud invades the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internal cavities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and spongy bone</a:t>
            </a:r>
            <a:b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</a:br>
            <a:r>
              <a:rPr lang="en-US" sz="1000" b="1" dirty="0">
                <a:solidFill>
                  <a:srgbClr val="0092C8"/>
                </a:solidFill>
                <a:latin typeface="Arial"/>
                <a:ea typeface="+mn-ea"/>
                <a:cs typeface="Arial"/>
              </a:rPr>
              <a:t>forms.</a:t>
            </a:r>
            <a:endParaRPr lang="en-US" sz="1000" dirty="0">
              <a:solidFill>
                <a:srgbClr val="0092C8"/>
              </a:solidFill>
              <a:latin typeface="Arial"/>
              <a:ea typeface="+mn-ea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444" y="5151474"/>
            <a:ext cx="255987" cy="246221"/>
            <a:chOff x="267169" y="4513299"/>
            <a:chExt cx="255987" cy="246221"/>
          </a:xfrm>
        </p:grpSpPr>
        <p:sp>
          <p:nvSpPr>
            <p:cNvPr id="48" name="Oval 47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00744" y="5151474"/>
            <a:ext cx="255987" cy="246221"/>
            <a:chOff x="267169" y="4513299"/>
            <a:chExt cx="255987" cy="246221"/>
          </a:xfrm>
        </p:grpSpPr>
        <p:sp>
          <p:nvSpPr>
            <p:cNvPr id="61" name="Oval 60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997794" y="5151474"/>
            <a:ext cx="255987" cy="246221"/>
            <a:chOff x="267169" y="4513299"/>
            <a:chExt cx="255987" cy="246221"/>
          </a:xfrm>
        </p:grpSpPr>
        <p:sp>
          <p:nvSpPr>
            <p:cNvPr id="67" name="Oval 66"/>
            <p:cNvSpPr/>
            <p:nvPr/>
          </p:nvSpPr>
          <p:spPr>
            <a:xfrm>
              <a:off x="308077" y="4549324"/>
              <a:ext cx="174171" cy="1741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92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1000" b="1" dirty="0">
                <a:solidFill>
                  <a:srgbClr val="0092C8"/>
                </a:solidFill>
                <a:cs typeface="Arial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7169" y="4513299"/>
              <a:ext cx="255987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dirty="0">
                  <a:solidFill>
                    <a:srgbClr val="0092C8"/>
                  </a:solidFill>
                  <a:ea typeface="+mn-ea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58" name="Title 1"/>
          <p:cNvSpPr txBox="1">
            <a:spLocks/>
          </p:cNvSpPr>
          <p:nvPr/>
        </p:nvSpPr>
        <p:spPr>
          <a:xfrm>
            <a:off x="8472498" y="7814"/>
            <a:ext cx="657744" cy="2715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Slide 4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5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ieb_HAP10">
  <a:themeElements>
    <a:clrScheme name="ch_11_lecture_presentation_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_11_lecture_presentation_b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bg1">
              <a:gamma/>
              <a:shade val="60000"/>
              <a:invGamma/>
            </a:schemeClr>
          </a:prstShdw>
        </a:effec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8" charset="0"/>
            <a:ea typeface="ＭＳ Ｐゴシック" pitchFamily="28" charset="-128"/>
          </a:defRPr>
        </a:defPPr>
      </a:lstStyle>
    </a:lnDef>
  </a:objectDefaults>
  <a:extraClrSchemeLst>
    <a:extraClrScheme>
      <a:clrScheme name="ch_11_lecture_presentation_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_11_lecture_presentation_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_11_lecture_presentation_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rieb_HAP10" id="{489B1BA8-2199-4CF3-A19D-C2FFDDD645D5}" vid="{78E7D9BB-2F4B-4C40-8153-3041FDBDC148}"/>
    </a:ext>
  </a:extLst>
</a:theme>
</file>

<file path=ppt/theme/theme10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3879</Words>
  <Application>Microsoft Office PowerPoint</Application>
  <PresentationFormat>On-screen Show (4:3)</PresentationFormat>
  <Paragraphs>823</Paragraphs>
  <Slides>72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24</vt:i4>
      </vt:variant>
      <vt:variant>
        <vt:lpstr>Slide Titles</vt:lpstr>
      </vt:variant>
      <vt:variant>
        <vt:i4>72</vt:i4>
      </vt:variant>
    </vt:vector>
  </HeadingPairs>
  <TitlesOfParts>
    <vt:vector size="96" baseType="lpstr">
      <vt:lpstr>Marieb_HAP10</vt:lpstr>
      <vt:lpstr>1_Office Theme</vt:lpstr>
      <vt:lpstr>2_Office Theme</vt:lpstr>
      <vt:lpstr>3_Office Theme</vt:lpstr>
      <vt:lpstr>4_Office Theme</vt:lpstr>
      <vt:lpstr>5_Office Theme</vt:lpstr>
      <vt:lpstr>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20_Office Theme</vt:lpstr>
      <vt:lpstr>21_Office Theme</vt:lpstr>
      <vt:lpstr>19_Office Theme</vt:lpstr>
      <vt:lpstr>18_Office Theme</vt:lpstr>
      <vt:lpstr>17_Office Theme</vt:lpstr>
      <vt:lpstr>16_Office Theme</vt:lpstr>
      <vt:lpstr>22_Office Theme</vt:lpstr>
      <vt:lpstr>Bone Development,  Growth, and Repair</vt:lpstr>
      <vt:lpstr>6.5  Bone Development</vt:lpstr>
      <vt:lpstr>Formation of the Bony Skeleton</vt:lpstr>
      <vt:lpstr>Formation of the Bony Skeleton (cont.)</vt:lpstr>
      <vt:lpstr>Formation of the Bony Skeleton (cont.)</vt:lpstr>
      <vt:lpstr>Formation of the Bony Skeleton (cont.)</vt:lpstr>
      <vt:lpstr>Figure 6.8 Endochondral ossification in a long bone.</vt:lpstr>
      <vt:lpstr>Figure 6.8 Endochondral ossification in a long bone.</vt:lpstr>
      <vt:lpstr>Figure 6.8 Endochondral ossification in a long bone.</vt:lpstr>
      <vt:lpstr>Figure 6.8 Endochondral ossification in a long bone.</vt:lpstr>
      <vt:lpstr>Figure 6.8 Endochondral ossification in a long bone.</vt:lpstr>
      <vt:lpstr>Formation of the Bony Skeleton (cont.)</vt:lpstr>
      <vt:lpstr>Formation of the Bony Skeleton (cont.)</vt:lpstr>
      <vt:lpstr>Figure 6.9 Intramembranous ossification.</vt:lpstr>
      <vt:lpstr>Figure 6.9 Intramembranous ossification.</vt:lpstr>
      <vt:lpstr>Figure 6.9 Intramembranous ossification.</vt:lpstr>
      <vt:lpstr>Figure 6.9 Intramembranous ossification.</vt:lpstr>
      <vt:lpstr>Postnatal Bone Growth</vt:lpstr>
      <vt:lpstr>Growth in Length of Long Bones</vt:lpstr>
      <vt:lpstr>Growth in Length of Long Bones (cont.)</vt:lpstr>
      <vt:lpstr>Growth in Length of Long Bones (cont.)</vt:lpstr>
      <vt:lpstr>Growth in Length of Long Bones (cont.)</vt:lpstr>
      <vt:lpstr>Figure 6.10 Growth in length of a long bone occurs at the epiphyseal plate.</vt:lpstr>
      <vt:lpstr>Growth in Length of Long Bones (cont.)</vt:lpstr>
      <vt:lpstr>Growth in Width (Thickness)</vt:lpstr>
      <vt:lpstr>Figure 6.11 Long bone growth and remodeling during youth.</vt:lpstr>
      <vt:lpstr>Hormonal Regulation of Bone Growth</vt:lpstr>
      <vt:lpstr>6.6  Bone Remodeling</vt:lpstr>
      <vt:lpstr>Bone Deposit</vt:lpstr>
      <vt:lpstr>Bone Deposit (cont.)</vt:lpstr>
      <vt:lpstr>Bone Resorption</vt:lpstr>
      <vt:lpstr>Bone Resorption (cont.)</vt:lpstr>
      <vt:lpstr>Control of Remodeling</vt:lpstr>
      <vt:lpstr>Control of Remodeling</vt:lpstr>
      <vt:lpstr>Figure 6.12 Parathyroid hormone (PTH) control of blood calcium levels.</vt:lpstr>
      <vt:lpstr>Clinical – Homeostatic Imbalance 6.1</vt:lpstr>
      <vt:lpstr>Control of Remodeling (cont.)</vt:lpstr>
      <vt:lpstr>Control of Remodeling (cont.)</vt:lpstr>
      <vt:lpstr>Figure 6.13 Bone anatomy and bending stress.</vt:lpstr>
      <vt:lpstr>Control of Remodeling (cont.)</vt:lpstr>
      <vt:lpstr>Control of Remodeling (cont.)</vt:lpstr>
      <vt:lpstr>6.7  Bone Repair</vt:lpstr>
      <vt:lpstr>Fracture Classification </vt:lpstr>
      <vt:lpstr>Table 6.2-1 Common Types of Fractures</vt:lpstr>
      <vt:lpstr>Table 6.2-2 Common Types of Fractures (continued)</vt:lpstr>
      <vt:lpstr>Table 6.2-3 Common Types of Fractures (continued)</vt:lpstr>
      <vt:lpstr>Fracture Treatment and Repair</vt:lpstr>
      <vt:lpstr>Fracture Treatment and Repair (cont.)</vt:lpstr>
      <vt:lpstr>Fracture Treatment and Repair (cont.)</vt:lpstr>
      <vt:lpstr>Figure 6.14-1 Stages in the healing of a bone fracture.</vt:lpstr>
      <vt:lpstr>Fracture Treatment and Repair (cont.)</vt:lpstr>
      <vt:lpstr>Figure 6.14-2 Stages in the healing of a bone fracture.</vt:lpstr>
      <vt:lpstr>Fracture Treatment and Repair (cont.)</vt:lpstr>
      <vt:lpstr>Figure 6.14-3 Stages in the healing of a bone fracture.</vt:lpstr>
      <vt:lpstr>Fracture Treatment and Repair (cont.)</vt:lpstr>
      <vt:lpstr>Figure 6.14-4 Stages in the healing of a bone fracture.</vt:lpstr>
      <vt:lpstr>Figure 6.14 Stages in the healing of a bone fracture.</vt:lpstr>
      <vt:lpstr>6.8  Bone Disorders</vt:lpstr>
      <vt:lpstr>Osteomalacia and Rickets</vt:lpstr>
      <vt:lpstr>Osteoporosis</vt:lpstr>
      <vt:lpstr>Figure 6.15 The contrasting architecture of normal versus osteoporotic bone. </vt:lpstr>
      <vt:lpstr>Osteoporosis (cont.)</vt:lpstr>
      <vt:lpstr>Osteoporosis (cont.)</vt:lpstr>
      <vt:lpstr>Osteoporosis (cont.)</vt:lpstr>
      <vt:lpstr>Osteoporosis (cont.)</vt:lpstr>
      <vt:lpstr>Osteoporosis (cont.)</vt:lpstr>
      <vt:lpstr>Paget’s Disease</vt:lpstr>
      <vt:lpstr>Developmental Aspects of Bone</vt:lpstr>
      <vt:lpstr>Developmental Aspects of Bone</vt:lpstr>
      <vt:lpstr>Figure 6.17 Fetal primary ossification centers at 12 weeks.</vt:lpstr>
      <vt:lpstr>Age-Related Changes in Bone</vt:lpstr>
      <vt:lpstr>Age-Related Changes in Bone (cont.)</vt:lpstr>
    </vt:vector>
  </TitlesOfParts>
  <Company>Atlantic Cape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</dc:title>
  <dc:creator>Barbara Heard</dc:creator>
  <cp:lastModifiedBy>Shelley laptop</cp:lastModifiedBy>
  <cp:revision>149</cp:revision>
  <dcterms:created xsi:type="dcterms:W3CDTF">2011-09-30T02:16:29Z</dcterms:created>
  <dcterms:modified xsi:type="dcterms:W3CDTF">2016-02-06T21:53:44Z</dcterms:modified>
</cp:coreProperties>
</file>